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47" r:id="rId2"/>
    <p:sldMasterId id="2147483735" r:id="rId3"/>
    <p:sldMasterId id="2147483682" r:id="rId4"/>
    <p:sldMasterId id="2147483753" r:id="rId5"/>
    <p:sldMasterId id="2147483741" r:id="rId6"/>
    <p:sldMasterId id="2147483719" r:id="rId7"/>
    <p:sldMasterId id="2147483702" r:id="rId8"/>
    <p:sldMasterId id="2147483729" r:id="rId9"/>
    <p:sldMasterId id="2147483764" r:id="rId10"/>
    <p:sldMasterId id="2147483768" r:id="rId11"/>
    <p:sldMasterId id="2147483826" r:id="rId12"/>
  </p:sldMasterIdLst>
  <p:notesMasterIdLst>
    <p:notesMasterId r:id="rId160"/>
  </p:notesMasterIdLst>
  <p:handoutMasterIdLst>
    <p:handoutMasterId r:id="rId161"/>
  </p:handoutMasterIdLst>
  <p:sldIdLst>
    <p:sldId id="640" r:id="rId13"/>
    <p:sldId id="667" r:id="rId14"/>
    <p:sldId id="684" r:id="rId15"/>
    <p:sldId id="685" r:id="rId16"/>
    <p:sldId id="665" r:id="rId17"/>
    <p:sldId id="641" r:id="rId18"/>
    <p:sldId id="643" r:id="rId19"/>
    <p:sldId id="648" r:id="rId20"/>
    <p:sldId id="671" r:id="rId21"/>
    <p:sldId id="659" r:id="rId22"/>
    <p:sldId id="672" r:id="rId23"/>
    <p:sldId id="673" r:id="rId24"/>
    <p:sldId id="468" r:id="rId25"/>
    <p:sldId id="644" r:id="rId26"/>
    <p:sldId id="645" r:id="rId27"/>
    <p:sldId id="660" r:id="rId28"/>
    <p:sldId id="661" r:id="rId29"/>
    <p:sldId id="458" r:id="rId30"/>
    <p:sldId id="562" r:id="rId31"/>
    <p:sldId id="324" r:id="rId32"/>
    <p:sldId id="313" r:id="rId33"/>
    <p:sldId id="670" r:id="rId34"/>
    <p:sldId id="312" r:id="rId35"/>
    <p:sldId id="311" r:id="rId36"/>
    <p:sldId id="563" r:id="rId37"/>
    <p:sldId id="674" r:id="rId38"/>
    <p:sldId id="676" r:id="rId39"/>
    <p:sldId id="370" r:id="rId40"/>
    <p:sldId id="675" r:id="rId41"/>
    <p:sldId id="453" r:id="rId42"/>
    <p:sldId id="576" r:id="rId43"/>
    <p:sldId id="349" r:id="rId44"/>
    <p:sldId id="365" r:id="rId45"/>
    <p:sldId id="366" r:id="rId46"/>
    <p:sldId id="323" r:id="rId47"/>
    <p:sldId id="653" r:id="rId48"/>
    <p:sldId id="565" r:id="rId49"/>
    <p:sldId id="462" r:id="rId50"/>
    <p:sldId id="564" r:id="rId51"/>
    <p:sldId id="424" r:id="rId52"/>
    <p:sldId id="547" r:id="rId53"/>
    <p:sldId id="348" r:id="rId54"/>
    <p:sldId id="548" r:id="rId55"/>
    <p:sldId id="463" r:id="rId56"/>
    <p:sldId id="567" r:id="rId57"/>
    <p:sldId id="568" r:id="rId58"/>
    <p:sldId id="425" r:id="rId59"/>
    <p:sldId id="551" r:id="rId60"/>
    <p:sldId id="532" r:id="rId61"/>
    <p:sldId id="669" r:id="rId62"/>
    <p:sldId id="471" r:id="rId63"/>
    <p:sldId id="413" r:id="rId64"/>
    <p:sldId id="566" r:id="rId65"/>
    <p:sldId id="552" r:id="rId66"/>
    <p:sldId id="381" r:id="rId67"/>
    <p:sldId id="476" r:id="rId68"/>
    <p:sldId id="574" r:id="rId69"/>
    <p:sldId id="543" r:id="rId70"/>
    <p:sldId id="575" r:id="rId71"/>
    <p:sldId id="569" r:id="rId72"/>
    <p:sldId id="570" r:id="rId73"/>
    <p:sldId id="571" r:id="rId74"/>
    <p:sldId id="656" r:id="rId75"/>
    <p:sldId id="387" r:id="rId76"/>
    <p:sldId id="533" r:id="rId77"/>
    <p:sldId id="679" r:id="rId78"/>
    <p:sldId id="473" r:id="rId79"/>
    <p:sldId id="481" r:id="rId80"/>
    <p:sldId id="553" r:id="rId81"/>
    <p:sldId id="554" r:id="rId82"/>
    <p:sldId id="472" r:id="rId83"/>
    <p:sldId id="388" r:id="rId84"/>
    <p:sldId id="389" r:id="rId85"/>
    <p:sldId id="480" r:id="rId86"/>
    <p:sldId id="391" r:id="rId87"/>
    <p:sldId id="392" r:id="rId88"/>
    <p:sldId id="680" r:id="rId89"/>
    <p:sldId id="535" r:id="rId90"/>
    <p:sldId id="474" r:id="rId91"/>
    <p:sldId id="390" r:id="rId92"/>
    <p:sldId id="396" r:id="rId93"/>
    <p:sldId id="417" r:id="rId94"/>
    <p:sldId id="418" r:id="rId95"/>
    <p:sldId id="419" r:id="rId96"/>
    <p:sldId id="420" r:id="rId97"/>
    <p:sldId id="482" r:id="rId98"/>
    <p:sldId id="545" r:id="rId99"/>
    <p:sldId id="544" r:id="rId100"/>
    <p:sldId id="443" r:id="rId101"/>
    <p:sldId id="681" r:id="rId102"/>
    <p:sldId id="475" r:id="rId103"/>
    <p:sldId id="444" r:id="rId104"/>
    <p:sldId id="438" r:id="rId105"/>
    <p:sldId id="440" r:id="rId106"/>
    <p:sldId id="441" r:id="rId107"/>
    <p:sldId id="555" r:id="rId108"/>
    <p:sldId id="578" r:id="rId109"/>
    <p:sldId id="657" r:id="rId110"/>
    <p:sldId id="504" r:id="rId111"/>
    <p:sldId id="314" r:id="rId112"/>
    <p:sldId id="426" r:id="rId113"/>
    <p:sldId id="329" r:id="rId114"/>
    <p:sldId id="369" r:id="rId115"/>
    <p:sldId id="327" r:id="rId116"/>
    <p:sldId id="447" r:id="rId117"/>
    <p:sldId id="330" r:id="rId118"/>
    <p:sldId id="328" r:id="rId119"/>
    <p:sldId id="556" r:id="rId120"/>
    <p:sldId id="326" r:id="rId121"/>
    <p:sldId id="536" r:id="rId122"/>
    <p:sldId id="384" r:id="rId123"/>
    <p:sldId id="368" r:id="rId124"/>
    <p:sldId id="469" r:id="rId125"/>
    <p:sldId id="470" r:id="rId126"/>
    <p:sldId id="668" r:id="rId127"/>
    <p:sldId id="464" r:id="rId128"/>
    <p:sldId id="446" r:id="rId129"/>
    <p:sldId id="448" r:id="rId130"/>
    <p:sldId id="678" r:id="rId131"/>
    <p:sldId id="677" r:id="rId132"/>
    <p:sldId id="449" r:id="rId133"/>
    <p:sldId id="687" r:id="rId134"/>
    <p:sldId id="688" r:id="rId135"/>
    <p:sldId id="689" r:id="rId136"/>
    <p:sldId id="691" r:id="rId137"/>
    <p:sldId id="690" r:id="rId138"/>
    <p:sldId id="692" r:id="rId139"/>
    <p:sldId id="514" r:id="rId140"/>
    <p:sldId id="345" r:id="rId141"/>
    <p:sldId id="336" r:id="rId142"/>
    <p:sldId id="465" r:id="rId143"/>
    <p:sldId id="546" r:id="rId144"/>
    <p:sldId id="450" r:id="rId145"/>
    <p:sldId id="451" r:id="rId146"/>
    <p:sldId id="346" r:id="rId147"/>
    <p:sldId id="452" r:id="rId148"/>
    <p:sldId id="466" r:id="rId149"/>
    <p:sldId id="519" r:id="rId150"/>
    <p:sldId id="334" r:id="rId151"/>
    <p:sldId id="537" r:id="rId152"/>
    <p:sldId id="538" r:id="rId153"/>
    <p:sldId id="539" r:id="rId154"/>
    <p:sldId id="540" r:id="rId155"/>
    <p:sldId id="664" r:id="rId156"/>
    <p:sldId id="686" r:id="rId157"/>
    <p:sldId id="423" r:id="rId158"/>
    <p:sldId id="638" r:id="rId1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859CA3"/>
    <a:srgbClr val="31506A"/>
    <a:srgbClr val="3A5D80"/>
    <a:srgbClr val="CDAD56"/>
    <a:srgbClr val="B15F8F"/>
    <a:srgbClr val="A9BB3E"/>
    <a:srgbClr val="3298C0"/>
    <a:srgbClr val="F39612"/>
    <a:srgbClr val="E6B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0" autoAdjust="0"/>
    <p:restoredTop sz="84561" autoAdjust="0"/>
  </p:normalViewPr>
  <p:slideViewPr>
    <p:cSldViewPr snapToGrid="0">
      <p:cViewPr varScale="1">
        <p:scale>
          <a:sx n="72" d="100"/>
          <a:sy n="72" d="100"/>
        </p:scale>
        <p:origin x="1330" y="62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220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3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6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slide" Target="slides/slide139.xml"/><Relationship Id="rId156" Type="http://schemas.openxmlformats.org/officeDocument/2006/relationships/slide" Target="slides/slide14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slide" Target="slides/slide14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tableStyles" Target="tableStyles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8574C-40D1-42F2-946B-4D42B8043D77}" type="datetimeFigureOut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358D-080D-4AFC-A2CE-43BD60848B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68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8F72-CEC4-493A-8BD5-DCC6C62934ED}" type="datetimeFigureOut">
              <a:rPr lang="ru-RU" smtClean="0"/>
              <a:t>25.12.2023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25DBA-3ACD-4E25-BED3-B32B3AF9F6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2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7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 lvl="0"/>
            <a:r>
              <a:rPr lang="ru-RU" sz="1200" dirty="0">
                <a:solidFill>
                  <a:srgbClr val="44546A"/>
                </a:solidFill>
              </a:rPr>
              <a:t>При планировании горных работ, переработки и доступности оборудования при указании расчета потребностей в материалах в сценарии планирования производится расчет потребностей в нормируемых материалах и услугах при указании ресурсных спецификаций.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583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Планы доступности оборудования позволяют запланировать простои оборудования, рассчитать плановую техническую готовность и время использования оборудования. При заполнении наработки и указании ресурсной спецификации рассчитывается потребность материалах и услугах на ремонт, обслуживание и эксплуатацию оборудования.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019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состава техники, выводимой в работу в смену, и ее планируемой доступности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 оборудования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8145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оперативном режиме можно вести учет показаний счетчиков</a:t>
            </a:r>
            <a:r>
              <a:rPr lang="en-US" dirty="0"/>
              <a:t> </a:t>
            </a:r>
            <a:r>
              <a:rPr lang="ru-RU" dirty="0"/>
              <a:t>и наработки в разрезе видов наработки.</a:t>
            </a:r>
          </a:p>
          <a:p>
            <a:r>
              <a:rPr lang="ru-RU" dirty="0"/>
              <a:t>Типы счетчиков и параметры наработки определяются в модели оборудования.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464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Учет времени работы оборудования и простоев определяет показатели эффективности подготовки и использования парка техники, а также готовит информацию для табелирования сотрудников по видам использования рабочего времени на период простоев.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870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оборудованием предоставляет всеобъемлющую информацию по простоям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5285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Календарный фонд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отображения данных о показателях качественного и количественного использования календарного фонда времени работы оборудования.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8397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план-фактного анализа плана доступности оборудования предназначен отчет «План-фактный анализ доступности оборудования на дату». В отчете реализована методика анализа Смена – День – Месяц – Год, в том числе нарастающим итогом.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6631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пакетного формирования путевых листов по оборудованию на смену предназначена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Перечень печатных форм путевых листов содержится в справочнике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Виды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часто используемых на горнодобывающих предприятиях. Перечень может быть расширен путем добавления нового элемента справочника и загрузки в него печатной формы из файла внешней обработки. При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формировании путевого листа формируется соответствующий документ.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 группового формирования путевых листов позволяет производить их печать по определенной группе оборудования. Заполнение форм производится на основании данных по расстановке сотрудников, нарядам, информации по показаниям счетчиков и остаткам топлива.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Информация из заполненных путевых листов фиксируется в документах времени работы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оборудования,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показаний счетчиков, ГСМ, табелирования сотрудников, работ горного оборудования, транспорта и спецтехники. Для удобной работы транспортного диспетчера используется рабочий стол, предназначенный для ввода и анализа информации по работе оборудования за смену.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273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Путевой лист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хранения перечня выданных путевых листов и дополнительной информации к ним.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настройки правил нумерации путевых листов предназначен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Префиксатор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5907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Обработка предоставляет удобный интерфейс для ввода и анализа данных по ведению оперативного учета времени работы оборудования и его простоев, учета горных работ, фактического времени работы сотрудников на оборудовании, фиксации информации о показаниях счетчиков и наработки, остатков и выдачи топлива, работы хозяйственного транспорта и спецтехники.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Два варианта интерфейса – табличный и компактный позволяют выбрать наиболее удобный способ ввода информации.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9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управления горными и геологоразведочными работами предназначена для нормирования, планирования, учета технологических операций горных и геолого-разведочных работ и анализа данных.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подсистемы: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геологических запасов, разубоживания, потерь и товарных запасов полезных ископаемых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загрузки технологического 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и геолого-разведочных работ с учетом условий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технологических перевозок с учетом условий работ и расстояний транспортировки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планирование горных и геолого-разведочных работ в количественном и качественном выражении;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посменное планирование горных и геологоразведочных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горных и геолого-разведочных работ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отчетность по горным работам;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и геолого-разведочных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маркшейдерские замеры, корректирующие статистическую информацию об объемах  и аналитиках горных и геологоразведочных работ, остатках на складах оперативного учета;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брака и переходящих между отчетными периодами объемов геологоразведочных и горных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Выгрузка в учетные системы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объемов горных работ и количества технологических операций может производиться по каждой выполненной операции (данный способ применяется в основном при наличии возможности автоматизированного получения информации из АСУТП) или по определенным настройкой квантам времени на основании оперативных данных, предоставленных диспетчеру.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9750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заявок на работу хозяйственного транспорта или спецтехники.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нарядов на работу хозяйственного транспорта или спецтехники.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количественных показателей перевозки грузов при осуществлении хозяйственных работ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хозяйственного транспорта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маршруте указываются нулевой пробег и маршрут, в котором описываются участки маршрута, состоящие из пункта отправления, пункта назначения и длины участка.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6190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у лица документа, разрешающего ему управление оборудованием, не означает, что такой допуск ему предоставлен в рамках конкретной организации. Для того, чтобы зафиксировать такой доступ,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Допуск на 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73851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передачи и возврата оборудования контрагенту используются 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эксплуатацию контрагенту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и, соответственно,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оборудования из эксплуатации контрагентом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документах фиксируются показания счетчиков и остатки топлива в момент передачи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850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Реализованы следующие возможности для учета шин: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ввод начальных остатков шин на складах и оборудовании;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нормы эксплуатации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поступление и перемещение шин между складами;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учет состояний и ремонта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снятие шин с оборудования;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учет осмотров и списание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автоматическая фиксация наработки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карточки шин и анализ ходимости.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56893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Нормы эксплуатации шин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установки норм эксплуатации шин на оборудовании.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190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Складской учет шин позволяет вести учет движения шина на складах – от поступления до перемещения и списания.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9929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Реализован учет состояния шин в оперативном режиме, при этом остаточная глубина протектора автоматически подставляется в документы установки, снятия и списания шин.</a:t>
            </a:r>
          </a:p>
          <a:p>
            <a:r>
              <a:rPr lang="ru-RU" dirty="0"/>
              <a:t>По итогам осмотра шин можно зафиксировать комиссионное решение о необходимости замены шины и причинах замены.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4544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Реализован учет шин, переданных в ремонт.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4968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Реализован учет шин на оборудовании.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005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Программа автоматически ведет учет наработки шин, установленных на оборудование.</a:t>
            </a:r>
          </a:p>
          <a:p>
            <a:r>
              <a:rPr lang="ru-RU" dirty="0"/>
              <a:t>С помощью отчетов можно выполнять факторный анализ ходимости шин с учетом их характеристик.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0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Отличительной особенностью оперативного учета статистических данных по горным работам является наличие приблизительной оценки объемов выполненных работ с разнесением на несколько контуров учета и постепенным уточнением данных с помощью средств автоматизации, весового оборудования или маркшейдерского замера.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Сопоставление нескольких «точек зрения» на объемы выполненных работ позволяют найти некоторую золотую середину, определить некорректные данные. Например, система нормирования позволяет получить ожидаемую производительность технологических перевозок с невысокой точностью данных. Автоматизированная система диспетчеризации позволяет получить более точные данные на основании показаний датчиков, однако по многим причинам они могут быть иногда не корректны. Сопоставление нормативных данных с данными АСУ позволяет определить в них критические отклонения и принять по ним к учету нормативные данные.</a:t>
            </a:r>
          </a:p>
          <a:p>
            <a:endParaRPr lang="ru-RU" dirty="0"/>
          </a:p>
          <a:p>
            <a:r>
              <a:rPr lang="ru-RU" dirty="0"/>
              <a:t>Проблема наличия нескольких источников данных в конфигурации «Горнодобывающая промышленность 2. Оперативный учет» решается с помощью многоконтурного учета данных. Каждый источник данных, представленный в справочнике Виды данных, представляет собой самостоятельный разрез оперативного учета горных работ, детализированный по видам операций горных работ.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0389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Реализованы следующие возможности для учета шин: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ввод начальных остатков шин на складах и оборудовании;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нормы эксплуатации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поступление и перемещение шин между складами;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учет состояний и ремонта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снятие шин с оборудования;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учет осмотров и списание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автоматическая фиксация наработки шин;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карточки шин и анализ ходимости.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23497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В объектах эксплуатации указывается класс объектов эксплуатации, в котором определяется стратегия его обслуживания, виды ремонты описывают потребность в ТМЦ и трудозатратах на ремонт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2702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Регистрация дефектов возможна при плановом осмотре оборудования, либо его ремонта.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При регистрации наработки на автоматически регистрируется для его узлов и агрегатов, если они настроены как зависимые от основного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5966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Регистрация дефектов возможна при плановом осмотре оборудования, либо его ремонта.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При регистрации наработки на автоматически регистрируется для его узлов и агрегатов, если они настроены как зависимые от основного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56651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Обработка планирования ремонтных работ предназначена для создания заказов на ремонт по прогнозу статистики или достижении показателей необходимости выполнения ремонтов и ТО.</a:t>
            </a:r>
          </a:p>
          <a:p>
            <a:pPr marL="0" lvl="0">
              <a:defRPr/>
            </a:pPr>
            <a:endParaRPr lang="ru-RU" kern="0" dirty="0">
              <a:solidFill>
                <a:srgbClr val="3A5D80"/>
              </a:solidFill>
              <a:latin typeface="Montserrat" panose="00000500000000000000" pitchFamily="2" charset="-52"/>
            </a:endParaRPr>
          </a:p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Для объемно календарного планирования ремонтов используется документ «План доступности оборудования»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8304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Заказ на ремонт является одновременно является планом и потребностью в ремонте и инструментов учета исполненных видов ремонта, потраченных на ремонта материалов и выполненных работ и устранённых дефектов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4950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учета и нормирования ГСМ предназначена для</a:t>
            </a:r>
            <a:r>
              <a:rPr lang="ru-RU" baseline="0" dirty="0"/>
              <a:t> учета ГСМ на оборудовании, складах и заправках и позволяет организовать сквозной непрерывный учет потребления ГСМ на предприятии.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учета и нормирования ГСМ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ввод информации об остатках топлива по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Регистрировать слив топлива с оборудования и корректировать остатки на оборудовании;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заправок топлива и ГСМ по оборудованию собственными или сторонними заправщиками;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движения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топливозаправщиках, заправках и складах ГСМ, включая операции поступления, перемещения, списания и корректировки по результатам инвентаризации (замеров остатков топлива в резервуарах) с использование градуировочных таблиц;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расчет нормативного расхода ГСМ на основании данных о планируемых или выполненных технологических операциях;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план-фактный анализ расхода ГСМ и выполнения установленных нормативов расхода ГСМ;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анализа остатков и движения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топлива и ГСМ  на складах и топливозаправщиках;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Выгрузка в учетные системы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23631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ГСМ осуществляется с помощью подсистемы показателей.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для модели оборудования на вкладке ГСМ для номенклатуры указывается показатель расхода ГСМ.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0882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ввода информации по заправкам и расходу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оборудованию, в том числе с указанием участка работ.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топлива регистрируются в табличной части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указанием времени, заправщика и путевого листа.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ввода информации по сливу топлива из оборудования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Слив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0343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Отчеты по движению и остаткам топлива на оборудовании позволяют проанализировать приход и расход топлива за любой период с расшифровкой до регистратора.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3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горных и геолого-разведочных работ на разных предприятиях и даже внутри одного предприятия может требовать разную степень детализации и характеризоваться разным набором аналитик при отражении объемов работ в силу наличия различий в технологии, масштабе, уровне организации и автоматизации учета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Одной из основных</a:t>
            </a:r>
            <a:r>
              <a:rPr lang="ru-RU" baseline="0" dirty="0"/>
              <a:t> возможностей продукта является </a:t>
            </a:r>
            <a:r>
              <a:rPr lang="ru-RU" dirty="0">
                <a:ln>
                  <a:solidFill>
                    <a:srgbClr val="3A5D80"/>
                  </a:solidFill>
                </a:ln>
              </a:rPr>
              <a:t>гибкая настройка аналитик оперативного учета, нормирования и планирования работ. В системе реализована вся необходимая для учета горных и геолого-разведочных работ нормативно-справочная информация – участки работ, залежи,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блоки, горизонты, выработки, скважины, оборудование, бригады, сотрудники, виды работ и технологических операций, склады, штабеля.</a:t>
            </a:r>
            <a:endParaRPr lang="ru-RU" dirty="0">
              <a:ln>
                <a:solidFill>
                  <a:srgbClr val="3A5D80"/>
                </a:solidFill>
              </a:ln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4023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Мощные инструменты факторного анализа расхода топлива на оборудовании реализованы в отчете «Сводный отчет по расходу топлива».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0255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Реализован учет топлива по резервуарам с возможностью использования градуировочных таблиц и</a:t>
            </a:r>
            <a:r>
              <a:rPr lang="ru-RU" baseline="0" dirty="0"/>
              <a:t> регулярных замеров остатков топлива с учетом температуры и плотности ГСМ, остатков воды в резервуарах.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722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Складской</a:t>
            </a:r>
            <a:r>
              <a:rPr lang="ru-RU" baseline="0" dirty="0"/>
              <a:t> учет топлива и ГСМ позволяет организовать сквозной учет остатков на складах и топливозаправщиках: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Поступление на склад или заправщик с возможностью детализации до цистерн;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Перемещение между складами или заправщиками;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Списание</a:t>
            </a:r>
            <a:r>
              <a:rPr lang="en-US" sz="1200" dirty="0">
                <a:solidFill>
                  <a:srgbClr val="304961"/>
                </a:solidFill>
              </a:rPr>
              <a:t> </a:t>
            </a:r>
            <a:r>
              <a:rPr lang="ru-RU" sz="1200" dirty="0">
                <a:solidFill>
                  <a:srgbClr val="304961"/>
                </a:solidFill>
              </a:rPr>
              <a:t>со склада или заправщика на производственные нужды.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15286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заправок топлива и ГСМ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Заправка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Предоставляет дополнительную степень контроля над процессом заправок и может использоваться в отчетах для сравнения с данными путевых листов.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Ведомость выдачи ГСМ </a:t>
            </a:r>
            <a:r>
              <a:rPr lang="ru-RU" sz="1200" dirty="0">
                <a:solidFill>
                  <a:srgbClr val="304961"/>
                </a:solidFill>
              </a:rPr>
              <a:t>позволяет проанализировать заправки и может быть использован для получения подписей ответственных лиц.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7450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304961"/>
                </a:solidFill>
              </a:rPr>
              <a:t>Ведомость ГСМ на складах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остатки ГСМ на складах, </a:t>
            </a:r>
            <a:r>
              <a:rPr lang="ru-RU" b="1" dirty="0">
                <a:solidFill>
                  <a:srgbClr val="304961"/>
                </a:solidFill>
              </a:rPr>
              <a:t>Движение ГСМ по складам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движение ГСМ по складам в разрезе поставщиков и получателей ГСМ.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5934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Запас топлива на складе ГСМ </a:t>
            </a:r>
            <a:r>
              <a:rPr lang="ru-RU" sz="1200" dirty="0">
                <a:solidFill>
                  <a:srgbClr val="304961"/>
                </a:solidFill>
              </a:rPr>
              <a:t>анализирует запас остатков топлива на складе в днях с учетом среднестатистического или фиксированного ежесуточного расхода.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307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позволяет вести упрощенный кадровый учет сотрудников и учет рабочего времени, в т.ч. в разрезе оборудования, осуществлять плановую расстановку сотрудников по оборудованию, автоматизировать формирование табеля учета рабочего времени сотрудников на основании данных оперативного учета времени работы сотрудников и оборудования , а также кадровых данных для дальнейшего расчета заработной платы. Сформированный табель может быть выгружен во внешнюю программу и использован для расчета заработной платы.</a:t>
            </a:r>
          </a:p>
          <a:p>
            <a:r>
              <a:rPr lang="ru-RU" dirty="0"/>
              <a:t>На основании данных оперативного учета можно произвести предварительный расчет сдельного заработка, сформировать документы выработки сотрудников и выгрузить их во внешнюю программу для расчета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заработной платы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93979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Расстановка рабочих мест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закрепления сотрудников за конкретными единицами техники. При закреплении сотрудника за единицей техники учет фактически отработанного времени осуществляется на основании данных оперативного учета горных работ, а не по данным подсистемы кадрового учета.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3669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данных о фактическом времени работы сотрудников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оперативного анализа времени работы сотрудников до выполнения процедуры расчета времени работы предназначен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Предварительный 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5032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времени работы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сотрудников</a:t>
            </a:r>
            <a:r>
              <a:rPr lang="ru-RU" sz="1200" dirty="0">
                <a:solidFill>
                  <a:srgbClr val="304961"/>
                </a:solidFill>
              </a:rPr>
              <a:t> формирует табель на основании данных по оперативному учету времени работы сотрудников и простоев оборудования.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формирования табеля его можно выгрузить в </a:t>
            </a:r>
            <a:r>
              <a:rPr lang="ru-RU" dirty="0"/>
              <a:t>«1С</a:t>
            </a:r>
            <a:r>
              <a:rPr lang="en-US" dirty="0"/>
              <a:t>:</a:t>
            </a:r>
            <a:r>
              <a:rPr lang="ru-RU" dirty="0"/>
              <a:t>Зарплата и управление персоналом 3»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вывода информации о времени работы сотрудников на оборудовании после расчета времени работы сотрудников.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08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В обработке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Структура месторождения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описываются взаимосвязь участков работ, горизонтов, блоков и залежей полезных ископаемых.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2577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Горные работы </a:t>
            </a:r>
            <a:r>
              <a:rPr lang="ru-RU" sz="1200" dirty="0">
                <a:solidFill>
                  <a:srgbClr val="304961"/>
                </a:solidFill>
              </a:rPr>
              <a:t>позволяет зарегистрировать выработку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Выработка сотрудников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сформировать на  основании документов Горных работ, являющихся распоряжением на оформление выработки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1464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сдельного заработка </a:t>
            </a:r>
            <a:r>
              <a:rPr lang="ru-RU" sz="1200" dirty="0">
                <a:solidFill>
                  <a:srgbClr val="304961"/>
                </a:solidFill>
              </a:rPr>
              <a:t>позволяет автоматически сформировать документы выработки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заполняется на основании алгоритмов, заложенных в показателях расчета способа сдельного заработка. При необходимости автоматически формируются виды работ сотрудников и расценка по ним.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8025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1697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0649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198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документе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Геологические запасы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Для выемочных блоков можно указать перечень входящих в них геологических блоков, распределить запасы и рассчитать средневзвешенные показатели качества.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96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Учет разубоживания и потерь позволяет зафиксировать объем разубоженной горной массы, количество и качество потерь полезного ископаемого с указанием аналитик горизонтов, блоков и залежей.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57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Отчет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Ведомость по геологическим запасам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позволяет проанализировать запасы по геологическим и выемочным блокам по разным видам запасов, а также историю их изменения.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Отчет </a:t>
            </a:r>
            <a:r>
              <a:rPr lang="ru-RU" sz="1200" b="1" dirty="0">
                <a:solidFill>
                  <a:schemeClr val="tx2"/>
                </a:solidFill>
              </a:rPr>
              <a:t>Ведомость по товарным запасам на дату </a:t>
            </a:r>
            <a:r>
              <a:rPr lang="ru-RU" sz="1200" dirty="0">
                <a:solidFill>
                  <a:schemeClr val="tx2"/>
                </a:solidFill>
              </a:rPr>
              <a:t>позволяет проанализировать товарные запасы полезных ископаемых, их качественные показатели и порядок расчета от геологических запасов до товарных запасов с учетом потерь и разубоживания.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Отчет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Остатки промышленных запасов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рассчитывает остатки к выемке по формуле:</a:t>
            </a:r>
          </a:p>
          <a:p>
            <a:pPr marL="108000"/>
            <a:r>
              <a:rPr lang="ru-RU" sz="1200" i="1" dirty="0">
                <a:solidFill>
                  <a:schemeClr val="tx2"/>
                </a:solidFill>
                <a:latin typeface="+mn-lt"/>
              </a:rPr>
              <a:t>Запасы - Добыча ± Маркшейдерский замер + Разубоживание – Потери.</a:t>
            </a:r>
          </a:p>
          <a:p>
            <a:pPr marL="108000"/>
            <a:endParaRPr lang="ru-RU" sz="1200" dirty="0">
              <a:solidFill>
                <a:schemeClr val="tx2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35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 производства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регистрации прогнозных показателей по выполнению горных и геолого-разведочных работ в фиксированном периоде. Планы производства могут использоваться при "толкающей" схеме управления производством, когда потребность к производству создается внутри предприятия заблаговременно до того, как возникает внешняя, "тянущая" потребность.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плане можно указать количество операций, запланированный объем, показатели качества.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документе данные разделены на объемы горных и геологоразведочных работ и качество полезных ископаемых, объемы работ горного оборудования для </a:t>
            </a:r>
            <a:r>
              <a:rPr lang="ru-RU" sz="1200" dirty="0">
                <a:solidFill>
                  <a:srgbClr val="44546A"/>
                </a:solidFill>
                <a:latin typeface="+mn-lt"/>
              </a:rPr>
              <a:t>операций с его применением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объемы транспортировки для операций с применением транспорта.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242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b="0" i="0" dirty="0">
                <a:solidFill>
                  <a:srgbClr val="304961"/>
                </a:solidFill>
              </a:rPr>
              <a:t>Документ</a:t>
            </a:r>
            <a:r>
              <a:rPr lang="ru-RU" sz="1200" b="1" dirty="0">
                <a:solidFill>
                  <a:srgbClr val="304961"/>
                </a:solidFill>
              </a:rPr>
              <a:t> Наряд на смену </a:t>
            </a:r>
            <a:r>
              <a:rPr lang="ru-RU" sz="1200" dirty="0">
                <a:solidFill>
                  <a:srgbClr val="304961"/>
                </a:solidFill>
              </a:rPr>
              <a:t>определяет производственные задания и персонал по видам и местам работ, для работ с применением транспорта указывается транспорт. Система производит оценку коэффициента использования транспорта с учетом установленных нормативов и условий работ.</a:t>
            </a:r>
          </a:p>
          <a:p>
            <a:pPr>
              <a:spcAft>
                <a:spcPts val="600"/>
              </a:spcAft>
            </a:pPr>
            <a:endParaRPr lang="ru-RU" sz="1200" b="1" dirty="0">
              <a:solidFill>
                <a:srgbClr val="3A5D8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5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45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Возможности для нормирования горных и геологоразведочных работ: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Нормы производительности при выполнении горных и геолого-разведочных работ;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Нормы выхода номенклатуры при выполнении горных и геолого-разведочных работ;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Нормы загрузки (пропускной способности) транспорта;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Направления разгрузки и замеры расстояний транспортирования;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Параметры цикла транспортировки и нормы технологических перевозок;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Корректировка норм по условиям работ;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Установка объемного веса горной массы;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Нормирование потребностей материалов и услуг при выполнении горных и геолого-разведочных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54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Нормы горных и геологоразведочных работ определяют сменную производительность, в т.ч. производительность оборудования.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Нормы выхода горных </a:t>
            </a:r>
            <a:r>
              <a:rPr lang="ru-RU" sz="1200" dirty="0">
                <a:solidFill>
                  <a:schemeClr val="tx2"/>
                </a:solidFill>
              </a:rPr>
              <a:t>и геологоразведочных работ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определяют выпуск номенклатуры из объемов работ.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Установленные нормы горных и геолого-разведочных работ могут быть скорректированы условиями работ.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5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Для нормирования технологических перевозок устанавливаются паспорта загрузки самосвалов, в т.ч. на обкатку.</a:t>
            </a:r>
          </a:p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Учет расстояний транспортирования с возможностью расчета приведенного расстояния по установленной формуле.</a:t>
            </a:r>
          </a:p>
          <a:p>
            <a:pPr marL="108000"/>
            <a:endParaRPr lang="ru-RU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9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Параметры цикла транспортировки позволяют рассчитать продолжительность рейса и нормы рейсов и объемов перевозок за смену с учетом паспорта загрузки самосвала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.</a:t>
            </a:r>
            <a:endParaRPr lang="ru-RU" sz="1200" dirty="0">
              <a:solidFill>
                <a:schemeClr val="tx2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Нормы технологических перевозок могут быть рассчитаны на основании параметров цикла транспортировки и устанавливают количество рейсов и объемы перевозок за смену на плечо перевозки.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910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Установка объемного веса возможна по номенклатуре и аналитикам места работ. Дополнительно можно применять установку номенклатуры производства для ограничения единиц измерения и упаковок, доступных при ведении учета.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Учет по видам работ может вестись параллельно в весе и объеме, при указании одного из них выполняется автоматический расчет по установленному объемному весу.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chemeClr val="tx2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004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Нормирование потребностей ТМЦ и услуг при выполнении горных и геолого-разведочных работ производится с помощью справочника «Ресурсные спецификации» и дальнейшего указания ее в документах планирования или отчетах.</a:t>
            </a:r>
            <a:endParaRPr lang="ru-RU" sz="1200" dirty="0">
              <a:solidFill>
                <a:schemeClr val="tx2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35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фактических показателей выполнения горных работ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Горные работы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удобный интерфейс для ручного ввода и анализа данных с почасовой разбивкой предоставляет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 стол учета горных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котором также можно указать места работы оборудования.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54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Для горных работ нужно указать необходимость учета по сухому весу в виде работ и виде операций, далее необходимо указать алгоритм расчета влажности по конкретному участку по номенклатуре горной массы на определенную дату.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26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Маркшейдерские замеры корректируют статистические данные по объемам работ и остаткам на складах.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Возможна настройка аналитик корректировки и перераспределение объемов между ними.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041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Документ приемка горных работ фиксирует забракованные и переходящие остатки горных и геологоразведочных работ между периодами. Например, количество пробуренных и взорванных буровых скважин, принятых к оплате и расходам. Возможна настройка аналитик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4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 показателей – это удобный инструмент для оперативного руководства компанией; он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своевременно выявлять проблемные участки на любом этапе управления предприятием;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эффективность ключевых процессов предприятия с помощью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взаимосвязь и влияние одних показателей на другие;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топ-менеджерам принимать оптимальные управленческие решения по ключевым процессам на основании данных по целевым показателям предприятия.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различные варианты анализа целевых показателей (способов фильтрации и представления информации);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индикаторы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позитивных и негативных отклонений в достижении установленных значений целевых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 детальный анализ любого показателя с помощью отчетов;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состав сводного отчета (целевых показателей) и его рассылка по электронной почте.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891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</a:rPr>
              <a:t>Документы оперативного учета горных работ автоматически формируют остатки и партии горной массы по складам. При необходимости по складам настраивается складской учет по штабелям.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</a:rPr>
              <a:t>В отчете по партиям остатки полезных ископаемых на складах можно расшифровать по местам их добычи и показателям качества.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57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Отчет Исполнение наряда на смену позволяет проводить анализ причин отклонений от запланированных на смену показателей.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00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запланированных объемно-календарных показателей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плана производства горных работ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работ на дату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dirty="0">
                <a:solidFill>
                  <a:schemeClr val="tx2"/>
                </a:solidFill>
              </a:rPr>
              <a:t>В отчетах по план-фактному анализу горных и геологоразведочных работ можно анализировать как количественные, так и качественные показатели. В отчете на дату заложено большое количество факторов для анализа.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55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данных, накопленных в оперативном учете, предлагается к использованию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могут быть проанализированы с учетом маркшейдерского замера.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55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переработкой продукции предназначена для планирования, нормирования и учета процесса переработки и обогащения полезных ископаемых., включая переработку давальческого сырья.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подсистемы: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Нормирование переработки;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Объемно-календарное планирование переработки;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Сменное планирование переработки;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Оперативный учет переработки, незавершенного производства и технологических показателей;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Корректировка переработки продукции;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Анализ переработки продукции;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Выгрузка в учетные системы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33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</a:rPr>
              <a:t>Справочник «Виды переработки» описывает материальные потоки и качественные показатели передела переработки.</a:t>
            </a:r>
          </a:p>
          <a:p>
            <a:r>
              <a:rPr lang="ru-RU" dirty="0"/>
              <a:t>Для каждого вида переработки можно настроить учет выхода продукции и доли сырья.</a:t>
            </a:r>
          </a:p>
          <a:p>
            <a:r>
              <a:rPr lang="ru-RU" dirty="0"/>
              <a:t>Можно указать необходимость учета материальных потоков по времени в течение смены.</a:t>
            </a:r>
          </a:p>
          <a:p>
            <a:r>
              <a:rPr lang="ru-RU" dirty="0"/>
              <a:t>Для номенклатуры продукции, сырья и отходов можно указать необходимость учета остатков и ведения учета по сухому весу, указать показатели качества для учета</a:t>
            </a:r>
          </a:p>
          <a:p>
            <a:pPr marL="108000"/>
            <a:endParaRPr lang="ru-RU" sz="1200" dirty="0">
              <a:solidFill>
                <a:schemeClr val="tx2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95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</a:rPr>
              <a:t>Справочник «Перерабатывающие фабрики» описывает технологическую структуры фабрики, ее переделы и склады, материальные потоки, карту технологического контроля качества, места учета НЗП и измеряемые технологические показатели.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53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23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Планирование переработки продукции позволяет запланировать расход сырья и выход обогащенного (переработанного) продукта с указанием качественных показателей и спецификации переработки, определяющей нормативный расход материалов и выпуск отходов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основании ресурсных спецификаций автоматически рассчитывается плановая потребность в материалах и объемы выпуска отходов</a:t>
            </a: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14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технологических показателей позволяет производить фиксацию значений контролируемых технологических показателей переработки в течение смены. </a:t>
            </a:r>
            <a:endParaRPr lang="ru-RU" sz="1200" dirty="0">
              <a:solidFill>
                <a:srgbClr val="30496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2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 показателей – это удобный инструмент для оперативного руководства компанией; он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своевременно выявлять проблемные участки на любом этапе управления предприятием;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эффективность ключевых процессов предприятия с помощью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взаимосвязь и влияние одних показателей на другие;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топ-менеджерам принимать оптимальные управленческие решения по ключевым процессам на основании данных по целевым показателям предприятия.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различные варианты анализа целевых показателей (способов фильтрации и представления информации);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индикаторы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позитивных и негативных отклонений в достижении установленных значений целевых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 детальный анализ любого показателя с помощью отчетов;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состав сводного отчета (целевых показателей) и его рассылка по электронной почте.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5415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Для отражения факта процесса переработки указывается выпуск продукции и отходов, расход сырья и материалов за смену. Для вида переработки можно настроить почасовой учет. Можно использовать удобный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Рабочий стол переработки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 с возможностью настройки видов информации на переделе или документ </a:t>
            </a:r>
            <a:r>
              <a:rPr lang="ru-RU" sz="1200" b="1" dirty="0">
                <a:solidFill>
                  <a:schemeClr val="tx2"/>
                </a:solidFill>
                <a:latin typeface="+mn-lt"/>
              </a:rPr>
              <a:t>Переработка продукции</a:t>
            </a:r>
            <a:r>
              <a:rPr lang="ru-RU" sz="1200" dirty="0">
                <a:solidFill>
                  <a:srgbClr val="304961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38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Корректировка объемов переработки сырья, выпуска продукции, отходов и расхода материалов позволяет скорректировать статистические объемы на основании произведенных замеров.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26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сырья переработчику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передачи сырья и материалов стороннему переработчику.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от переработчика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получения готовой продукции и возвратных отходов от стороннего переработчика.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63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</a:rPr>
              <a:t>Для учета НЗП фабрики реализованы справочники, определяющие методику ее расчета с помощью редактора формул и показатели учета в местах учета НЗП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784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  <a:latin typeface="+mn-lt"/>
              </a:rPr>
              <a:t>Документ учета НЗП производит сбор данных, необходимых для расчета продуктов учета и номенклатуры НЗП по видам расчета, предусмотрены печатные формы и отчеты по незавершённому производству.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19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 плановых и фактических показателей по переработке продукции предназначены отчеты </a:t>
            </a:r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Переработка продукции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плана переработки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Подача на фабрику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87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запланированных объемно-календарных показателей переработки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плана переработки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переработки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000"/>
            <a:r>
              <a:rPr lang="ru-RU" sz="1200" dirty="0">
                <a:solidFill>
                  <a:schemeClr val="tx2"/>
                </a:solidFill>
              </a:rPr>
              <a:t>В отчетах по план-фактному анализу переработки можно анализировать как количественные, так и качественные показатели.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908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предназначена для управления качеством продукции – учета проб, результатов лабораторных анализов, качественных показателей продукции и формирования паспортов качества на отгружаемую продукцию.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результатов анализов происходит установка качественных показателей добытых или закупаемых полезных ископаемых, перерабатываемого сырья и продуктов переработки, отгружаемой продукции, кроме того возможно периодическое уточнение качества продукции на складах.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данных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формируется баланс металлов и производится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скидок\надбавок на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стоимость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продукции и формирование реализаций и поступлений товаров.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91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предназначена для планирования, измерения, расчета и установки качественных показателей запасов полезных ископаемых, добываемой и перерабатываемой горной массы, а также поступающей и отгружаемой продукции горнодобывающего предприятия.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20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Показатели качества могут быть вводимыми или расчетными. Для расчетных показателей указывается формула расчета показателя. При расчете значения показателя можно использовать значения других показателей качества и количество (например, массу) номенклатуры из документа, в котором применяется показатель.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9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ru-RU" sz="1200" b="1" i="0" dirty="0">
                <a:effectLst/>
                <a:latin typeface="Arial" panose="020B0604020202020204" pitchFamily="34" charset="0"/>
              </a:rPr>
              <a:t>ОТРАСЛЕВЫЕ ФУНКЦИОНАЛЬНЫЕ ВОЗМОЖНОСТИ "1С:ГОРНОДОБЫВАЮЩАЯ ПРОМЫШЛЕННОСТЬ 2. ОПЕРАТИВНЫЙ УЧЕТ“</a:t>
            </a:r>
            <a:endParaRPr lang="en-US" sz="1200" b="1" i="0" dirty="0">
              <a:effectLst/>
              <a:latin typeface="Arial" panose="020B0604020202020204" pitchFamily="34" charset="0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горными и геолого-разведочными работами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геологических запасов полезных ископаемых;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и оперативное планирование горных и геолого-разведочных работ;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качественных и количественных показателей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маркшейдерских замеров и корректировка статистических данных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разубоживания и потерь полезных ископаемых;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остатков продукции на складах.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переработки продукции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ресурсные спецификации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объемно-календарное и сменное планирование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качественных и количественных показателей процесса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давальческих схем переработки (в переработку на сторону и от давальцев).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качеством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проб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заказов на испытания;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анализ результатов испытаний;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качественные показатели, позволяющие производить расчет количества, например, металла в руде;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качества продукции при проведении горных работ, переработки и отгрузке продукции, на складах;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перемаркировка, учет брака и несоответствий качества продукции;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сертификатов и паспортов качества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баланс металлов;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стоимости продукции с учетом качества продукции.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 оборудованием, транспортом и спецтехникой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доступности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времени работы и простоев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групповое формирование 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путевых листов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работы транспорта и спецтехники;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показаний счетчиков и наработки оборудования;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и учет шин;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пользование контрагентам.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нормирование расхода ГСМ по оборудованию, складам и заправкам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заправок и расхода топлива в разрезе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ГСМ в разрезе складов,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резервуаров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заправляющего оборудования с учетом температуры и плотности;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расхода ГСМ с возможностью настройки алгоритма расчета;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потребностей в ГСМ на основании планов и статистических данных;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заправочных ведомостей и топливных карт на выдачу ГСМ.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складом, поступлением и отгрузкой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шихтование;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поступления, перемещений и отгрузки продукции;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условий отгрузки продукции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 отгрузки продукции с использованием разрешений, талонов и карт;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отгрузки, поступления и внутренних перемещений продукции различными видами транспорта;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движения вагонов от поступления до доставки на станцию получателя;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с весовым оборудованием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работы сотрудников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допуски на оборудование и учет стажировок;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упрощенный кадровый учет;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табелирование и формирование табеля для расчета заработной платы;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выработки сотрудников и расчет сдельной заработной платы;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Мониторинг и анализ показателей деятельности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Подготовка и передача данных оперативного учета для целей управленческого и регламентированного учета, а также расчета заработной платы (горные работы, переработка, перемещение, гсм, шины, работы хозтранспорта и спецтехники, поступление и отгрузка) через планы обмена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02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отборе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 реализован ввод отбора проб на основании документов – оснований.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отбора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120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Заказы на испытания используются для передачи реестра проб на пробоподготовку и лабораторные анализы в собственные и сторонние лаборатории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Реализовано заполнение результатов анализов по пробам и генерация лабораторных номеров проб.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89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лабораторных анализов номенклатуры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испытаний.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окончательных испытаний номенклатуры на качество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Паспорт качества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позволяющий в том числе усреднять результаты нескольких испытаний.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пробах реализован учет контрольных проб и промышленных образцов, используемых для контроля прецизионности лабораторных анализов.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292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Расчеты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используется для хранения условий расчета скидок\надбавок на стоимость отгружаемой номенклатуры продукции с учетом качественных характеристик продукции.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 цены по качеству определяют в таблице на вкладке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Реализуется два варианта пересчета цен: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Дискретный алгоритм.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Интервальный алгоритм.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681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установки качества могут использоваться для разделения по времени и ответственному сотруднику процесса регистрации качественных показателей горной массы, перерабатываемой, получаемой или отгружаемой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619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установки качества на складах устанавливает качество после получения анализов проб, отобранных на складах.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Документы установки качества в автотранспорте и поступивших вагонах устанавливает качество продукции, поступившее авто и жд транспортом.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58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 можно провести на основании этого документа.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770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по качеству и отбору проб можно вывести как с помощью типовых отчетов подсистемы управления качеством, так и в отчетах подсистем горных работ, переработки и отгрузки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0672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определения алгоритмов сбора данных в статьях баланса указываются способы сбора информации из базы и формулы расчета статей баланса, распределение по участкам добычи и возможность редактирования данных в балансе пользователем.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967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шаблоне баланса металлов определяется список статей баланса, способ расчета и распределения невязки, вид баланса.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70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Планирование производственной программы </a:t>
            </a:r>
            <a:r>
              <a:rPr lang="ru-RU" dirty="0"/>
              <a:t>в решении реализовано с помощью отраслевых планов по каждому переделу, отражающими</a:t>
            </a:r>
            <a:r>
              <a:rPr lang="ru-RU" baseline="0" dirty="0"/>
              <a:t> отраслевую специфику каждого передела, а также вспомогательных планов. </a:t>
            </a:r>
          </a:p>
          <a:p>
            <a:r>
              <a:rPr lang="ru-RU" baseline="0" dirty="0"/>
              <a:t>1. </a:t>
            </a:r>
            <a:r>
              <a:rPr lang="ru-RU" b="1" baseline="0" dirty="0"/>
              <a:t>План производства </a:t>
            </a:r>
            <a:r>
              <a:rPr lang="ru-RU" baseline="0" dirty="0"/>
              <a:t>горных работ фиксирует место проведения, объем и вид работ, производственные мощности в разрезе оборудования и марок оборудования.</a:t>
            </a:r>
          </a:p>
          <a:p>
            <a:r>
              <a:rPr lang="ru-RU" dirty="0"/>
              <a:t>2. </a:t>
            </a:r>
            <a:r>
              <a:rPr lang="ru-RU" b="1" dirty="0"/>
              <a:t>План переработки </a:t>
            </a:r>
            <a:r>
              <a:rPr lang="ru-RU" dirty="0"/>
              <a:t>продукции фиксирует запланированные объемы переработки и нормативы</a:t>
            </a:r>
            <a:r>
              <a:rPr lang="ru-RU" baseline="0" dirty="0"/>
              <a:t> расхода материалов.</a:t>
            </a:r>
          </a:p>
          <a:p>
            <a:r>
              <a:rPr lang="ru-RU" baseline="0" dirty="0"/>
              <a:t>3. </a:t>
            </a:r>
            <a:r>
              <a:rPr lang="ru-RU" b="1" baseline="0" dirty="0"/>
              <a:t>План отгрузки </a:t>
            </a:r>
            <a:r>
              <a:rPr lang="ru-RU" baseline="0" dirty="0"/>
              <a:t>фиксирует способы и направления отгрузки продукции потребителям.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4. </a:t>
            </a:r>
            <a:r>
              <a:rPr lang="ru-RU" b="1" baseline="0" dirty="0"/>
              <a:t>План поступления </a:t>
            </a:r>
            <a:r>
              <a:rPr lang="ru-RU" baseline="0" dirty="0"/>
              <a:t>фиксирует способы и источники поступления продукции от поставщиков.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5. </a:t>
            </a:r>
            <a:r>
              <a:rPr lang="ru-RU" b="1" baseline="0" dirty="0"/>
              <a:t>План внутренних перевозок </a:t>
            </a:r>
            <a:r>
              <a:rPr lang="ru-RU" baseline="0" dirty="0"/>
              <a:t>фиксирует способы, направления и объемы внутренних перевозок.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6. </a:t>
            </a:r>
            <a:r>
              <a:rPr lang="ru-RU" b="1" baseline="0" dirty="0"/>
              <a:t>План остатков </a:t>
            </a:r>
            <a:r>
              <a:rPr lang="ru-RU" baseline="0" dirty="0"/>
              <a:t>фиксирует плановые остатки и качество продукции на складах.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Все виды планов позволяют планировать как количественные, так и качественные показатели.</a:t>
            </a:r>
          </a:p>
          <a:p>
            <a:endParaRPr lang="ru-RU" baseline="0" dirty="0"/>
          </a:p>
          <a:p>
            <a:r>
              <a:rPr lang="ru-RU" baseline="0" dirty="0"/>
              <a:t>Для автоматизированного планирования производственных мощностей по переделам используются различные виды норм и план доступности оборудования.</a:t>
            </a:r>
          </a:p>
          <a:p>
            <a:r>
              <a:rPr lang="ru-RU" b="1" baseline="0" dirty="0"/>
              <a:t>План доступности </a:t>
            </a:r>
            <a:r>
              <a:rPr lang="ru-RU" baseline="0" dirty="0"/>
              <a:t>может быть заполнен на основании запланированных заказов на ремонт, наработки оборудования.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569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</a:t>
            </a:r>
            <a:r>
              <a:rPr lang="ru-RU" b="1" dirty="0"/>
              <a:t>Баланс металлов</a:t>
            </a:r>
            <a:r>
              <a:rPr lang="ru-RU" dirty="0"/>
              <a:t> на основании шаблона баланса заполняет данные, пользователь может их скорректировать и получить итоговый баланс металлов, автоматически выполняется расчет невязки. Документ подсвечивает рассчитанные, скорректированные и не редактируемые данные баланса.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Можно задать несколько шаблонов баланса металлов, каждый шаблон настраивается в разрезе видов баланса, что позволяет настроить их преемственность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20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 учета, движением и транспортировкой продукции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количества и качества продукции на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фиксировать результаты шихтования продукции;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вносить корректировки по номенклатуре на складах – перемаркировке;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списания продукции со складов;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цены на продукцию в упрощенном режиме (без применения системы скидок и наценок);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отгрузку продукции и осуществлять план-фактный анализ отгрузки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условия отгрузки продукции клиентам;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лимитировать отгрузку продукции с помощью выдачи разрешений;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талоны и карты на отгрузку продукции автотранспортом;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максимальную нагрузку на ось автотранспорта;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поступления, перемещения, отгрузки, доставки и возврата продукции автомобильным, железнодорожным и водным транспортом с подключением к весовому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движения собственных и подрядных вагонов от их поступления до доставки клиенту;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подачи, уборки вагонов и рассчитывать нормативный сроки уборки вагонов;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по их движению на путях необщего пользования;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номенклатуру в вагонах и отгрузку продукции на основании результатов лабораторных анализов;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загружать данные о движении вагонов из системы ЭТРАН;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выгрузка реализации продукции в учетные системы на основании документов отгрузки.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7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указании качественных и количественных показателей сырья автоматически рассчитываются количество и качество шихты. При этом можно фиксировать плановое качество по наряду и получать информацию по средневзвешенному качеству продукции по партионному учету.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387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складах можно выполнить перемаркировку продукции, при этом в горные работы и переработку вносятся корректировки номенклатуры. Перемаркировку можно проводить на основании документа по учету брака и несоответствиям качества.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586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складах можно выполнить списание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28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752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поступлений в количественном и качественном выражении по способам отгрузки, направлениям, контрагентам и другим аналитикам отгрузки, настраиваемым в виде плана.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471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Планирование остатков продукции на складах в количественном и качественном выражении позволяет планировать остатки на начало планового периода.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401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83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 условиях отгрузки продукции определяются номенклатура, 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1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srgbClr val="304961"/>
                </a:solidFill>
              </a:rPr>
              <a:t>Возможности при планировании производственной программы: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Осуществлять сценарное планирование с различной периодичностью и детализацией по замещающим или суммирующим сценариям;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Формировать планы производства горных и геологоразведочных работ, переработки, поступления, перемещения и отгрузки, доступности оборудования, остатков продукции по складам с указанием объемов, количества операций и качества;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Производить настройку алгоритма заполнения планов на основании произвольных источников данных;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Расчет потребности в нормируемых материалах и услугах;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Выгружать и загружать плановые данные во внешние источники данных, в том числе в электронные таблицы Excel;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200" kern="0" dirty="0">
                <a:solidFill>
                  <a:srgbClr val="FFFFFF"/>
                </a:solidFill>
              </a:rPr>
              <a:t>Производить анализ исполнения и сбалансированности планов по передела: остатки на складах, добыча, переработка, поступление и перемещение, отгрузка.</a:t>
            </a:r>
          </a:p>
          <a:p>
            <a:pPr marL="0" indent="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224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Документ</a:t>
            </a:r>
            <a:r>
              <a:rPr lang="ru-RU" b="1" dirty="0"/>
              <a:t> Разрешения на отгрузку </a:t>
            </a:r>
            <a:r>
              <a:rPr lang="ru-RU" dirty="0"/>
              <a:t>используются для авторизации отгрузки продукции контрагенту за период.</a:t>
            </a:r>
          </a:p>
          <a:p>
            <a:r>
              <a:rPr lang="ru-RU" dirty="0"/>
              <a:t>Отгрузка может производиться по талонам или картам.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580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Талон на отгрузку продукции</a:t>
            </a:r>
            <a:r>
              <a:rPr lang="ru-RU" dirty="0"/>
              <a:t> создаётся на основании </a:t>
            </a:r>
            <a:r>
              <a:rPr lang="ru-RU" b="1" dirty="0"/>
              <a:t>Разрешения на отгрузку</a:t>
            </a:r>
            <a:r>
              <a:rPr lang="ru-RU" dirty="0"/>
              <a:t> с видом контроля отгрузки "По талону".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формирования талонов реализован документ </a:t>
            </a:r>
            <a:r>
              <a:rPr lang="ru-RU" b="1" dirty="0"/>
              <a:t>Выдача талонов</a:t>
            </a:r>
            <a:r>
              <a:rPr lang="ru-RU" dirty="0"/>
              <a:t>.</a:t>
            </a:r>
          </a:p>
          <a:p>
            <a:r>
              <a:rPr lang="ru-RU" b="1" dirty="0"/>
              <a:t>Талон на отгрузку </a:t>
            </a:r>
            <a:r>
              <a:rPr lang="ru-RU" dirty="0"/>
              <a:t>является единовременно используемым документом, подтверждающим право на отгрузку продукции в рамках разрешения на отгрузку.</a:t>
            </a:r>
          </a:p>
          <a:p>
            <a:r>
              <a:rPr lang="ru-RU" dirty="0"/>
              <a:t>После предъявления талона и ввода документа отгрузки продукции повторное использование талона в качестве основания отгрузки запрещено.</a:t>
            </a:r>
          </a:p>
          <a:p>
            <a:r>
              <a:rPr lang="ru-RU" dirty="0"/>
              <a:t>Также имеется возможность аннулирования талонов.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Реализована обработка массовой выдачи талонов на отгрузку.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757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отгрузок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Реестр талонов на отгрузку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Ведомость по разрешенным лимитам отгрузки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для анализа отгрузок реализованы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Оперативные отгрузки продукции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отгрузки на дату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118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транспортировкой продукции автотранспортом</a:t>
            </a:r>
            <a:r>
              <a:rPr lang="ru-RU" baseline="0" dirty="0"/>
              <a:t>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контролировать</a:t>
            </a:r>
            <a:r>
              <a:rPr lang="ru-RU" baseline="0" dirty="0"/>
              <a:t> максимально допустимую нагрузку на автомобили и спецразрешения на превышение;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подключаться к весовому</a:t>
            </a:r>
            <a:r>
              <a:rPr lang="ru-RU" baseline="0" dirty="0"/>
              <a:t> оборудованию и весовым системам, вести у</a:t>
            </a:r>
            <a:r>
              <a:rPr lang="ru-RU" dirty="0"/>
              <a:t>чет взвешиваний;</a:t>
            </a:r>
            <a:endParaRPr lang="ru-RU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перемещений продукции;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по остаткам продукции в разрезе талонов на отгрузку;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количественный учёт операций поставки, перемещения и отправки продукции с помощью автотранспорта;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формировать документы поступления и отгрузки продукции за период с учетом качества в количественном и суммовом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учёт</a:t>
            </a:r>
            <a:r>
              <a:rPr lang="ru-RU" baseline="0" dirty="0"/>
              <a:t> возврата продукции потребителями с помощью автотранспорта.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2635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решении реализован учет поступлений продукции автотранспортом с возможностью подключения весового оборудования. Информация по стоимости поступившей продукции вынесена в отдельный документ</a:t>
            </a:r>
            <a:r>
              <a:rPr lang="ru-RU" sz="1200" dirty="0">
                <a:solidFill>
                  <a:srgbClr val="304961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8517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решении реализован учет перемещений продукции автотранспортом с возможностью подключения весового оборудования. Причем можно контролировать вес перемещаемой продукции как при отгрузке, так и при поступлении.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347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rgbClr val="304961"/>
                </a:solidFill>
              </a:rPr>
              <a:t>Реализованы </a:t>
            </a:r>
            <a:r>
              <a:rPr lang="ru-RU" b="1" dirty="0">
                <a:solidFill>
                  <a:srgbClr val="304961"/>
                </a:solidFill>
              </a:rPr>
              <a:t>подключение к весовому оборудованию</a:t>
            </a:r>
            <a:r>
              <a:rPr lang="ru-RU" dirty="0">
                <a:solidFill>
                  <a:srgbClr val="304961"/>
                </a:solidFill>
              </a:rPr>
              <a:t> и </a:t>
            </a:r>
            <a:r>
              <a:rPr lang="ru-RU" b="1" dirty="0">
                <a:solidFill>
                  <a:srgbClr val="304961"/>
                </a:solidFill>
              </a:rPr>
              <a:t>контроль максимально допустимой нагрузки</a:t>
            </a:r>
            <a:r>
              <a:rPr lang="ru-RU" dirty="0">
                <a:solidFill>
                  <a:srgbClr val="304961"/>
                </a:solidFill>
              </a:rPr>
              <a:t>.</a:t>
            </a:r>
          </a:p>
          <a:p>
            <a:pPr algn="l"/>
            <a:r>
              <a:rPr lang="ru-RU" dirty="0">
                <a:solidFill>
                  <a:srgbClr val="304961"/>
                </a:solidFill>
              </a:rPr>
              <a:t>Операция отгрузки автотранспортом разделена на отправку с количественным учетом и сводный документ отгрузки за период с количественными и финансовыми показателями.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81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Возврат продукции выполняется по разрешениям на возврат с указанием оборудования или модели транспортного средства.</a:t>
            </a:r>
            <a:br>
              <a:rPr lang="ru-RU" sz="1200" dirty="0">
                <a:solidFill>
                  <a:srgbClr val="304961"/>
                </a:solidFill>
              </a:rPr>
            </a:br>
            <a:r>
              <a:rPr lang="ru-RU" sz="1200" dirty="0">
                <a:solidFill>
                  <a:srgbClr val="304961"/>
                </a:solidFill>
              </a:rPr>
              <a:t>Реализовано подключение к весовому оборудованию.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199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и отгрузки продукции железнодорожным транспортом 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повагонный учет поступления, перемещения и отгрузки продукции;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дислокации и местоположения вагонов;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поступления порожних и груженых вагонов </a:t>
            </a:r>
            <a:r>
              <a:rPr lang="ru-RU" dirty="0"/>
              <a:t>на станцию, в т.ч. на подходе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/>
              <a:t>регистрировать подачу / уборку вагонов и рассчитывать время использования вагонов на путях необщего пользования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передачи вагонов с одной станции на другую или между путями одной станции, в т.ч. с погрузкой/разгрузкой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нормирование и учет </a:t>
            </a:r>
            <a:r>
              <a:rPr lang="ru-RU" dirty="0"/>
              <a:t>разгрузки и погрузки</a:t>
            </a:r>
            <a:r>
              <a:rPr lang="ru-RU" baseline="0" dirty="0"/>
              <a:t> вагонов с возможностью подключения весового оборудования</a:t>
            </a:r>
            <a:r>
              <a:rPr lang="en-US" baseline="0" dirty="0"/>
              <a:t>;</a:t>
            </a:r>
            <a:r>
              <a:rPr lang="ru-RU" baseline="0" dirty="0"/>
              <a:t> и корректировки номенклатуры по результатам анализов отдельным документов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формировать и вести учет отправки порожних или груженных вагонов</a:t>
            </a:r>
            <a:r>
              <a:rPr lang="en-US" dirty="0"/>
              <a:t>;</a:t>
            </a: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и планировать их;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отгрузки жд транспортом отдельных документов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финансовые условия отгрузки с учётом пересчёта цены по качеству;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реализации товаров на основании отгрузки жд транспортом, в том числе с учетом товаров в пути для способов отгрузки с переходом права собственности на станции получения.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225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n>
                  <a:solidFill>
                    <a:srgbClr val="3A5D80"/>
                  </a:solidFill>
                </a:ln>
              </a:rPr>
              <a:t>Можно проработать несколько сценариев планирования, например, для анализа экономической эффективности новой технологии или последовательности и целесообразности отработки блоков с точки зрения экономических показателей. </a:t>
            </a:r>
            <a:r>
              <a:rPr lang="ru-RU" sz="1200" dirty="0">
                <a:solidFill>
                  <a:srgbClr val="3A5D80"/>
                </a:solidFill>
              </a:rPr>
              <a:t>Сценарий и вид плана определяют периодичность, назначение, детализацию и алгоритмы заполнения планов.</a:t>
            </a:r>
            <a:endParaRPr lang="ru-RU" sz="1200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984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отслеживать статусы и состояние вагонов, их перемещение от поступления на станцию до передачи грузополучателю, загружать данные о движении вагонов из системы ЭТРАН.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предназначен для фиксации фактов поступления вагонов на железнодорожную станцию в составе маршрута</a:t>
            </a:r>
            <a:r>
              <a:rPr lang="ru-RU" baseline="0" dirty="0"/>
              <a:t> и их местоположения после поступления.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6998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Заполнение документов разгрузки и погрузки вагонов может производиться с помощью загрузки данных с подключенного весового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401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</a:t>
            </a:r>
            <a:r>
              <a:rPr lang="ru-RU" b="1" dirty="0"/>
              <a:t>Отправка вагонов </a:t>
            </a:r>
            <a:r>
              <a:rPr lang="ru-RU" dirty="0"/>
              <a:t>предназначен для формирования состава отправки (маршрута) порожних или груженных вагонов.</a:t>
            </a:r>
          </a:p>
          <a:p>
            <a:r>
              <a:rPr lang="ru-RU" dirty="0"/>
              <a:t>При формировании отправки на основании </a:t>
            </a:r>
            <a:r>
              <a:rPr lang="ru-RU" b="1" dirty="0"/>
              <a:t>Разрешения на</a:t>
            </a:r>
            <a:r>
              <a:rPr lang="ru-RU" b="1" baseline="0" dirty="0"/>
              <a:t> отгрузку</a:t>
            </a:r>
            <a:r>
              <a:rPr lang="ru-RU" dirty="0"/>
              <a:t> в документе производится контроль по условиям разрешения.</a:t>
            </a:r>
          </a:p>
          <a:p>
            <a:r>
              <a:rPr lang="ru-RU" dirty="0"/>
              <a:t>В документе предусмотрена возможность проверки на уникальность паспорта качества для каждого номера железнодорожной квитанции.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283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</a:t>
            </a:r>
            <a:r>
              <a:rPr lang="ru-RU" b="1" dirty="0"/>
              <a:t>Отгрузка ж/д транспортом </a:t>
            </a:r>
            <a:r>
              <a:rPr lang="ru-RU" dirty="0"/>
              <a:t>предназначен для учёта отправки груженных вагонов контрагенту и финансовых условий отгрузки с учетом </a:t>
            </a:r>
            <a:r>
              <a:rPr lang="ru-RU" b="1" dirty="0"/>
              <a:t>пересчёта</a:t>
            </a:r>
            <a:r>
              <a:rPr lang="ru-RU" b="1" baseline="0" dirty="0"/>
              <a:t> цены</a:t>
            </a:r>
            <a:r>
              <a:rPr lang="ru-RU" dirty="0"/>
              <a:t> по качеству.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основании документа можно сформировать документ </a:t>
            </a:r>
            <a:r>
              <a:rPr lang="ru-RU" b="1" dirty="0"/>
              <a:t>Реализация товаров и услуг</a:t>
            </a:r>
            <a:r>
              <a:rPr lang="ru-RU" b="0" dirty="0"/>
              <a:t>, </a:t>
            </a:r>
            <a:r>
              <a:rPr lang="ru-RU" sz="1200" dirty="0">
                <a:solidFill>
                  <a:schemeClr val="tx2"/>
                </a:solidFill>
                <a:latin typeface="+mn-lt"/>
              </a:rPr>
              <a:t>в том числе с операций «в пути» для отправки вагонов без перехода права собственности</a:t>
            </a:r>
            <a:r>
              <a:rPr lang="ru-RU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  <a:latin typeface="+mn-lt"/>
              </a:rPr>
              <a:t>Реализована операция отгрузки жд транспортом без повагонного учета для случаев, когда отсутствует информация по номерам вагонов.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213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позволяет планировать и вести учет маневровых работ собственных и наемным транспортом.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852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514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по дислокации вагонов позволяет фиксировать текущее местоположение вагонов и прогнозировать дату их прибытия на станцию погрузки.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395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Учет доставки вагонов грузополучателю для отгрузки без перехода права собственности.</a:t>
            </a:r>
            <a:endParaRPr lang="ru-RU" sz="1200" b="1" dirty="0">
              <a:solidFill>
                <a:srgbClr val="304961"/>
              </a:solidFill>
              <a:latin typeface="Calibri (Основной текст)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551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000"/>
            <a:r>
              <a:rPr lang="ru-RU" sz="1200" dirty="0">
                <a:solidFill>
                  <a:schemeClr val="tx2"/>
                </a:solidFill>
              </a:rPr>
              <a:t>Рабочий стол ж/д диспетчера позволяет управлять информацией по вагонам и ж/д операциям.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905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железнодорожной отгрузки и состояния вагонов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 состояний вагонов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Состояние вагонов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3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44546A"/>
                </a:solidFill>
              </a:rPr>
              <a:t>Для анализа сбалансированности планов оперативного учета по движении номенклатуры в сценарии планирования необходимо определить этапы планирования и их тип.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820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для анализа железнодорожных отгрузок и состояния вагонов реализованы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Поступление вагонов на станцию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разгруженных и загруженных вагонов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238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отгрузкой продукции водным</a:t>
            </a:r>
            <a:r>
              <a:rPr lang="ru-RU" baseline="0" dirty="0"/>
              <a:t> транспортом </a:t>
            </a:r>
            <a:r>
              <a:rPr lang="ru-RU" dirty="0"/>
              <a:t>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>
                <a:solidFill>
                  <a:schemeClr val="tx2">
                    <a:lumMod val="75000"/>
                  </a:schemeClr>
                </a:solidFill>
              </a:rPr>
              <a:t>Вести учет операций отгрузки и перемещения продукции покупателям водным транспортом;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Осуществлять выбор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способа учета массы груза: расчет по оснастке судна и взвешиванием;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Автоматически рассчитывать значения веса груза в судне и осуществлять пересчет его в количество номенклатуры;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Проводить анализ </a:t>
            </a:r>
            <a:r>
              <a:rPr lang="ru-RU" dirty="0"/>
              <a:t>оперативной отгрузки продукции за определенный период.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93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49070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Решение позволяет фиксировать отгрузку водным транспортом с возможностью ввода массы на основании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взвешивания.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962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Либо расчета массы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на основании шкалы осадки судна</a:t>
            </a: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. </a:t>
            </a:r>
            <a:b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</a:b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Предусмотрена печать формы ГУ-30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470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852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022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управления оборудованием</a:t>
            </a:r>
            <a:r>
              <a:rPr lang="ru-RU" baseline="0" dirty="0"/>
              <a:t> используется для управления хозяйственным и технологическим транспортом, горным или специализированным оборудованием.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доступность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работы и простоев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показаний счетчиков и наработки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работу хозяйственного транспорта и спецтехники;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учитывать передачу и возврат оборудования сторонним контрагентам;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ремонтные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печатать и учитывать путевые листы;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и учитывать наличие допуска сотрудников к управлению оборудованием;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шин на оборудовании и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движение шин в документах управленческого учета в соответствии с настройкой.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выгрузка в учетные системы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98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88512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Нормативно-справочная</a:t>
            </a:r>
            <a:r>
              <a:rPr lang="ru-RU" baseline="0" dirty="0"/>
              <a:t> информация по оборудованию описывает характеристики и технологические возможности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наиболее важных элементов нормативно-справочной информации горного производства является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Под маркой оборудования понимается совокупность технологических свойств и характеристик группы оборудования, которая может меняться у конкретной единицы оборудования с течением времени (в отличие от статических или паспортных свойств модели оборудования). Применение марок оборудования позволяет снизить объем операций по вводу данных для учета, нормирования и планирования производства.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 связано с объектами эксплуатации и рабочими центрами, что позволяет связать его с подсистемой организации ремонтами.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99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63691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Марка оборудования является периодическим реквизитом и назначается по нажатию гиперссылки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dirty="0"/>
              <a:t>Марка оборудования определяет производственные возможности оборудования, может меняться с течением времени.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Вид оборудования определяет его назначение – горно-транспортная техника, перерабатывающее оборудование, жд оборудование, спецтехника.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Оборудование связано с объектом эксплуатации – основным средством, что позволяет анализировать расходы на эксплуатацию и ремонты по оборудованию.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126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Регламентированные простои определяют продолжительность и время постоянно повторяющихся простоев</a:t>
            </a:r>
            <a:r>
              <a:rPr lang="en-US" dirty="0"/>
              <a:t> </a:t>
            </a:r>
            <a:r>
              <a:rPr lang="ru-RU" dirty="0"/>
              <a:t>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5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3336" y="1268768"/>
            <a:ext cx="11294533" cy="48208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5E04-5CAB-4041-8A8B-F9EDEA61FAA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838201" y="31433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598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20" y="1269860"/>
            <a:ext cx="6584949" cy="45911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0278" y="1269003"/>
            <a:ext cx="4332817" cy="45999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1AA5-FA04-4227-8AE6-F4AA1B04BFF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40278" y="116636"/>
            <a:ext cx="8432801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62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75" y="1269003"/>
            <a:ext cx="11352311" cy="482065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FA1D-2870-415E-B80E-5A7558E3532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40265" y="12008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1778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269" y="1269008"/>
            <a:ext cx="11362267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113D-FB48-4967-B5AD-23BACA478F66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440265" y="12008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1734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8444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4ED4-0E3F-4FD2-803F-DFDF67A15FE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440265" y="12008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6178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77" y="1313872"/>
            <a:ext cx="5558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0277" y="2137782"/>
            <a:ext cx="5558367" cy="40362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6850" y="1313872"/>
            <a:ext cx="5585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6850" y="2137782"/>
            <a:ext cx="5585737" cy="40362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1B53-B008-4EC6-A157-98D8711A7CF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 userDrawn="1"/>
        </p:nvSpPr>
        <p:spPr>
          <a:xfrm>
            <a:off x="440265" y="12008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9211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22" y="1269860"/>
            <a:ext cx="6608860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0278" y="1269006"/>
            <a:ext cx="4332817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1C5E-887D-461D-8DA3-3A45E10A78E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440265" y="120085"/>
            <a:ext cx="80264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9083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8" y="119999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B38FF-A0A0-451B-B52C-08E257A5620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771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AA5A-C6A5-4B64-A172-FFF73A6D8CB0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0268" y="119999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12306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46800" y="1269008"/>
            <a:ext cx="5554133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777-E9F7-4966-9B99-BA49A79B1DA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0268" y="119999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8084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78" y="1269000"/>
            <a:ext cx="5558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0278" y="2092912"/>
            <a:ext cx="5558367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938" y="1269000"/>
            <a:ext cx="5585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2938" y="2092912"/>
            <a:ext cx="5585737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2A532-62E0-44BF-B806-1BFA30E7819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0268" y="119999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775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42" y="116636"/>
            <a:ext cx="8449735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336" y="1268766"/>
            <a:ext cx="11294533" cy="490820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333" y="6356360"/>
            <a:ext cx="2743200" cy="365125"/>
          </a:xfrm>
        </p:spPr>
        <p:txBody>
          <a:bodyPr/>
          <a:lstStyle/>
          <a:p>
            <a:fld id="{8E40FE0B-76BC-4749-8CA6-E23BCD676EB9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37468" y="6356360"/>
            <a:ext cx="47159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24336" y="6356360"/>
            <a:ext cx="3293533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4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F6B2-D68C-40C7-A09B-B2AE6A044D0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5183720" y="1269863"/>
            <a:ext cx="6584949" cy="48507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40278" y="1269008"/>
            <a:ext cx="4332817" cy="4859999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40268" y="119999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7056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269008"/>
            <a:ext cx="113792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" y="6356360"/>
            <a:ext cx="2743200" cy="365125"/>
          </a:xfrm>
        </p:spPr>
        <p:txBody>
          <a:bodyPr/>
          <a:lstStyle/>
          <a:p>
            <a:fld id="{38DDE32D-D57E-48C0-8F1F-A602E5AC9519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35868" y="6356360"/>
            <a:ext cx="55541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42400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3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336" y="1269008"/>
            <a:ext cx="11396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333" y="6356360"/>
            <a:ext cx="2743200" cy="365125"/>
          </a:xfrm>
        </p:spPr>
        <p:txBody>
          <a:bodyPr/>
          <a:lstStyle/>
          <a:p>
            <a:fld id="{89E9704D-1399-4403-BECC-B1E17623E18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0536" y="6356360"/>
            <a:ext cx="54525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76267" y="635636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8605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3000" y="1265826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40268" y="6356360"/>
            <a:ext cx="3141133" cy="365125"/>
          </a:xfrm>
        </p:spPr>
        <p:txBody>
          <a:bodyPr/>
          <a:lstStyle/>
          <a:p>
            <a:fld id="{1676AFCD-A514-48B7-8264-71043D79D6C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76133" y="6356360"/>
            <a:ext cx="508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33933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64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410" y="1269000"/>
            <a:ext cx="55753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410" y="2092912"/>
            <a:ext cx="5575300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6497" y="1269000"/>
            <a:ext cx="56027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6497" y="2092912"/>
            <a:ext cx="5602755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67783" y="6356360"/>
            <a:ext cx="2743200" cy="365125"/>
          </a:xfrm>
        </p:spPr>
        <p:txBody>
          <a:bodyPr/>
          <a:lstStyle/>
          <a:p>
            <a:fld id="{377D72DB-AF99-4559-BE7D-7D6FD706FB1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88267" y="6356360"/>
            <a:ext cx="53509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052984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7564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743200" cy="365125"/>
          </a:xfrm>
        </p:spPr>
        <p:txBody>
          <a:bodyPr/>
          <a:lstStyle/>
          <a:p>
            <a:fld id="{E1E46BB5-1CDD-45FF-8F8A-FE90435A6A1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88269" y="6356360"/>
            <a:ext cx="511386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839200" y="6337311"/>
            <a:ext cx="2912533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5183717" y="1269860"/>
            <a:ext cx="6568016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269006"/>
            <a:ext cx="4315884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09943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96" y="107748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D0D9D-1355-47FF-A439-D6924DD7B42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511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5BFA-1FC2-4F73-8293-03B7AE3C2300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96" y="107748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48146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8336" y="1269008"/>
            <a:ext cx="5554133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E183-902C-4A3B-9B66-5348FBDB2A68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96" y="107748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12595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4294" y="1269000"/>
            <a:ext cx="5558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294" y="2092912"/>
            <a:ext cx="5558367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02361" y="1269000"/>
            <a:ext cx="5585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02361" y="2092912"/>
            <a:ext cx="5585737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6AC70-CF67-4F06-979D-6CF80FB9627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96" y="107748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323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116636"/>
            <a:ext cx="8415868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6"/>
            <a:ext cx="5537200" cy="490820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68766"/>
            <a:ext cx="5554133" cy="49082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743200" cy="365125"/>
          </a:xfrm>
        </p:spPr>
        <p:txBody>
          <a:bodyPr/>
          <a:lstStyle/>
          <a:p>
            <a:fld id="{D2D4B364-F7A4-402A-9C00-5533C694040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03601" y="6356360"/>
            <a:ext cx="546946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08533" y="6350012"/>
            <a:ext cx="27432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779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6239-DF9F-4D60-A5D8-13384F67193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5183717" y="1269860"/>
            <a:ext cx="6601883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40278" y="1269006"/>
            <a:ext cx="4332817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96" y="107748"/>
            <a:ext cx="7357533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6134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3AF3-4499-4993-8FA6-EFF9CD05147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57867" y="2784546"/>
            <a:ext cx="9144000" cy="2215396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22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13D9-9404-4BE2-BE24-4B87AD493E9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85333" y="178419"/>
            <a:ext cx="850626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66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5453754"/>
            <a:ext cx="12192000" cy="1404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AEC0-8811-4B9A-B454-425DFDCEC8A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4133" y="1269009"/>
            <a:ext cx="11260667" cy="39221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474133" y="5558188"/>
            <a:ext cx="11260667" cy="119538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85333" y="178419"/>
            <a:ext cx="850626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44179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4133" y="1269008"/>
            <a:ext cx="5520267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69008"/>
            <a:ext cx="55372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64EE-4E2C-4E3E-96DB-1E7C7F44417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85333" y="178419"/>
            <a:ext cx="850626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9494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4142" y="1269000"/>
            <a:ext cx="55245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142" y="2092912"/>
            <a:ext cx="5524500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3096" y="1269000"/>
            <a:ext cx="555170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3096" y="2092912"/>
            <a:ext cx="5551704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1630B-21B5-4EA3-BCC4-788FB2108737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85333" y="178419"/>
            <a:ext cx="850626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76762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770B2-5DE1-4B76-8BFD-CD866836EA5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85333" y="178419"/>
            <a:ext cx="850626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3482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D3F5-B1F3-4FA0-A78E-D35E7185FD8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57867" y="2851228"/>
            <a:ext cx="9144000" cy="2215396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8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/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74" y="178419"/>
            <a:ext cx="7294396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AEB0-02D2-4EED-B23C-E04569CEBF66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576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8740B-9994-43BC-85D7-BB7B62D56DB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91069" y="1269002"/>
            <a:ext cx="11260667" cy="3950700"/>
          </a:xfrm>
        </p:spPr>
        <p:txBody>
          <a:bodyPr/>
          <a:lstStyle/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5453754"/>
            <a:ext cx="12192000" cy="1404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491069" y="5558188"/>
            <a:ext cx="11260667" cy="119538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91074" y="178419"/>
            <a:ext cx="7294396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771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11" y="1343376"/>
            <a:ext cx="5558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11" y="2167288"/>
            <a:ext cx="5558367" cy="40700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25" y="1343376"/>
            <a:ext cx="5585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525" y="2167288"/>
            <a:ext cx="5585737" cy="40700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40267" y="6356360"/>
            <a:ext cx="2743200" cy="365125"/>
          </a:xfrm>
        </p:spPr>
        <p:txBody>
          <a:bodyPr/>
          <a:lstStyle/>
          <a:p>
            <a:fld id="{E1FD5EE8-6219-4180-ADBD-8527979FBEE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0537" y="6356360"/>
            <a:ext cx="541866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008533" y="6356360"/>
            <a:ext cx="27432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10" y="116636"/>
            <a:ext cx="8415868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62470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1068" y="1269008"/>
            <a:ext cx="55033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69008"/>
            <a:ext cx="5554133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0425-A4D9-443C-907A-38F9D571A07E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91074" y="178419"/>
            <a:ext cx="7294396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4071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78" y="1269000"/>
            <a:ext cx="55075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078" y="2092912"/>
            <a:ext cx="5507567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7045" y="1269000"/>
            <a:ext cx="55346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045" y="2092912"/>
            <a:ext cx="5534688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CD71-253C-4618-AB86-125982550E1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91074" y="178419"/>
            <a:ext cx="7294396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7160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2786-D028-4FA8-802A-2BC8DED573E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1074" y="178419"/>
            <a:ext cx="7294396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1416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9227" y="2625649"/>
            <a:ext cx="6213567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1" indent="0" algn="ctr">
              <a:buNone/>
              <a:defRPr sz="2000"/>
            </a:lvl2pPr>
            <a:lvl3pPr marL="914340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1" indent="0" algn="ctr">
              <a:buNone/>
              <a:defRPr sz="1600"/>
            </a:lvl6pPr>
            <a:lvl7pPr marL="2743021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B390-3906-4D90-913B-DD4EEEC3A0FB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698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6F63-4DC3-4191-BA80-A04B4EBDC18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4148" y="1971677"/>
            <a:ext cx="8943704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1" indent="0" algn="ctr">
              <a:buNone/>
              <a:defRPr sz="2000"/>
            </a:lvl2pPr>
            <a:lvl3pPr marL="914340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1" indent="0" algn="ctr">
              <a:buNone/>
              <a:defRPr sz="1600"/>
            </a:lvl6pPr>
            <a:lvl7pPr marL="2743021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299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10" y="4453811"/>
            <a:ext cx="11408423" cy="1325563"/>
          </a:xfrm>
          <a:prstGeom prst="rect">
            <a:avLst/>
          </a:prstGeom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B581E-2707-499C-97F9-B8F46B9F1EC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8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9227" y="2625649"/>
            <a:ext cx="6213567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1" indent="0" algn="ctr">
              <a:buNone/>
              <a:defRPr sz="2000"/>
            </a:lvl2pPr>
            <a:lvl3pPr marL="914340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1" indent="0" algn="ctr">
              <a:buNone/>
              <a:defRPr sz="1600"/>
            </a:lvl6pPr>
            <a:lvl7pPr marL="2743021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2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3736-CFE0-47F2-AF21-26D01D14372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329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4148" y="1971677"/>
            <a:ext cx="8943704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1" indent="0" algn="ctr">
              <a:buNone/>
              <a:defRPr sz="2000"/>
            </a:lvl2pPr>
            <a:lvl3pPr marL="914340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1" indent="0" algn="ctr">
              <a:buNone/>
              <a:defRPr sz="1600"/>
            </a:lvl6pPr>
            <a:lvl7pPr marL="2743021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AA17-B445-4CCC-A922-31FE19D57B9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157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936" y="4453811"/>
            <a:ext cx="11396133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2F84-AAA4-42B9-82A5-ADDAA36DD1E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724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269008"/>
            <a:ext cx="113792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" y="6356360"/>
            <a:ext cx="2743200" cy="365125"/>
          </a:xfrm>
        </p:spPr>
        <p:txBody>
          <a:bodyPr/>
          <a:lstStyle/>
          <a:p>
            <a:fld id="{BB6D9AEB-E245-4245-954D-E1973BD2C36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35868" y="6356360"/>
            <a:ext cx="55541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42400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69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20" y="1269620"/>
            <a:ext cx="6584949" cy="45914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3345" y="1268763"/>
            <a:ext cx="4349751" cy="460022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23333" y="6356360"/>
            <a:ext cx="2743200" cy="365125"/>
          </a:xfrm>
        </p:spPr>
        <p:txBody>
          <a:bodyPr/>
          <a:lstStyle/>
          <a:p>
            <a:fld id="{600A5EE2-39CA-4522-940F-CF422140955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0536" y="6356360"/>
            <a:ext cx="538056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25467" y="6356360"/>
            <a:ext cx="27432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10" y="116636"/>
            <a:ext cx="8415868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44668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336" y="1269008"/>
            <a:ext cx="11396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3333" y="6356360"/>
            <a:ext cx="2743200" cy="365125"/>
          </a:xfrm>
        </p:spPr>
        <p:txBody>
          <a:bodyPr/>
          <a:lstStyle/>
          <a:p>
            <a:fld id="{E62245E9-2D5D-4668-9E85-AF6CDE68A856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0536" y="6356360"/>
            <a:ext cx="54525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076267" y="635636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90285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3000" y="1265826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40268" y="6356360"/>
            <a:ext cx="3141133" cy="365125"/>
          </a:xfrm>
        </p:spPr>
        <p:txBody>
          <a:bodyPr/>
          <a:lstStyle/>
          <a:p>
            <a:fld id="{D0A5F637-AF1F-4C15-B8BE-AB60BA46C07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76133" y="6356360"/>
            <a:ext cx="508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33933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61277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410" y="1269000"/>
            <a:ext cx="55753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410" y="2092912"/>
            <a:ext cx="5575300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6497" y="1269000"/>
            <a:ext cx="56027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6497" y="2092912"/>
            <a:ext cx="5602755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67783" y="6356360"/>
            <a:ext cx="2743200" cy="365125"/>
          </a:xfrm>
        </p:spPr>
        <p:txBody>
          <a:bodyPr/>
          <a:lstStyle/>
          <a:p>
            <a:fld id="{2E2396A0-0022-4560-9F90-B9847DFD0C4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88267" y="6356360"/>
            <a:ext cx="535093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052984" y="6356360"/>
            <a:ext cx="27432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4779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743200" cy="365125"/>
          </a:xfrm>
        </p:spPr>
        <p:txBody>
          <a:bodyPr/>
          <a:lstStyle/>
          <a:p>
            <a:fld id="{1A7E9760-1285-48E1-A9CC-D2349AE79924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88269" y="6356360"/>
            <a:ext cx="511386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839200" y="6337311"/>
            <a:ext cx="2912533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5183717" y="1269860"/>
            <a:ext cx="6568016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269006"/>
            <a:ext cx="4315884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1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6400" y="144005"/>
            <a:ext cx="7391400" cy="7143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64163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936" y="4453811"/>
            <a:ext cx="11396133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D6FC-3B03-4243-8621-B9E2744BF3B1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659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93F7DE-D9A7-42D8-990C-2FE1ECE3676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119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075-6FD2-4BC0-B9D5-595CE5E9FC6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671E60-A9FF-48FC-AF44-3FF40058A6C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656D1C-8860-4F2E-B879-8AC56308B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65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E0617-44F4-4431-85F7-ED9232E2D3F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A9D02B-145C-4015-B746-AD290B3EAC8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C00E46-10F1-4DB8-A0A5-41F3B18A5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6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ACDAC-62E4-454E-A561-35784BE1B86E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64702" y="63690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B187F1-A546-4E91-8E54-B1D1FFB2A35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845B87-70CD-4C6D-8E84-46612D03D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0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F51D4-18A6-4E31-9CC1-1B7F2E23EAFF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51D1A9-98C3-4B4A-A781-44CA2799A26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4E7900-E584-4BD1-BA92-3DDC9C14E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67" y="1269003"/>
            <a:ext cx="11328400" cy="482065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7F63-04AA-422B-9DB7-A8850BB05BE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0278" y="116636"/>
            <a:ext cx="8432801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43655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62084-9307-4B7F-93D5-D7A455D815E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BE0C09-3579-46F2-AC07-26D4CA8BF58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07A19B-B1C8-4C64-A4E5-74C4CEE07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26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08D6B-395D-46EF-9CBB-4EBC31C9B22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58069E-6B7A-4F50-AB0D-ABECF032076A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6DAE66-1F39-4595-AA99-9B96C7A75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57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B33470E-3217-45CE-9387-43DFC9FADA9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867187-B442-45F5-A862-F0FC74A34250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B55044-FDAB-4259-94C9-DFFFF9142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0241D05-33AC-429F-85F9-64E7BBBD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41669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B940-B598-4C8B-BACC-BDA84B6E8096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AD3305-03EE-4115-8F89-68E1F1EF3522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0A3B8B-BAE0-461E-9F0A-D5D9B14F6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3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517764-515A-4573-BE28-55E4F88B2AAE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EB0EAC-AB16-4D34-8186-02A3973FD835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4EE6C1-551C-419E-8974-3C4CBBA55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17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A9800-219E-41DD-8F76-61EE2A5C8FB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8A81C2-9473-4881-A7CB-B0B05ACE41C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7A71DF-1F4A-4068-B100-7683B019C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2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DE716-5988-43E0-91C4-C2C82A19B01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B590C6-2FE3-452F-9D99-39A9A6DB5436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7060D0-B877-4035-8FB8-48873E930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888" y="109187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267" y="1269008"/>
            <a:ext cx="113284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FEE89-A881-43F0-A2FC-174D65EBA62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0278" y="116636"/>
            <a:ext cx="8432801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867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7" y="1269008"/>
            <a:ext cx="5554133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1269008"/>
            <a:ext cx="5571067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13E9C-A4D8-4030-9CA0-DF7FA28D3D03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0278" y="116636"/>
            <a:ext cx="8432801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6162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78" y="1329995"/>
            <a:ext cx="5558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0278" y="2153910"/>
            <a:ext cx="5558367" cy="402009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2938" y="1329995"/>
            <a:ext cx="5585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1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2938" y="2153910"/>
            <a:ext cx="5585737" cy="40200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6B66-4FCE-41A5-920A-B0CFCC7E455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0278" y="116636"/>
            <a:ext cx="8432801" cy="722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390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980735"/>
            <a:ext cx="12192000" cy="5877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3336" y="1268766"/>
            <a:ext cx="11294533" cy="490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2333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ED5C-DE11-4AF5-89D2-6AAA3825010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03600" y="6356360"/>
            <a:ext cx="5300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74667" y="6359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89" y="116636"/>
            <a:ext cx="3142623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80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793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3199-65CC-459C-A475-AC9A8E20470C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8267" y="6356360"/>
            <a:ext cx="535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50867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75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9008"/>
            <a:ext cx="11294533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69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9853-6AFE-49F3-81E3-F3BA1A75E244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20536" y="6356360"/>
            <a:ext cx="535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08533" y="63500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12192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6" y="144004"/>
            <a:ext cx="4145905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749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67" y="1196760"/>
            <a:ext cx="11328400" cy="498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0267" y="63754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3BE51-A15C-4582-A92E-12C5B8D01B52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03600" y="6356360"/>
            <a:ext cx="53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25467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2"/>
            <a:ext cx="12192000" cy="980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89" y="116636"/>
            <a:ext cx="3142623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959983"/>
            <a:ext cx="12192000" cy="78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69" y="1269008"/>
            <a:ext cx="11362267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0267" y="63515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F4DF7-C076-4E08-9442-CB1E60E67DDA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6669" y="6356360"/>
            <a:ext cx="5469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9377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89" y="124804"/>
            <a:ext cx="3142623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044001"/>
            <a:ext cx="12192000" cy="581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67" y="1269008"/>
            <a:ext cx="113284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0267" y="63318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CEF81-104E-4027-B093-7E9C47A4D1F5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8269" y="6356360"/>
            <a:ext cx="5317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25467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06" y="172428"/>
            <a:ext cx="4145905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3" r:id="rId2"/>
    <p:sldLayoutId id="2147483686" r:id="rId3"/>
    <p:sldLayoutId id="2147483687" r:id="rId4"/>
    <p:sldLayoutId id="2147483734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9008"/>
            <a:ext cx="11294533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69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785C-24B7-462F-ADF5-6818796C260D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20536" y="6356360"/>
            <a:ext cx="53509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08533" y="63500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12192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6" y="144004"/>
            <a:ext cx="4145905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268" y="1269008"/>
            <a:ext cx="11345333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40267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A6F93-76B3-4EAB-9279-F7405251EE08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8268" y="6356360"/>
            <a:ext cx="5300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24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06" y="129519"/>
            <a:ext cx="4145905" cy="69989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2333" y="969460"/>
            <a:ext cx="12192000" cy="78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9008"/>
            <a:ext cx="112776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413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D9B1-F660-4A43-A30F-FF27C0BADCAE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39068" y="6356360"/>
            <a:ext cx="5300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91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1" y="144004"/>
            <a:ext cx="3142623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7" r:id="rId3"/>
    <p:sldLayoutId id="2147483723" r:id="rId4"/>
    <p:sldLayoutId id="2147483724" r:id="rId5"/>
    <p:sldLayoutId id="2147483725" r:id="rId6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7" indent="-342877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9" y="1269008"/>
            <a:ext cx="11260667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1067" y="6331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AAAF5-CF92-482C-922A-160490DF0220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22133" y="6356360"/>
            <a:ext cx="528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0853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99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96" y="144004"/>
            <a:ext cx="4145904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9" r:id="rId3"/>
    <p:sldLayoutId id="2147483706" r:id="rId4"/>
    <p:sldLayoutId id="2147483707" r:id="rId5"/>
    <p:sldLayoutId id="2147483708" r:id="rId6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4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810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45AC-45EC-45E3-9048-2F6C09EBCF08}" type="datetime1">
              <a:rPr lang="ru-RU" smtClean="0"/>
              <a:t>25.12.2023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54400" y="635636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6223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7"/>
          <a:stretch/>
        </p:blipFill>
        <p:spPr>
          <a:xfrm>
            <a:off x="9046223" y="144004"/>
            <a:ext cx="3148952" cy="6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hdr="0" ft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4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5.png"/><Relationship Id="rId4" Type="http://schemas.openxmlformats.org/officeDocument/2006/relationships/image" Target="../media/image32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7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5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4.png"/><Relationship Id="rId4" Type="http://schemas.openxmlformats.org/officeDocument/2006/relationships/image" Target="../media/image35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svg"/><Relationship Id="rId13" Type="http://schemas.openxmlformats.org/officeDocument/2006/relationships/image" Target="../media/image87.png"/><Relationship Id="rId18" Type="http://schemas.openxmlformats.org/officeDocument/2006/relationships/image" Target="../media/image366.svg"/><Relationship Id="rId3" Type="http://schemas.openxmlformats.org/officeDocument/2006/relationships/image" Target="../media/image177.png"/><Relationship Id="rId21" Type="http://schemas.openxmlformats.org/officeDocument/2006/relationships/image" Target="../media/image89.png"/><Relationship Id="rId7" Type="http://schemas.openxmlformats.org/officeDocument/2006/relationships/image" Target="../media/image357.png"/><Relationship Id="rId12" Type="http://schemas.openxmlformats.org/officeDocument/2006/relationships/image" Target="../media/image362.svg"/><Relationship Id="rId17" Type="http://schemas.openxmlformats.org/officeDocument/2006/relationships/image" Target="../media/image365.png"/><Relationship Id="rId2" Type="http://schemas.openxmlformats.org/officeDocument/2006/relationships/notesSlide" Target="../notesSlides/notesSlide126.xml"/><Relationship Id="rId16" Type="http://schemas.openxmlformats.org/officeDocument/2006/relationships/image" Target="../media/image364.svg"/><Relationship Id="rId20" Type="http://schemas.openxmlformats.org/officeDocument/2006/relationships/image" Target="../media/image216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6.svg"/><Relationship Id="rId11" Type="http://schemas.openxmlformats.org/officeDocument/2006/relationships/image" Target="../media/image361.png"/><Relationship Id="rId24" Type="http://schemas.openxmlformats.org/officeDocument/2006/relationships/image" Target="../media/image76.svg"/><Relationship Id="rId5" Type="http://schemas.openxmlformats.org/officeDocument/2006/relationships/image" Target="../media/image77.png"/><Relationship Id="rId15" Type="http://schemas.openxmlformats.org/officeDocument/2006/relationships/image" Target="../media/image363.png"/><Relationship Id="rId23" Type="http://schemas.openxmlformats.org/officeDocument/2006/relationships/image" Target="../media/image75.png"/><Relationship Id="rId10" Type="http://schemas.openxmlformats.org/officeDocument/2006/relationships/image" Target="../media/image360.svg"/><Relationship Id="rId19" Type="http://schemas.openxmlformats.org/officeDocument/2006/relationships/image" Target="../media/image215.png"/><Relationship Id="rId4" Type="http://schemas.openxmlformats.org/officeDocument/2006/relationships/image" Target="../media/image355.svg"/><Relationship Id="rId9" Type="http://schemas.openxmlformats.org/officeDocument/2006/relationships/image" Target="../media/image359.png"/><Relationship Id="rId14" Type="http://schemas.openxmlformats.org/officeDocument/2006/relationships/image" Target="../media/image88.svg"/><Relationship Id="rId22" Type="http://schemas.openxmlformats.org/officeDocument/2006/relationships/image" Target="../media/image90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79.png"/><Relationship Id="rId4" Type="http://schemas.openxmlformats.org/officeDocument/2006/relationships/image" Target="../media/image37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svg"/><Relationship Id="rId13" Type="http://schemas.openxmlformats.org/officeDocument/2006/relationships/image" Target="../media/image392.png"/><Relationship Id="rId3" Type="http://schemas.openxmlformats.org/officeDocument/2006/relationships/image" Target="../media/image385.png"/><Relationship Id="rId7" Type="http://schemas.openxmlformats.org/officeDocument/2006/relationships/image" Target="../media/image81.png"/><Relationship Id="rId12" Type="http://schemas.openxmlformats.org/officeDocument/2006/relationships/image" Target="../media/image391.svg"/><Relationship Id="rId2" Type="http://schemas.openxmlformats.org/officeDocument/2006/relationships/notesSlide" Target="../notesSlides/notesSlide136.xml"/><Relationship Id="rId16" Type="http://schemas.openxmlformats.org/officeDocument/2006/relationships/image" Target="../media/image395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7.svg"/><Relationship Id="rId11" Type="http://schemas.openxmlformats.org/officeDocument/2006/relationships/image" Target="../media/image79.png"/><Relationship Id="rId5" Type="http://schemas.openxmlformats.org/officeDocument/2006/relationships/image" Target="../media/image177.png"/><Relationship Id="rId15" Type="http://schemas.openxmlformats.org/officeDocument/2006/relationships/image" Target="../media/image394.png"/><Relationship Id="rId10" Type="http://schemas.openxmlformats.org/officeDocument/2006/relationships/image" Target="../media/image390.svg"/><Relationship Id="rId4" Type="http://schemas.openxmlformats.org/officeDocument/2006/relationships/image" Target="../media/image386.svg"/><Relationship Id="rId9" Type="http://schemas.openxmlformats.org/officeDocument/2006/relationships/image" Target="../media/image389.png"/><Relationship Id="rId14" Type="http://schemas.openxmlformats.org/officeDocument/2006/relationships/image" Target="../media/image393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0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7" Type="http://schemas.openxmlformats.org/officeDocument/2006/relationships/image" Target="../media/image40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7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microsoft.com/office/2007/relationships/hdphoto" Target="../media/hdphoto8.wdp"/><Relationship Id="rId26" Type="http://schemas.openxmlformats.org/officeDocument/2006/relationships/image" Target="../media/image22.svg"/><Relationship Id="rId39" Type="http://schemas.microsoft.com/office/2007/relationships/hdphoto" Target="../media/hdphoto17.wdp"/><Relationship Id="rId21" Type="http://schemas.openxmlformats.org/officeDocument/2006/relationships/image" Target="../media/image19.png"/><Relationship Id="rId34" Type="http://schemas.openxmlformats.org/officeDocument/2006/relationships/image" Target="../media/image27.png"/><Relationship Id="rId42" Type="http://schemas.openxmlformats.org/officeDocument/2006/relationships/image" Target="../media/image31.png"/><Relationship Id="rId47" Type="http://schemas.microsoft.com/office/2007/relationships/hdphoto" Target="../media/hdphoto21.wdp"/><Relationship Id="rId50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9" Type="http://schemas.microsoft.com/office/2007/relationships/hdphoto" Target="../media/hdphoto12.wdp"/><Relationship Id="rId11" Type="http://schemas.openxmlformats.org/officeDocument/2006/relationships/image" Target="../media/image14.png"/><Relationship Id="rId24" Type="http://schemas.microsoft.com/office/2007/relationships/hdphoto" Target="../media/hdphoto11.wdp"/><Relationship Id="rId32" Type="http://schemas.openxmlformats.org/officeDocument/2006/relationships/image" Target="../media/image26.png"/><Relationship Id="rId37" Type="http://schemas.microsoft.com/office/2007/relationships/hdphoto" Target="../media/hdphoto16.wdp"/><Relationship Id="rId40" Type="http://schemas.openxmlformats.org/officeDocument/2006/relationships/image" Target="../media/image30.png"/><Relationship Id="rId45" Type="http://schemas.microsoft.com/office/2007/relationships/hdphoto" Target="../media/hdphoto20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49" Type="http://schemas.microsoft.com/office/2007/relationships/hdphoto" Target="../media/hdphoto22.wdp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31" Type="http://schemas.microsoft.com/office/2007/relationships/hdphoto" Target="../media/hdphoto13.wdp"/><Relationship Id="rId44" Type="http://schemas.openxmlformats.org/officeDocument/2006/relationships/image" Target="../media/image32.png"/><Relationship Id="rId52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image" Target="../media/image34.png"/><Relationship Id="rId8" Type="http://schemas.microsoft.com/office/2007/relationships/hdphoto" Target="../media/hdphoto3.wdp"/><Relationship Id="rId51" Type="http://schemas.microsoft.com/office/2007/relationships/hdphoto" Target="../media/hdphoto23.wdp"/><Relationship Id="rId3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microsoft.com/office/2007/relationships/hdphoto" Target="../media/hdphoto14.wdp"/><Relationship Id="rId38" Type="http://schemas.openxmlformats.org/officeDocument/2006/relationships/image" Target="../media/image29.png"/><Relationship Id="rId46" Type="http://schemas.openxmlformats.org/officeDocument/2006/relationships/image" Target="../media/image33.png"/><Relationship Id="rId20" Type="http://schemas.microsoft.com/office/2007/relationships/hdphoto" Target="../media/hdphoto9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7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7.png"/><Relationship Id="rId3" Type="http://schemas.openxmlformats.org/officeDocument/2006/relationships/image" Target="../media/image144.png"/><Relationship Id="rId7" Type="http://schemas.openxmlformats.org/officeDocument/2006/relationships/image" Target="../media/image7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svg"/><Relationship Id="rId11" Type="http://schemas.openxmlformats.org/officeDocument/2006/relationships/image" Target="../media/image89.png"/><Relationship Id="rId5" Type="http://schemas.openxmlformats.org/officeDocument/2006/relationships/image" Target="../media/image79.png"/><Relationship Id="rId15" Type="http://schemas.openxmlformats.org/officeDocument/2006/relationships/image" Target="../media/image81.png"/><Relationship Id="rId10" Type="http://schemas.openxmlformats.org/officeDocument/2006/relationships/image" Target="../media/image147.svg"/><Relationship Id="rId4" Type="http://schemas.openxmlformats.org/officeDocument/2006/relationships/image" Target="../media/image145.svg"/><Relationship Id="rId9" Type="http://schemas.openxmlformats.org/officeDocument/2006/relationships/image" Target="../media/image146.png"/><Relationship Id="rId14" Type="http://schemas.openxmlformats.org/officeDocument/2006/relationships/image" Target="../media/image8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.png"/><Relationship Id="rId4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81.png"/><Relationship Id="rId18" Type="http://schemas.openxmlformats.org/officeDocument/2006/relationships/image" Target="../media/image184.svg"/><Relationship Id="rId3" Type="http://schemas.openxmlformats.org/officeDocument/2006/relationships/image" Target="../media/image175.png"/><Relationship Id="rId7" Type="http://schemas.openxmlformats.org/officeDocument/2006/relationships/image" Target="../media/image146.png"/><Relationship Id="rId12" Type="http://schemas.openxmlformats.org/officeDocument/2006/relationships/image" Target="../media/image180.sv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76.svg"/><Relationship Id="rId20" Type="http://schemas.openxmlformats.org/officeDocument/2006/relationships/image" Target="../media/image186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8.svg"/><Relationship Id="rId11" Type="http://schemas.openxmlformats.org/officeDocument/2006/relationships/image" Target="../media/image179.png"/><Relationship Id="rId5" Type="http://schemas.openxmlformats.org/officeDocument/2006/relationships/image" Target="../media/image177.png"/><Relationship Id="rId15" Type="http://schemas.openxmlformats.org/officeDocument/2006/relationships/image" Target="../media/image75.png"/><Relationship Id="rId10" Type="http://schemas.openxmlformats.org/officeDocument/2006/relationships/image" Target="../media/image145.svg"/><Relationship Id="rId19" Type="http://schemas.openxmlformats.org/officeDocument/2006/relationships/image" Target="../media/image185.png"/><Relationship Id="rId4" Type="http://schemas.openxmlformats.org/officeDocument/2006/relationships/image" Target="../media/image176.svg"/><Relationship Id="rId9" Type="http://schemas.openxmlformats.org/officeDocument/2006/relationships/image" Target="../media/image144.png"/><Relationship Id="rId14" Type="http://schemas.openxmlformats.org/officeDocument/2006/relationships/image" Target="../media/image18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svg"/><Relationship Id="rId13" Type="http://schemas.openxmlformats.org/officeDocument/2006/relationships/image" Target="../media/image89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224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8.svg"/><Relationship Id="rId11" Type="http://schemas.openxmlformats.org/officeDocument/2006/relationships/image" Target="../media/image223.png"/><Relationship Id="rId5" Type="http://schemas.openxmlformats.org/officeDocument/2006/relationships/image" Target="../media/image217.png"/><Relationship Id="rId10" Type="http://schemas.openxmlformats.org/officeDocument/2006/relationships/image" Target="../media/image222.svg"/><Relationship Id="rId4" Type="http://schemas.openxmlformats.org/officeDocument/2006/relationships/image" Target="../media/image216.svg"/><Relationship Id="rId9" Type="http://schemas.openxmlformats.org/officeDocument/2006/relationships/image" Target="../media/image221.png"/><Relationship Id="rId14" Type="http://schemas.openxmlformats.org/officeDocument/2006/relationships/image" Target="../media/image9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0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259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6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0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4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44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0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9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7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6.svg"/><Relationship Id="rId5" Type="http://schemas.openxmlformats.org/officeDocument/2006/relationships/image" Target="../media/image295.png"/><Relationship Id="rId10" Type="http://schemas.openxmlformats.org/officeDocument/2006/relationships/image" Target="../media/image76.svg"/><Relationship Id="rId4" Type="http://schemas.openxmlformats.org/officeDocument/2006/relationships/image" Target="../media/image80.svg"/><Relationship Id="rId9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88626-D576-48ED-BBCA-B34C93A253AB}"/>
              </a:ext>
            </a:extLst>
          </p:cNvPr>
          <p:cNvSpPr txBox="1"/>
          <p:nvPr/>
        </p:nvSpPr>
        <p:spPr>
          <a:xfrm>
            <a:off x="774700" y="2743824"/>
            <a:ext cx="1064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«1С:Горнодобывающая промышленность 2. </a:t>
            </a:r>
            <a:br>
              <a:rPr lang="ru-RU" sz="3200" b="1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Оперативный учет»</a:t>
            </a:r>
            <a:br>
              <a:rPr lang="ru-RU" sz="3200" b="1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Обзор возможностей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CE154C-3E79-4215-B307-E15070F26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724" y="76199"/>
            <a:ext cx="1458914" cy="14948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CD2EC0-4345-4A1F-A64C-D7A07FAFE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52" y="162922"/>
            <a:ext cx="1032320" cy="1025197"/>
          </a:xfrm>
          <a:prstGeom prst="rect">
            <a:avLst/>
          </a:prstGeom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DAE83887-D7C9-4C89-918D-5A4B694CAC77}"/>
              </a:ext>
            </a:extLst>
          </p:cNvPr>
          <p:cNvSpPr txBox="1">
            <a:spLocks/>
          </p:cNvSpPr>
          <p:nvPr/>
        </p:nvSpPr>
        <p:spPr>
          <a:xfrm>
            <a:off x="8046046" y="6430227"/>
            <a:ext cx="4021667" cy="37903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2000" kern="0" dirty="0"/>
              <a:t>Декабрь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16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Производственное планирование</a:t>
            </a:r>
          </a:p>
        </p:txBody>
      </p:sp>
      <p:sp>
        <p:nvSpPr>
          <p:cNvPr id="9" name="Snip Single Corner Rectangle 7">
            <a:extLst>
              <a:ext uri="{FF2B5EF4-FFF2-40B4-BE49-F238E27FC236}">
                <a16:creationId xmlns:a16="http://schemas.microsoft.com/office/drawing/2014/main" id="{1EA1767B-8FEE-432F-BD36-0DE9BC5EA2F1}"/>
              </a:ext>
            </a:extLst>
          </p:cNvPr>
          <p:cNvSpPr/>
          <p:nvPr/>
        </p:nvSpPr>
        <p:spPr>
          <a:xfrm>
            <a:off x="7017488" y="1110852"/>
            <a:ext cx="4965869" cy="2609287"/>
          </a:xfrm>
          <a:prstGeom prst="snip1Rect">
            <a:avLst>
              <a:gd name="adj" fmla="val 4803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Сценарий и вид плана определяют периодичность, назначение, детализацию и алгоритмы заполнения планов, а также необходимость расчета потребностей в нормируемых ТМЦ и услугах.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планах с периодичностью «День» возможна дополнительная детализации</a:t>
            </a:r>
            <a:r>
              <a:rPr lang="ru-RU" sz="1600" dirty="0">
                <a:solidFill>
                  <a:srgbClr val="44546A"/>
                </a:solidFill>
                <a:latin typeface="Calibri"/>
              </a:rPr>
              <a:t>я по сменам.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построения цепочки планов и анализа их сходимости необходимо заполнить структуру планов.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62DB95C-1021-477A-A0F7-9AAF30FBFE32}"/>
              </a:ext>
            </a:extLst>
          </p:cNvPr>
          <p:cNvSpPr/>
          <p:nvPr/>
        </p:nvSpPr>
        <p:spPr>
          <a:xfrm rot="13526483">
            <a:off x="11794133" y="1183919"/>
            <a:ext cx="224231" cy="45719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4845">
            <a:extLst>
              <a:ext uri="{FF2B5EF4-FFF2-40B4-BE49-F238E27FC236}">
                <a16:creationId xmlns:a16="http://schemas.microsoft.com/office/drawing/2014/main" id="{30EE1C03-83BF-4162-8CF3-3CBCF7FF973A}"/>
              </a:ext>
            </a:extLst>
          </p:cNvPr>
          <p:cNvSpPr>
            <a:spLocks noEditPoints="1"/>
          </p:cNvSpPr>
          <p:nvPr/>
        </p:nvSpPr>
        <p:spPr bwMode="auto">
          <a:xfrm>
            <a:off x="11545607" y="326217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ABD17B47-3A62-4311-B568-AFFCC0D7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5AF3FE-AC11-4656-9153-0661B51E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8" y="1118882"/>
            <a:ext cx="6486449" cy="311731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A9E243-93AF-49C3-95F3-CDEDA71F4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70" y="4098005"/>
            <a:ext cx="4628635" cy="26838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E73E87-64AF-4E2B-ACFB-895F6A783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91" y="4098005"/>
            <a:ext cx="4054254" cy="26838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0827501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по оборудованию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25" y="1205791"/>
            <a:ext cx="4240720" cy="387598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7655" y="2937984"/>
            <a:ext cx="3415862" cy="951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Марка оборудования определяет производственные возможности оборудования, может меняться с течением времени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8501" y="3555379"/>
            <a:ext cx="3437130" cy="1277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Модель оборудования определяет характеристики от производителя, не зависящие от конкретной единицы техники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59826" y="2198623"/>
            <a:ext cx="2485763" cy="1476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4916" y="2576027"/>
            <a:ext cx="4179900" cy="13219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Прямая со стрелкой 11"/>
          <p:cNvCxnSpPr>
            <a:cxnSpLocks/>
            <a:stCxn id="7" idx="3"/>
            <a:endCxn id="2" idx="1"/>
          </p:cNvCxnSpPr>
          <p:nvPr/>
        </p:nvCxnSpPr>
        <p:spPr>
          <a:xfrm flipV="1">
            <a:off x="6245589" y="2261211"/>
            <a:ext cx="2212912" cy="11232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  <a:stCxn id="11" idx="1"/>
          </p:cNvCxnSpPr>
          <p:nvPr/>
        </p:nvCxnSpPr>
        <p:spPr>
          <a:xfrm flipH="1" flipV="1">
            <a:off x="3385481" y="2642123"/>
            <a:ext cx="379435" cy="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437C32-4FC7-47DE-9F42-11B1B2DA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501" y="1205791"/>
            <a:ext cx="3473626" cy="211084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C851B-81DF-433E-BC4C-3A9D130AC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87" y="1217023"/>
            <a:ext cx="3139594" cy="16756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F0356109-87FC-4147-BC02-8C956377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14" name="Freeform 4845">
            <a:extLst>
              <a:ext uri="{FF2B5EF4-FFF2-40B4-BE49-F238E27FC236}">
                <a16:creationId xmlns:a16="http://schemas.microsoft.com/office/drawing/2014/main" id="{C1CC218D-2C8E-477C-B2FD-A54A772A4DC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632720" y="4487513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4845">
            <a:extLst>
              <a:ext uri="{FF2B5EF4-FFF2-40B4-BE49-F238E27FC236}">
                <a16:creationId xmlns:a16="http://schemas.microsoft.com/office/drawing/2014/main" id="{F92E573F-5A9E-4796-B0E7-B3CA0CD5CF4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140328" y="3622123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F0A250-3744-4474-B59D-B78FD7E0D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69" y="4002176"/>
            <a:ext cx="3060542" cy="276536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2" name="Скругленный прямоугольник 6">
            <a:extLst>
              <a:ext uri="{FF2B5EF4-FFF2-40B4-BE49-F238E27FC236}">
                <a16:creationId xmlns:a16="http://schemas.microsoft.com/office/drawing/2014/main" id="{E8D28B23-012C-44E1-970A-5DC5B7D51EC2}"/>
              </a:ext>
            </a:extLst>
          </p:cNvPr>
          <p:cNvSpPr/>
          <p:nvPr/>
        </p:nvSpPr>
        <p:spPr>
          <a:xfrm>
            <a:off x="5449528" y="4060491"/>
            <a:ext cx="2402247" cy="1476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E2FD01D-5228-4BFB-8CF5-7E0EC869E0F7}"/>
              </a:ext>
            </a:extLst>
          </p:cNvPr>
          <p:cNvCxnSpPr>
            <a:cxnSpLocks/>
          </p:cNvCxnSpPr>
          <p:nvPr/>
        </p:nvCxnSpPr>
        <p:spPr>
          <a:xfrm flipH="1">
            <a:off x="3364737" y="4145000"/>
            <a:ext cx="2069139" cy="478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B2F8E16-EF0E-4EFE-B9E9-B743555FE475}"/>
              </a:ext>
            </a:extLst>
          </p:cNvPr>
          <p:cNvSpPr txBox="1"/>
          <p:nvPr/>
        </p:nvSpPr>
        <p:spPr>
          <a:xfrm>
            <a:off x="3678621" y="5280998"/>
            <a:ext cx="4321923" cy="12940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Оборудование связано с объектом эксплуатации – основным средством, что позволяет анализировать расходы на эксплуатацию и ремонты по оборудованию</a:t>
            </a:r>
          </a:p>
        </p:txBody>
      </p:sp>
      <p:sp>
        <p:nvSpPr>
          <p:cNvPr id="26" name="Freeform 4845">
            <a:extLst>
              <a:ext uri="{FF2B5EF4-FFF2-40B4-BE49-F238E27FC236}">
                <a16:creationId xmlns:a16="http://schemas.microsoft.com/office/drawing/2014/main" id="{635E9BE3-691A-49A1-B525-99742155F7B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7753096" y="6137195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3F008-190E-46E7-9B4D-0DC68EFDCFBB}"/>
              </a:ext>
            </a:extLst>
          </p:cNvPr>
          <p:cNvSpPr txBox="1"/>
          <p:nvPr/>
        </p:nvSpPr>
        <p:spPr>
          <a:xfrm>
            <a:off x="8322254" y="5071983"/>
            <a:ext cx="3609873" cy="1503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Вид оборудования определяет его назначение – горно-транспортная техника, перерабатывающее оборудование, жд оборудование, спецтехника</a:t>
            </a:r>
          </a:p>
        </p:txBody>
      </p:sp>
      <p:sp>
        <p:nvSpPr>
          <p:cNvPr id="28" name="Freeform 4845">
            <a:extLst>
              <a:ext uri="{FF2B5EF4-FFF2-40B4-BE49-F238E27FC236}">
                <a16:creationId xmlns:a16="http://schemas.microsoft.com/office/drawing/2014/main" id="{119A26DF-40E1-4139-A3FB-F915618BD411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680291" y="6103897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411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Регламентированные простои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98" y="2083249"/>
            <a:ext cx="9689863" cy="45461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77F220B7-6A7E-4237-9B22-2FDAFBDB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101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78D04-EBF0-4470-AB8D-58D36BE615F4}"/>
              </a:ext>
            </a:extLst>
          </p:cNvPr>
          <p:cNvSpPr txBox="1"/>
          <p:nvPr/>
        </p:nvSpPr>
        <p:spPr>
          <a:xfrm>
            <a:off x="360250" y="1047367"/>
            <a:ext cx="11453378" cy="840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Регламентированные простои определяют продолжительность и время постоянно повторяющихся простоев</a:t>
            </a:r>
            <a:r>
              <a:rPr lang="en-US" dirty="0"/>
              <a:t> </a:t>
            </a:r>
            <a:r>
              <a:rPr lang="ru-RU" dirty="0"/>
              <a:t>оборудования.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78D197E6-41FB-4022-9D00-B2E0EFF76902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37453" y="1276372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18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доступности оборудования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207" y="988087"/>
            <a:ext cx="11803117" cy="1000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Планы доступности оборудования позволяют запланировать простои оборудования, рассчитать плановую техническую готовность и время использования оборудования. При заполнении наработки и указании ресурсной спецификации рассчитывается потребность материалах и услугах на ремонт, обслуживание и эксплуатацию оборудования.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DFC4442D-C12C-46C6-8623-62DA5568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E32C49AF-9680-4B6D-9050-49B511313F9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745472" y="1612985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422E87-F56F-4C37-AAF1-C5D990A26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84" y="2104605"/>
            <a:ext cx="10841961" cy="46107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0733645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оборудования смены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0" y="1091252"/>
            <a:ext cx="1117441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Состав оборудования смены определяет доступность оборудования при формировании наряда и фиксирует запланированные простои, информация используется при выдаче нарядов и </a:t>
            </a:r>
            <a:br>
              <a:rPr lang="ru-RU" dirty="0"/>
            </a:br>
            <a:r>
              <a:rPr lang="ru-RU" dirty="0"/>
              <a:t>формировании путевых листов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95174-DD00-42A4-B876-041B7F90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6" y="2335160"/>
            <a:ext cx="10967620" cy="41675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89F39D4-75C4-4BEB-BBEF-B6E5B9DB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103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8556A44F-8587-4653-9A23-ABAAA39FD504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46079" y="1751339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06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Показания счетчиков и наработка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1402" y="4720894"/>
            <a:ext cx="4517027" cy="16494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оперативном режиме можно вести учет показаний счетчиков</a:t>
            </a:r>
            <a:r>
              <a:rPr lang="en-US" dirty="0"/>
              <a:t> </a:t>
            </a:r>
            <a:r>
              <a:rPr lang="ru-RU" dirty="0"/>
              <a:t>и наработки в разрезе видов наработки.</a:t>
            </a:r>
          </a:p>
          <a:p>
            <a:r>
              <a:rPr lang="ru-RU" dirty="0"/>
              <a:t>Типы счетчиков и параметры наработки определяются в модели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66E8BD-9AFC-46D3-88F6-FB563E58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7" y="1069035"/>
            <a:ext cx="8726817" cy="33238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0EC6A-8FFD-4A2B-A36D-C41C8F64E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833" y="4147991"/>
            <a:ext cx="4100579" cy="25191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2A5346D-3243-4250-9072-87C3582E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104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46BE06DD-AED2-44B2-AF40-88797DA837B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765086" y="595375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8502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9133AA-6B3B-447B-916F-795F03B2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16" y="1070991"/>
            <a:ext cx="7762876" cy="377493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времени работы и простоев оборудования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08071" y="2593815"/>
            <a:ext cx="737792" cy="32156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5530788" y="2902998"/>
            <a:ext cx="962414" cy="526002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818" y="5032296"/>
            <a:ext cx="5495182" cy="14703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Учет времени работы оборудования и простоев определяет показатели эффективности подготовки и использования парка техники, а также готовит информацию для табелирования сотрудников по видам использования рабочего времени на период простоев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9DC80-122D-41FA-A56D-306B9A19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02" y="3081733"/>
            <a:ext cx="4912197" cy="35397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2B1467-A5AB-4B33-A53F-C9EAEB3A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105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08B41DE6-4112-43B7-B7A5-8A45B336A0DD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731906" y="6094375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622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2F639-AD8B-465D-9DB8-1C5DECB1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54213"/>
            <a:ext cx="7282775" cy="337058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простоев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623C7-B9A2-46BE-94E5-EE2A06AE41D1}"/>
              </a:ext>
            </a:extLst>
          </p:cNvPr>
          <p:cNvSpPr txBox="1"/>
          <p:nvPr/>
        </p:nvSpPr>
        <p:spPr>
          <a:xfrm>
            <a:off x="636566" y="4712269"/>
            <a:ext cx="4809193" cy="1536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Отчеты по простоям позволяют проанализировать статистику и причины возникновения простоев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4FF9B-DDFF-4719-A945-AA206F469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608" y="3201827"/>
            <a:ext cx="5893970" cy="34404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E3DC62FE-FAA9-44ED-AB9D-CD9C2E2B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106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6135ED09-2515-43FC-A1D0-D1D28318258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111794" y="5838126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120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календарного фонда времени работы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1BCCA-5569-4DCC-93D1-812447B2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7" y="1139301"/>
            <a:ext cx="8704132" cy="40972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536" y="3837410"/>
            <a:ext cx="3766876" cy="280488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C3D038FA-EC03-46C0-9433-1C2ECE67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7914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План-фактный анализ доступности оборудования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00945-E23D-4FB4-8475-53656A5C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74671"/>
            <a:ext cx="8101069" cy="488024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63C1D-DBBB-42C7-AF47-0D0B88CF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021" y="3608267"/>
            <a:ext cx="2701463" cy="28944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6457786-6129-4DEF-BD37-5CB38716F283}"/>
              </a:ext>
            </a:extLst>
          </p:cNvPr>
          <p:cNvCxnSpPr>
            <a:cxnSpLocks/>
          </p:cNvCxnSpPr>
          <p:nvPr/>
        </p:nvCxnSpPr>
        <p:spPr>
          <a:xfrm>
            <a:off x="2052638" y="2328863"/>
            <a:ext cx="6726383" cy="12794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A7EE9EF3-0487-420E-AC11-E930B2F0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91573FA-35A7-4016-A00E-9995CD0C6C01}"/>
              </a:ext>
            </a:extLst>
          </p:cNvPr>
          <p:cNvSpPr/>
          <p:nvPr/>
        </p:nvSpPr>
        <p:spPr>
          <a:xfrm>
            <a:off x="1390650" y="2162175"/>
            <a:ext cx="666750" cy="1809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8411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8791-F7DE-4B0B-9DFE-D8D991C4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9" y="1041879"/>
            <a:ext cx="8382000" cy="392499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и групповая печать путевых листов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250" y="5253169"/>
            <a:ext cx="6346279" cy="1070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решении реализованы типовые и отраслевые формы путевых листов, можно подключить собственные формы путевых листов без доработки конфигурации</a:t>
            </a:r>
          </a:p>
          <a:p>
            <a:endParaRPr lang="ru-RU" dirty="0"/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3F7AC823-0611-4732-A3B5-4106231E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109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63DF2ADC-10C8-4839-BD4E-1421283BD896}"/>
              </a:ext>
            </a:extLst>
          </p:cNvPr>
          <p:cNvSpPr>
            <a:spLocks noEditPoints="1"/>
          </p:cNvSpPr>
          <p:nvPr/>
        </p:nvSpPr>
        <p:spPr bwMode="auto">
          <a:xfrm>
            <a:off x="6285393" y="589382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A64463-187E-44E3-B321-D211F16F6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834" y="2749113"/>
            <a:ext cx="4944258" cy="375357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992750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Сбалансированность планов производственной программы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74B6B7E-855F-419B-9612-EE33553AD8CD}"/>
              </a:ext>
            </a:extLst>
          </p:cNvPr>
          <p:cNvGrpSpPr/>
          <p:nvPr/>
        </p:nvGrpSpPr>
        <p:grpSpPr>
          <a:xfrm>
            <a:off x="369677" y="984662"/>
            <a:ext cx="11591387" cy="586965"/>
            <a:chOff x="-14631378" y="1210332"/>
            <a:chExt cx="20322038" cy="384685"/>
          </a:xfrm>
        </p:grpSpPr>
        <p:sp>
          <p:nvSpPr>
            <p:cNvPr id="9" name="Snip Single Corner Rectangle 7">
              <a:extLst>
                <a:ext uri="{FF2B5EF4-FFF2-40B4-BE49-F238E27FC236}">
                  <a16:creationId xmlns:a16="http://schemas.microsoft.com/office/drawing/2014/main" id="{1EA1767B-8FEE-432F-BD36-0DE9BC5EA2F1}"/>
                </a:ext>
              </a:extLst>
            </p:cNvPr>
            <p:cNvSpPr/>
            <p:nvPr/>
          </p:nvSpPr>
          <p:spPr>
            <a:xfrm>
              <a:off x="-14631378" y="1210332"/>
              <a:ext cx="20322038" cy="384685"/>
            </a:xfrm>
            <a:prstGeom prst="snip1Rect">
              <a:avLst>
                <a:gd name="adj" fmla="val 1689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lvl="0"/>
              <a:r>
                <a:rPr lang="ru-RU" sz="1600" dirty="0">
                  <a:solidFill>
                    <a:srgbClr val="44546A"/>
                  </a:solidFill>
                </a:rPr>
                <a:t>Для анализа сбалансированности планов оперативного учета по движении номенклатуры в сценарии планирования необходимо определить этапы планирования и их тип.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62DB95C-1021-477A-A0F7-9AAF30FBFE32}"/>
                </a:ext>
              </a:extLst>
            </p:cNvPr>
            <p:cNvSpPr/>
            <p:nvPr/>
          </p:nvSpPr>
          <p:spPr>
            <a:xfrm rot="13526483">
              <a:off x="5520162" y="1185038"/>
              <a:ext cx="85375" cy="151033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ABD17B47-3A62-4311-B568-AFFCC0D7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092470-23C2-44D8-9631-38C015AB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54" y="1665306"/>
            <a:ext cx="9771825" cy="5092455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4" name="Freeform 4845">
            <a:extLst>
              <a:ext uri="{FF2B5EF4-FFF2-40B4-BE49-F238E27FC236}">
                <a16:creationId xmlns:a16="http://schemas.microsoft.com/office/drawing/2014/main" id="{00FAABA4-C0D5-45F0-881C-5787BDF9CF78}"/>
              </a:ext>
            </a:extLst>
          </p:cNvPr>
          <p:cNvSpPr>
            <a:spLocks noEditPoints="1"/>
          </p:cNvSpPr>
          <p:nvPr/>
        </p:nvSpPr>
        <p:spPr bwMode="auto">
          <a:xfrm>
            <a:off x="11421848" y="106129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229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3AF3A-1DF9-4631-9D19-BADD5B9FC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99" y="1120698"/>
            <a:ext cx="5256472" cy="42958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и групповая печать путевых листов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4400" y="1151182"/>
            <a:ext cx="5752767" cy="1223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«Путевой лист» фиксирует выдачу путевого листа и основные его характеристики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16D8B2B-8E61-4082-B25C-0E9B88C3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110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61DA8D-A881-4803-A2E8-CEAFA7CD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033" y="2638567"/>
            <a:ext cx="6632134" cy="399083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Freeform 4845">
            <a:extLst>
              <a:ext uri="{FF2B5EF4-FFF2-40B4-BE49-F238E27FC236}">
                <a16:creationId xmlns:a16="http://schemas.microsoft.com/office/drawing/2014/main" id="{A780B857-5C7C-433A-A342-229453D9EB09}"/>
              </a:ext>
            </a:extLst>
          </p:cNvPr>
          <p:cNvSpPr>
            <a:spLocks noEditPoints="1"/>
          </p:cNvSpPr>
          <p:nvPr/>
        </p:nvSpPr>
        <p:spPr bwMode="auto">
          <a:xfrm>
            <a:off x="11321771" y="195067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5703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Рабочий стол транспортного диспетчера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7655" y="1033566"/>
            <a:ext cx="4222971" cy="1730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Рабочий стол транспортного диспетчера предоставляет удобный интерфейс для ввода информации по работе и простоям, показаниям счетчиков и наработки, табелированию сотрудников, расходе и заправках ГСМ, работе хозтранспорта и спецтехники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BB747AD5-451D-43A9-89EA-A849677B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3A765D-84C3-4573-9049-292E70841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033566"/>
            <a:ext cx="7420741" cy="41335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4F853-53B3-4678-A7A3-2523BE08C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00" y="2879997"/>
            <a:ext cx="7161927" cy="39019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7BE5A-5FC1-41E6-B7B2-72929548C081}"/>
              </a:ext>
            </a:extLst>
          </p:cNvPr>
          <p:cNvSpPr txBox="1"/>
          <p:nvPr/>
        </p:nvSpPr>
        <p:spPr>
          <a:xfrm>
            <a:off x="241300" y="5375605"/>
            <a:ext cx="4467940" cy="1329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Два варианта интерфейса – табличный и компактный позволяют выбрать наиболее удобный способ ввода информации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DC12C5D2-AD3D-4FF8-90A9-C24A73E8D653}"/>
              </a:ext>
            </a:extLst>
          </p:cNvPr>
          <p:cNvSpPr>
            <a:spLocks noEditPoints="1"/>
          </p:cNvSpPr>
          <p:nvPr/>
        </p:nvSpPr>
        <p:spPr bwMode="auto">
          <a:xfrm>
            <a:off x="11590059" y="232163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97B69C1E-B889-4C22-93CC-139D96CCDE70}"/>
              </a:ext>
            </a:extLst>
          </p:cNvPr>
          <p:cNvSpPr>
            <a:spLocks noEditPoints="1"/>
          </p:cNvSpPr>
          <p:nvPr/>
        </p:nvSpPr>
        <p:spPr bwMode="auto">
          <a:xfrm>
            <a:off x="4309188" y="627811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9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C2976-98B4-4F08-859B-DA29108DF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7" y="1074090"/>
            <a:ext cx="5192825" cy="310613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работы хозтранспорта и спецтехники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94633" y="1361670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304961"/>
                </a:solidFill>
                <a:latin typeface="Calibri" panose="020F0502020204030204"/>
              </a:rPr>
              <a:t>Заявка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91870" y="2198758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304961"/>
                </a:solidFill>
                <a:latin typeface="Calibri" panose="020F0502020204030204"/>
              </a:rPr>
              <a:t>Наряд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90815" y="5648606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304961"/>
                </a:solidFill>
                <a:latin typeface="Calibri" panose="020F0502020204030204"/>
              </a:rPr>
              <a:t>Учет</a:t>
            </a:r>
          </a:p>
        </p:txBody>
      </p:sp>
      <p:sp>
        <p:nvSpPr>
          <p:cNvPr id="14" name="Дуга 13"/>
          <p:cNvSpPr/>
          <p:nvPr/>
        </p:nvSpPr>
        <p:spPr>
          <a:xfrm>
            <a:off x="4687262" y="2143856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Дуга 14"/>
          <p:cNvSpPr/>
          <p:nvPr/>
        </p:nvSpPr>
        <p:spPr>
          <a:xfrm rot="5400000">
            <a:off x="5455778" y="4008617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01FB3-E0A5-4096-8F18-3FAA2E1A1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0" y="4685474"/>
            <a:ext cx="5876579" cy="199779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2078A73F-2EEC-4635-8BB7-1A3FC304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112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6B7398-7320-4F4C-9D64-B8A82C801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504" y="2930046"/>
            <a:ext cx="7256975" cy="179651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6958158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C1D18F-35B0-4C26-8A3E-A928A13E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163" y="1041230"/>
            <a:ext cx="8489004" cy="408462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допусков сотрудников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C8FE9-C5F1-4E3F-B297-AC64DC7B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76" y="3960842"/>
            <a:ext cx="5606580" cy="275317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20879C-1DDC-4D19-AC98-C47033D4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733" y="3960854"/>
            <a:ext cx="3646531" cy="275315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73B972-CE0D-4EE8-B132-D9EA152CC4D0}"/>
              </a:ext>
            </a:extLst>
          </p:cNvPr>
          <p:cNvSpPr/>
          <p:nvPr/>
        </p:nvSpPr>
        <p:spPr>
          <a:xfrm>
            <a:off x="2898437" y="3054486"/>
            <a:ext cx="2973828" cy="223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F11DF36-7E0B-4918-9CD5-46A6FDDA2BCC}"/>
              </a:ext>
            </a:extLst>
          </p:cNvPr>
          <p:cNvCxnSpPr>
            <a:cxnSpLocks/>
            <a:stCxn id="16" idx="2"/>
            <a:endCxn id="8" idx="0"/>
          </p:cNvCxnSpPr>
          <p:nvPr/>
        </p:nvCxnSpPr>
        <p:spPr>
          <a:xfrm flipH="1">
            <a:off x="3524996" y="3278222"/>
            <a:ext cx="860356" cy="68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FE1F54E6-7BA9-4168-A731-F23AA516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0484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Передача оборудования контрагенту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AE476-5C40-49D9-BD0E-8822EF19B542}"/>
              </a:ext>
            </a:extLst>
          </p:cNvPr>
          <p:cNvSpPr txBox="1"/>
          <p:nvPr/>
        </p:nvSpPr>
        <p:spPr>
          <a:xfrm>
            <a:off x="7017619" y="1380558"/>
            <a:ext cx="455400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Документы Передача оборудования контрагенту и Возврат оборудования из эксплуатации контрагентом фиксируют временное выбытие оборудование из контура управления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F6B71-6DCF-4670-81AC-F998E72E6EC6}"/>
              </a:ext>
            </a:extLst>
          </p:cNvPr>
          <p:cNvSpPr txBox="1"/>
          <p:nvPr/>
        </p:nvSpPr>
        <p:spPr>
          <a:xfrm>
            <a:off x="893607" y="4725063"/>
            <a:ext cx="4505642" cy="12716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документах фиксируются показания счетчиков и остатки топлива в момент передачи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46B29-7167-4F62-9BE1-2718E826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9" y="1046480"/>
            <a:ext cx="5871259" cy="33731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3E815-8CDC-48D7-8436-DC5F731C5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900" y="3661560"/>
            <a:ext cx="5230726" cy="28443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2AFFBF94-5F82-4E11-88D0-F56842D7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5CDE5A93-81EE-4BE4-83FB-C1711A2AB033}"/>
              </a:ext>
            </a:extLst>
          </p:cNvPr>
          <p:cNvSpPr>
            <a:spLocks noEditPoints="1"/>
          </p:cNvSpPr>
          <p:nvPr/>
        </p:nvSpPr>
        <p:spPr bwMode="auto">
          <a:xfrm>
            <a:off x="11093728" y="2733040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08A1AC03-AECF-4913-BE89-B6A8DCDF9F33}"/>
              </a:ext>
            </a:extLst>
          </p:cNvPr>
          <p:cNvSpPr>
            <a:spLocks noEditPoints="1"/>
          </p:cNvSpPr>
          <p:nvPr/>
        </p:nvSpPr>
        <p:spPr bwMode="auto">
          <a:xfrm>
            <a:off x="4867158" y="558991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5212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D1DB3E-BAB4-4099-9073-7FD9FD2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Заголовок 40">
            <a:extLst>
              <a:ext uri="{FF2B5EF4-FFF2-40B4-BE49-F238E27FC236}">
                <a16:creationId xmlns:a16="http://schemas.microsoft.com/office/drawing/2014/main" id="{80732691-5A04-4A3C-A68E-39793A7C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/>
          <a:lstStyle/>
          <a:p>
            <a:r>
              <a:rPr lang="ru-RU" dirty="0"/>
              <a:t>Учет шин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65E1DC-EA75-49E1-A890-32222C1A0A59}"/>
              </a:ext>
            </a:extLst>
          </p:cNvPr>
          <p:cNvGrpSpPr/>
          <p:nvPr/>
        </p:nvGrpSpPr>
        <p:grpSpPr>
          <a:xfrm>
            <a:off x="1630570" y="1096842"/>
            <a:ext cx="8748000" cy="5390105"/>
            <a:chOff x="1105053" y="1091050"/>
            <a:chExt cx="8748000" cy="5390105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B59855A5-A036-4129-B7C3-7207552A7CA9}"/>
                </a:ext>
              </a:extLst>
            </p:cNvPr>
            <p:cNvSpPr/>
            <p:nvPr/>
          </p:nvSpPr>
          <p:spPr>
            <a:xfrm>
              <a:off x="1105053" y="1098003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Ввод начальных остатков шин на складах и оборудовании</a:t>
              </a:r>
            </a:p>
          </p:txBody>
        </p:sp>
        <p:sp>
          <p:nvSpPr>
            <p:cNvPr id="30" name="Rounded Rectangle 14">
              <a:extLst>
                <a:ext uri="{FF2B5EF4-FFF2-40B4-BE49-F238E27FC236}">
                  <a16:creationId xmlns:a16="http://schemas.microsoft.com/office/drawing/2014/main" id="{4AF6DDEB-5230-4DAB-86DF-89D90B1AE2E1}"/>
                </a:ext>
              </a:extLst>
            </p:cNvPr>
            <p:cNvSpPr/>
            <p:nvPr/>
          </p:nvSpPr>
          <p:spPr>
            <a:xfrm>
              <a:off x="1231904" y="1091050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2E06CC37-133C-4066-BBEF-CAEE2B938BF3}"/>
                </a:ext>
              </a:extLst>
            </p:cNvPr>
            <p:cNvSpPr/>
            <p:nvPr/>
          </p:nvSpPr>
          <p:spPr>
            <a:xfrm>
              <a:off x="1105053" y="1713454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Нормы эксплуатации шин</a:t>
              </a:r>
            </a:p>
          </p:txBody>
        </p:sp>
        <p:sp>
          <p:nvSpPr>
            <p:cNvPr id="41" name="Rounded Rectangle 14">
              <a:extLst>
                <a:ext uri="{FF2B5EF4-FFF2-40B4-BE49-F238E27FC236}">
                  <a16:creationId xmlns:a16="http://schemas.microsoft.com/office/drawing/2014/main" id="{C8B812F8-4947-4190-9C77-518FC95ACC91}"/>
                </a:ext>
              </a:extLst>
            </p:cNvPr>
            <p:cNvSpPr/>
            <p:nvPr/>
          </p:nvSpPr>
          <p:spPr>
            <a:xfrm>
              <a:off x="1231904" y="1708240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849978D4-4F69-4AA0-B037-49BA8FDE4E37}"/>
                </a:ext>
              </a:extLst>
            </p:cNvPr>
            <p:cNvSpPr/>
            <p:nvPr/>
          </p:nvSpPr>
          <p:spPr>
            <a:xfrm>
              <a:off x="1105053" y="2328905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Поступление и перемещение шин между складами</a:t>
              </a:r>
            </a:p>
          </p:txBody>
        </p:sp>
        <p:sp>
          <p:nvSpPr>
            <p:cNvPr id="61" name="Rounded Rectangle 14">
              <a:extLst>
                <a:ext uri="{FF2B5EF4-FFF2-40B4-BE49-F238E27FC236}">
                  <a16:creationId xmlns:a16="http://schemas.microsoft.com/office/drawing/2014/main" id="{4C68F4FD-61E9-46A1-B0CA-2CF2077505A1}"/>
                </a:ext>
              </a:extLst>
            </p:cNvPr>
            <p:cNvSpPr/>
            <p:nvPr/>
          </p:nvSpPr>
          <p:spPr>
            <a:xfrm>
              <a:off x="1231904" y="2325429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37AA4D1B-CBAF-4665-80A1-728C74B1485F}"/>
                </a:ext>
              </a:extLst>
            </p:cNvPr>
            <p:cNvSpPr/>
            <p:nvPr/>
          </p:nvSpPr>
          <p:spPr>
            <a:xfrm>
              <a:off x="1105053" y="2944356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Учет состояний и ремонта шин</a:t>
              </a:r>
            </a:p>
          </p:txBody>
        </p:sp>
        <p:sp>
          <p:nvSpPr>
            <p:cNvPr id="64" name="Rounded Rectangle 14">
              <a:extLst>
                <a:ext uri="{FF2B5EF4-FFF2-40B4-BE49-F238E27FC236}">
                  <a16:creationId xmlns:a16="http://schemas.microsoft.com/office/drawing/2014/main" id="{09B71E19-FE31-47AE-A497-D69B5FA1F5A8}"/>
                </a:ext>
              </a:extLst>
            </p:cNvPr>
            <p:cNvSpPr/>
            <p:nvPr/>
          </p:nvSpPr>
          <p:spPr>
            <a:xfrm>
              <a:off x="1231904" y="2942619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2E74DB1C-90CC-4D6D-A8E1-ECA60C73C6DF}"/>
                </a:ext>
              </a:extLst>
            </p:cNvPr>
            <p:cNvSpPr/>
            <p:nvPr/>
          </p:nvSpPr>
          <p:spPr>
            <a:xfrm>
              <a:off x="1105053" y="3515350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Установка шин на оборудование</a:t>
              </a:r>
            </a:p>
          </p:txBody>
        </p:sp>
        <p:sp>
          <p:nvSpPr>
            <p:cNvPr id="67" name="Rounded Rectangle 14">
              <a:extLst>
                <a:ext uri="{FF2B5EF4-FFF2-40B4-BE49-F238E27FC236}">
                  <a16:creationId xmlns:a16="http://schemas.microsoft.com/office/drawing/2014/main" id="{616E9399-564A-4C9D-995E-7093D588D724}"/>
                </a:ext>
              </a:extLst>
            </p:cNvPr>
            <p:cNvSpPr/>
            <p:nvPr/>
          </p:nvSpPr>
          <p:spPr>
            <a:xfrm>
              <a:off x="1231904" y="3559808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05</a:t>
              </a:r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E6AEC3D9-4FC5-4981-90E6-73B9A624B20B}"/>
                </a:ext>
              </a:extLst>
            </p:cNvPr>
            <p:cNvSpPr/>
            <p:nvPr/>
          </p:nvSpPr>
          <p:spPr>
            <a:xfrm>
              <a:off x="1105053" y="4130801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Снятие шин с оборудования</a:t>
              </a:r>
            </a:p>
          </p:txBody>
        </p:sp>
        <p:sp>
          <p:nvSpPr>
            <p:cNvPr id="70" name="Rounded Rectangle 14">
              <a:extLst>
                <a:ext uri="{FF2B5EF4-FFF2-40B4-BE49-F238E27FC236}">
                  <a16:creationId xmlns:a16="http://schemas.microsoft.com/office/drawing/2014/main" id="{E00153B0-4CA3-4108-82EF-D6923CCC336B}"/>
                </a:ext>
              </a:extLst>
            </p:cNvPr>
            <p:cNvSpPr/>
            <p:nvPr/>
          </p:nvSpPr>
          <p:spPr>
            <a:xfrm>
              <a:off x="1231904" y="4176998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06</a:t>
              </a:r>
            </a:p>
          </p:txBody>
        </p:sp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D4A4F761-A404-4A3F-BA63-DA0720CD4EBF}"/>
                </a:ext>
              </a:extLst>
            </p:cNvPr>
            <p:cNvSpPr/>
            <p:nvPr/>
          </p:nvSpPr>
          <p:spPr>
            <a:xfrm>
              <a:off x="1105053" y="4746252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Учет осмотров и списание шин</a:t>
              </a:r>
            </a:p>
          </p:txBody>
        </p:sp>
        <p:sp>
          <p:nvSpPr>
            <p:cNvPr id="73" name="Rounded Rectangle 14">
              <a:extLst>
                <a:ext uri="{FF2B5EF4-FFF2-40B4-BE49-F238E27FC236}">
                  <a16:creationId xmlns:a16="http://schemas.microsoft.com/office/drawing/2014/main" id="{CEF84829-B950-46A1-8497-35C3151A8EBB}"/>
                </a:ext>
              </a:extLst>
            </p:cNvPr>
            <p:cNvSpPr/>
            <p:nvPr/>
          </p:nvSpPr>
          <p:spPr>
            <a:xfrm>
              <a:off x="1231904" y="4794187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E1F513B0-91FB-4D0F-A4D5-CA9B75A61C47}"/>
                </a:ext>
              </a:extLst>
            </p:cNvPr>
            <p:cNvSpPr/>
            <p:nvPr/>
          </p:nvSpPr>
          <p:spPr>
            <a:xfrm>
              <a:off x="1105053" y="5361703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Автоматическая фиксация наработки шин</a:t>
              </a:r>
            </a:p>
          </p:txBody>
        </p:sp>
        <p:sp>
          <p:nvSpPr>
            <p:cNvPr id="76" name="Rounded Rectangle 14">
              <a:extLst>
                <a:ext uri="{FF2B5EF4-FFF2-40B4-BE49-F238E27FC236}">
                  <a16:creationId xmlns:a16="http://schemas.microsoft.com/office/drawing/2014/main" id="{83EC067B-5917-4EC4-845B-4B2C3B2B745D}"/>
                </a:ext>
              </a:extLst>
            </p:cNvPr>
            <p:cNvSpPr/>
            <p:nvPr/>
          </p:nvSpPr>
          <p:spPr>
            <a:xfrm>
              <a:off x="1231904" y="5409638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FEDB4802-B444-4B5D-B24B-635B41ADB598}"/>
                </a:ext>
              </a:extLst>
            </p:cNvPr>
            <p:cNvSpPr/>
            <p:nvPr/>
          </p:nvSpPr>
          <p:spPr>
            <a:xfrm>
              <a:off x="1105053" y="5977155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Карточки шин и анализ ходимости</a:t>
              </a:r>
            </a:p>
          </p:txBody>
        </p:sp>
        <p:sp>
          <p:nvSpPr>
            <p:cNvPr id="79" name="Rounded Rectangle 14">
              <a:extLst>
                <a:ext uri="{FF2B5EF4-FFF2-40B4-BE49-F238E27FC236}">
                  <a16:creationId xmlns:a16="http://schemas.microsoft.com/office/drawing/2014/main" id="{9FD5979B-86BB-4035-8ECE-87012FE17819}"/>
                </a:ext>
              </a:extLst>
            </p:cNvPr>
            <p:cNvSpPr/>
            <p:nvPr/>
          </p:nvSpPr>
          <p:spPr>
            <a:xfrm>
              <a:off x="1231904" y="6025090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r>
                <a:rPr lang="ru-RU" sz="2400" dirty="0">
                  <a:solidFill>
                    <a:srgbClr val="FFFFFF">
                      <a:alpha val="50000"/>
                    </a:srgbClr>
                  </a:solidFill>
                  <a:latin typeface="Calibri"/>
                </a:rPr>
                <a:t>9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3093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1D46D-E7FA-41C5-9152-5750A74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42" y="1228678"/>
            <a:ext cx="8022077" cy="53150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Нормирование расхода шин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0BF101-057E-40D9-8A5C-C16D2E73B6B8}"/>
              </a:ext>
            </a:extLst>
          </p:cNvPr>
          <p:cNvSpPr/>
          <p:nvPr/>
        </p:nvSpPr>
        <p:spPr>
          <a:xfrm>
            <a:off x="4764780" y="2990859"/>
            <a:ext cx="1250156" cy="35528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7AE2035F-7254-431D-8717-C86DC88B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1916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Складской учет шин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73233" y="938071"/>
            <a:ext cx="3072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Поступление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98047" y="2189537"/>
            <a:ext cx="36476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Перемещение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53730" y="6088296"/>
            <a:ext cx="2313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Списание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92FE4-EA3D-4F48-8852-6DF0B866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1" y="4550980"/>
            <a:ext cx="6205973" cy="217733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4B9F29CE-E2DF-41A3-B87D-4F8A95B1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117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B2524E-4CCC-46EB-BA06-00E6FABB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2" y="1051764"/>
            <a:ext cx="7385623" cy="3114774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AFDCE-6CC2-4EF8-8BBE-2A5D1326E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720" y="2844298"/>
            <a:ext cx="5567242" cy="320181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5539835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Учет состояний и осмотров шин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EDCBA53-EDEB-4D3B-B31B-1D42447A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118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4ECCDC-49B6-4B3C-B639-BB80D589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07" y="1088867"/>
            <a:ext cx="7852273" cy="2996327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C4CEBB-63AE-4F57-B17D-6AA6E60A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91" y="4231805"/>
            <a:ext cx="4968139" cy="2501201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989DE2-D260-4054-B468-DA2C434DF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70" y="4231805"/>
            <a:ext cx="5669730" cy="2501201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175B9D-3B23-43BD-BA89-E76F28C64828}"/>
              </a:ext>
            </a:extLst>
          </p:cNvPr>
          <p:cNvSpPr txBox="1"/>
          <p:nvPr/>
        </p:nvSpPr>
        <p:spPr>
          <a:xfrm>
            <a:off x="8230194" y="1088867"/>
            <a:ext cx="3613654" cy="28370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Реализован учет состояния шин в оперативном режиме, при этом остаточная глубина протектора автоматически подставляется в документы установки, снятия и списания шин.</a:t>
            </a:r>
          </a:p>
          <a:p>
            <a:endParaRPr lang="ru-RU" dirty="0"/>
          </a:p>
          <a:p>
            <a:r>
              <a:rPr lang="ru-RU" dirty="0"/>
              <a:t>По итогам осмотра шин можно зафиксировать комиссионное решение о необходимости замены шины и причинах замены.</a:t>
            </a:r>
          </a:p>
        </p:txBody>
      </p:sp>
      <p:sp>
        <p:nvSpPr>
          <p:cNvPr id="16" name="Freeform 4845">
            <a:extLst>
              <a:ext uri="{FF2B5EF4-FFF2-40B4-BE49-F238E27FC236}">
                <a16:creationId xmlns:a16="http://schemas.microsoft.com/office/drawing/2014/main" id="{6DDDDDE4-6A30-4315-B1E2-66E7A6BD18AF}"/>
              </a:ext>
            </a:extLst>
          </p:cNvPr>
          <p:cNvSpPr>
            <a:spLocks noEditPoints="1"/>
          </p:cNvSpPr>
          <p:nvPr/>
        </p:nvSpPr>
        <p:spPr bwMode="auto">
          <a:xfrm>
            <a:off x="11405089" y="344992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7505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Учет ремонта шин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EDCBA53-EDEB-4D3B-B31B-1D42447A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175B9D-3B23-43BD-BA89-E76F28C64828}"/>
              </a:ext>
            </a:extLst>
          </p:cNvPr>
          <p:cNvSpPr txBox="1"/>
          <p:nvPr/>
        </p:nvSpPr>
        <p:spPr>
          <a:xfrm>
            <a:off x="8827197" y="1918645"/>
            <a:ext cx="3129997" cy="102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Реализован учет шин, переданных в ремонт.</a:t>
            </a:r>
          </a:p>
        </p:txBody>
      </p:sp>
      <p:sp>
        <p:nvSpPr>
          <p:cNvPr id="16" name="Freeform 4845">
            <a:extLst>
              <a:ext uri="{FF2B5EF4-FFF2-40B4-BE49-F238E27FC236}">
                <a16:creationId xmlns:a16="http://schemas.microsoft.com/office/drawing/2014/main" id="{6DDDDDE4-6A30-4315-B1E2-66E7A6BD18AF}"/>
              </a:ext>
            </a:extLst>
          </p:cNvPr>
          <p:cNvSpPr>
            <a:spLocks noEditPoints="1"/>
          </p:cNvSpPr>
          <p:nvPr/>
        </p:nvSpPr>
        <p:spPr bwMode="auto">
          <a:xfrm>
            <a:off x="11519496" y="250236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019501-6F14-4592-BFE4-A468945E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6" y="1023039"/>
            <a:ext cx="8318302" cy="2022085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13B714-89C2-4C3B-BA28-0BF9AB1E8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06" y="3490194"/>
            <a:ext cx="6630890" cy="2974524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ED0F48-5FAA-45C1-B867-0519C42AD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583" y="3916424"/>
            <a:ext cx="5448854" cy="2181430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7988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нормируемых потребностей при планировании</a:t>
            </a: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ABD17B47-3A62-4311-B568-AFFCC0D7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7FDE35-69A0-4876-8D2C-9A5322D84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195" y="2159635"/>
            <a:ext cx="4018683" cy="232527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D63356-C29D-48D7-9377-B50079FCA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6" y="5155652"/>
            <a:ext cx="6033248" cy="1512814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9AD6CE-F13C-4E57-970E-F2029A326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42" y="2159636"/>
            <a:ext cx="7171084" cy="291064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D9BBD40-4BFD-45FE-A8CE-ED125F4F73E2}"/>
              </a:ext>
            </a:extLst>
          </p:cNvPr>
          <p:cNvCxnSpPr>
            <a:cxnSpLocks/>
          </p:cNvCxnSpPr>
          <p:nvPr/>
        </p:nvCxnSpPr>
        <p:spPr>
          <a:xfrm>
            <a:off x="806824" y="4403061"/>
            <a:ext cx="2430996" cy="15089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106E683-3637-434F-89C2-86F2F69BE915}"/>
              </a:ext>
            </a:extLst>
          </p:cNvPr>
          <p:cNvCxnSpPr>
            <a:cxnSpLocks/>
          </p:cNvCxnSpPr>
          <p:nvPr/>
        </p:nvCxnSpPr>
        <p:spPr>
          <a:xfrm>
            <a:off x="806824" y="4403061"/>
            <a:ext cx="0" cy="15089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8A94930-1D38-4492-9246-44B650421A07}"/>
              </a:ext>
            </a:extLst>
          </p:cNvPr>
          <p:cNvGrpSpPr/>
          <p:nvPr/>
        </p:nvGrpSpPr>
        <p:grpSpPr>
          <a:xfrm>
            <a:off x="251143" y="1094867"/>
            <a:ext cx="11712010" cy="838708"/>
            <a:chOff x="479743" y="1255647"/>
            <a:chExt cx="5400327" cy="838708"/>
          </a:xfrm>
        </p:grpSpPr>
        <p:sp>
          <p:nvSpPr>
            <p:cNvPr id="21" name="Snip Single Corner Rectangle 7">
              <a:extLst>
                <a:ext uri="{FF2B5EF4-FFF2-40B4-BE49-F238E27FC236}">
                  <a16:creationId xmlns:a16="http://schemas.microsoft.com/office/drawing/2014/main" id="{271C63BE-EB06-4003-BACC-CB018845F493}"/>
                </a:ext>
              </a:extLst>
            </p:cNvPr>
            <p:cNvSpPr/>
            <p:nvPr/>
          </p:nvSpPr>
          <p:spPr>
            <a:xfrm>
              <a:off x="479743" y="1255647"/>
              <a:ext cx="5400327" cy="838708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lvl="0"/>
              <a:r>
                <a:rPr lang="ru-RU" sz="1600" dirty="0">
                  <a:solidFill>
                    <a:srgbClr val="44546A"/>
                  </a:solidFill>
                </a:rPr>
                <a:t>При планировании горных работ, переработки и доступности оборудования при указании расчета потребностей в материалах в сценарии планирования производится расчет потребностей в нормируемых материалах и услугах при указании ресурсных спецификаций.</a:t>
              </a:r>
            </a:p>
          </p:txBody>
        </p:sp>
        <p:sp>
          <p:nvSpPr>
            <p:cNvPr id="22" name="Isosceles Triangle 9">
              <a:extLst>
                <a:ext uri="{FF2B5EF4-FFF2-40B4-BE49-F238E27FC236}">
                  <a16:creationId xmlns:a16="http://schemas.microsoft.com/office/drawing/2014/main" id="{AC713F76-FA5B-440F-87AC-249FEBBD4F3E}"/>
                </a:ext>
              </a:extLst>
            </p:cNvPr>
            <p:cNvSpPr/>
            <p:nvPr/>
          </p:nvSpPr>
          <p:spPr>
            <a:xfrm rot="13526483">
              <a:off x="5724918" y="1343643"/>
              <a:ext cx="212153" cy="49532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4845">
            <a:extLst>
              <a:ext uri="{FF2B5EF4-FFF2-40B4-BE49-F238E27FC236}">
                <a16:creationId xmlns:a16="http://schemas.microsoft.com/office/drawing/2014/main" id="{8281F8DA-70CC-4DED-A71A-FE4941EAFD5B}"/>
              </a:ext>
            </a:extLst>
          </p:cNvPr>
          <p:cNvSpPr>
            <a:spLocks noEditPoints="1"/>
          </p:cNvSpPr>
          <p:nvPr/>
        </p:nvSpPr>
        <p:spPr bwMode="auto">
          <a:xfrm>
            <a:off x="11577403" y="155632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7549E1-B541-4D7E-8204-00AD3015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403061"/>
            <a:ext cx="5699148" cy="232044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7993366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шин на оборудовании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58364" y="1787301"/>
            <a:ext cx="2313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Установка шин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9588" y="4582718"/>
            <a:ext cx="1546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Снятие </a:t>
            </a:r>
            <a:b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</a:br>
            <a:r>
              <a:rPr lang="ru-RU" sz="3000" b="1" dirty="0">
                <a:solidFill>
                  <a:srgbClr val="304961"/>
                </a:solidFill>
                <a:latin typeface="Calibri" panose="020F0502020204030204"/>
              </a:rPr>
              <a:t>шин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BF132-918C-4397-9AC2-83587946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5" y="1125399"/>
            <a:ext cx="8033788" cy="250089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D661C-90BC-42E7-95D9-D0FA5C26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793" y="3849248"/>
            <a:ext cx="9387619" cy="29326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EDCBA53-EDEB-4D3B-B31B-1D42447A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3669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Карточки шин и анализ ходимости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683AB-8E89-4FF3-BA85-17B4C4D8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97" y="1039005"/>
            <a:ext cx="7947003" cy="27621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1AAF41CA-9F30-4F4D-A190-B63999FC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121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C1BE03-0252-4254-ACD4-AF8FF689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97" y="4378093"/>
            <a:ext cx="6707187" cy="234751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0EA47-AB0F-4F2D-80CA-C52A3F008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818" y="3990104"/>
            <a:ext cx="8399269" cy="15617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0E6275-5E70-41AA-981D-9288B4BE4C66}"/>
              </a:ext>
            </a:extLst>
          </p:cNvPr>
          <p:cNvSpPr txBox="1"/>
          <p:nvPr/>
        </p:nvSpPr>
        <p:spPr>
          <a:xfrm>
            <a:off x="8387254" y="1088867"/>
            <a:ext cx="3456593" cy="269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Программа автоматически ведет учет наработки шин, установленных на оборудование.</a:t>
            </a:r>
          </a:p>
          <a:p>
            <a:endParaRPr lang="ru-RU" dirty="0"/>
          </a:p>
          <a:p>
            <a:r>
              <a:rPr lang="ru-RU" dirty="0"/>
              <a:t>С помощью отчетов можно выполнять факторный анализ ходимости шин с учетом их характеристик.</a:t>
            </a:r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9B43496F-544E-4987-A416-59022D79C034}"/>
              </a:ext>
            </a:extLst>
          </p:cNvPr>
          <p:cNvSpPr>
            <a:spLocks noEditPoints="1"/>
          </p:cNvSpPr>
          <p:nvPr/>
        </p:nvSpPr>
        <p:spPr bwMode="auto">
          <a:xfrm>
            <a:off x="11405089" y="344992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714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D1DB3E-BAB4-4099-9073-7FD9FD2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Заголовок 40">
            <a:extLst>
              <a:ext uri="{FF2B5EF4-FFF2-40B4-BE49-F238E27FC236}">
                <a16:creationId xmlns:a16="http://schemas.microsoft.com/office/drawing/2014/main" id="{80732691-5A04-4A3C-A68E-39793A7C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/>
          <a:lstStyle/>
          <a:p>
            <a:r>
              <a:rPr lang="ru-RU" dirty="0"/>
              <a:t>Организация ремонтов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865E1DC-EA75-49E1-A890-32222C1A0A59}"/>
              </a:ext>
            </a:extLst>
          </p:cNvPr>
          <p:cNvGrpSpPr/>
          <p:nvPr/>
        </p:nvGrpSpPr>
        <p:grpSpPr>
          <a:xfrm>
            <a:off x="1887424" y="2124257"/>
            <a:ext cx="8748000" cy="2928300"/>
            <a:chOff x="1105053" y="1091050"/>
            <a:chExt cx="8748000" cy="292830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B59855A5-A036-4129-B7C3-7207552A7CA9}"/>
                </a:ext>
              </a:extLst>
            </p:cNvPr>
            <p:cNvSpPr/>
            <p:nvPr/>
          </p:nvSpPr>
          <p:spPr>
            <a:xfrm>
              <a:off x="1105053" y="1098003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Паспортизация оборудования и нормы его обслуживания</a:t>
              </a:r>
            </a:p>
          </p:txBody>
        </p:sp>
        <p:sp>
          <p:nvSpPr>
            <p:cNvPr id="30" name="Rounded Rectangle 14">
              <a:extLst>
                <a:ext uri="{FF2B5EF4-FFF2-40B4-BE49-F238E27FC236}">
                  <a16:creationId xmlns:a16="http://schemas.microsoft.com/office/drawing/2014/main" id="{4AF6DDEB-5230-4DAB-86DF-89D90B1AE2E1}"/>
                </a:ext>
              </a:extLst>
            </p:cNvPr>
            <p:cNvSpPr/>
            <p:nvPr/>
          </p:nvSpPr>
          <p:spPr>
            <a:xfrm>
              <a:off x="1231904" y="1091050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2E06CC37-133C-4066-BBEF-CAEE2B938BF3}"/>
                </a:ext>
              </a:extLst>
            </p:cNvPr>
            <p:cNvSpPr/>
            <p:nvPr/>
          </p:nvSpPr>
          <p:spPr>
            <a:xfrm>
              <a:off x="1105053" y="1713454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Учет осмотров и дефектов оборудования, узлов и агрегатов</a:t>
              </a:r>
            </a:p>
          </p:txBody>
        </p:sp>
        <p:sp>
          <p:nvSpPr>
            <p:cNvPr id="41" name="Rounded Rectangle 14">
              <a:extLst>
                <a:ext uri="{FF2B5EF4-FFF2-40B4-BE49-F238E27FC236}">
                  <a16:creationId xmlns:a16="http://schemas.microsoft.com/office/drawing/2014/main" id="{C8B812F8-4947-4190-9C77-518FC95ACC91}"/>
                </a:ext>
              </a:extLst>
            </p:cNvPr>
            <p:cNvSpPr/>
            <p:nvPr/>
          </p:nvSpPr>
          <p:spPr>
            <a:xfrm>
              <a:off x="1231904" y="1708240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849978D4-4F69-4AA0-B037-49BA8FDE4E37}"/>
                </a:ext>
              </a:extLst>
            </p:cNvPr>
            <p:cNvSpPr/>
            <p:nvPr/>
          </p:nvSpPr>
          <p:spPr>
            <a:xfrm>
              <a:off x="1105053" y="2328905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lvl="0"/>
              <a:r>
                <a:rPr lang="ru-RU" sz="1400" kern="0" dirty="0">
                  <a:solidFill>
                    <a:srgbClr val="FFFFFF"/>
                  </a:solidFill>
                </a:rPr>
                <a:t>Учет наработки оборудования, узлов и агрегатов 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14">
              <a:extLst>
                <a:ext uri="{FF2B5EF4-FFF2-40B4-BE49-F238E27FC236}">
                  <a16:creationId xmlns:a16="http://schemas.microsoft.com/office/drawing/2014/main" id="{4C68F4FD-61E9-46A1-B0CA-2CF2077505A1}"/>
                </a:ext>
              </a:extLst>
            </p:cNvPr>
            <p:cNvSpPr/>
            <p:nvPr/>
          </p:nvSpPr>
          <p:spPr>
            <a:xfrm>
              <a:off x="1231904" y="2325429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37AA4D1B-CBAF-4665-80A1-728C74B1485F}"/>
                </a:ext>
              </a:extLst>
            </p:cNvPr>
            <p:cNvSpPr/>
            <p:nvPr/>
          </p:nvSpPr>
          <p:spPr>
            <a:xfrm>
              <a:off x="1105053" y="2944356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Планирование ремонтных работ</a:t>
              </a:r>
            </a:p>
          </p:txBody>
        </p:sp>
        <p:sp>
          <p:nvSpPr>
            <p:cNvPr id="64" name="Rounded Rectangle 14">
              <a:extLst>
                <a:ext uri="{FF2B5EF4-FFF2-40B4-BE49-F238E27FC236}">
                  <a16:creationId xmlns:a16="http://schemas.microsoft.com/office/drawing/2014/main" id="{09B71E19-FE31-47AE-A497-D69B5FA1F5A8}"/>
                </a:ext>
              </a:extLst>
            </p:cNvPr>
            <p:cNvSpPr/>
            <p:nvPr/>
          </p:nvSpPr>
          <p:spPr>
            <a:xfrm>
              <a:off x="1231904" y="2942619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2E74DB1C-90CC-4D6D-A8E1-ECA60C73C6DF}"/>
                </a:ext>
              </a:extLst>
            </p:cNvPr>
            <p:cNvSpPr/>
            <p:nvPr/>
          </p:nvSpPr>
          <p:spPr>
            <a:xfrm>
              <a:off x="1105053" y="3515350"/>
              <a:ext cx="8748000" cy="504000"/>
            </a:xfrm>
            <a:prstGeom prst="roundRect">
              <a:avLst/>
            </a:prstGeom>
            <a:solidFill>
              <a:srgbClr val="31506A"/>
            </a:solid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lIns="61200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Учет ремонтов</a:t>
              </a:r>
            </a:p>
          </p:txBody>
        </p:sp>
        <p:sp>
          <p:nvSpPr>
            <p:cNvPr id="67" name="Rounded Rectangle 14">
              <a:extLst>
                <a:ext uri="{FF2B5EF4-FFF2-40B4-BE49-F238E27FC236}">
                  <a16:creationId xmlns:a16="http://schemas.microsoft.com/office/drawing/2014/main" id="{616E9399-564A-4C9D-995E-7093D588D724}"/>
                </a:ext>
              </a:extLst>
            </p:cNvPr>
            <p:cNvSpPr/>
            <p:nvPr/>
          </p:nvSpPr>
          <p:spPr>
            <a:xfrm>
              <a:off x="1231904" y="3559808"/>
              <a:ext cx="669210" cy="385412"/>
            </a:xfrm>
            <a:prstGeom prst="roundRect">
              <a:avLst>
                <a:gd name="adj" fmla="val 0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alpha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435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Паспортизация оборудования и нормы его обслуживания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7AE2035F-7254-431D-8717-C86DC88B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123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7855F-21BC-4F4F-BD34-A53E3566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51595"/>
            <a:ext cx="6256307" cy="45814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ECFB66-3E26-4F24-BCDD-2C9C29091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326" y="1051595"/>
            <a:ext cx="4299086" cy="33868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8A6A38F-4F5B-4EDC-ADC7-CF8166B52586}"/>
              </a:ext>
            </a:extLst>
          </p:cNvPr>
          <p:cNvSpPr/>
          <p:nvPr/>
        </p:nvSpPr>
        <p:spPr>
          <a:xfrm>
            <a:off x="1540669" y="3048000"/>
            <a:ext cx="1983367" cy="21918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1D4DE-C6B5-440C-86EE-3C74BCF58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266" y="3618891"/>
            <a:ext cx="5281612" cy="30747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E52967D-132F-4CC5-BBA2-6CAEB53667CC}"/>
              </a:ext>
            </a:extLst>
          </p:cNvPr>
          <p:cNvSpPr/>
          <p:nvPr/>
        </p:nvSpPr>
        <p:spPr>
          <a:xfrm>
            <a:off x="7848600" y="3048270"/>
            <a:ext cx="864656" cy="15689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B5A4229-42A9-4F2D-BE4A-A337E7980D0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524036" y="3157591"/>
            <a:ext cx="38356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24D819D-2518-4386-ADE0-0B7B2C341E2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280928" y="3205163"/>
            <a:ext cx="0" cy="3889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501B3A-383F-45D2-87C3-C9FE3806E52A}"/>
              </a:ext>
            </a:extLst>
          </p:cNvPr>
          <p:cNvSpPr txBox="1"/>
          <p:nvPr/>
        </p:nvSpPr>
        <p:spPr>
          <a:xfrm>
            <a:off x="360249" y="5758965"/>
            <a:ext cx="6256307" cy="102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В объектах эксплуатации указывается класс объектов эксплуатации, в котором определяется стратегия его обслуживания, виды ремонты описывают потребность в ТМЦ и трудозатратах на ремонт</a:t>
            </a:r>
          </a:p>
        </p:txBody>
      </p:sp>
    </p:spTree>
    <p:extLst>
      <p:ext uri="{BB962C8B-B14F-4D97-AF65-F5344CB8AC3E}">
        <p14:creationId xmlns:p14="http://schemas.microsoft.com/office/powerpoint/2010/main" val="12378459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Учет дефектов оборудования, наработки узлов и агрегатов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E0D410-3B17-43A7-879E-9AF967C8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5" y="1081818"/>
            <a:ext cx="7608295" cy="33185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3D828F-6D75-4CC3-A362-876E738E6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916" y="4506685"/>
            <a:ext cx="8085031" cy="206312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B3E2439-261D-4C9B-9672-1B6D9E972683}"/>
              </a:ext>
            </a:extLst>
          </p:cNvPr>
          <p:cNvSpPr txBox="1">
            <a:spLocks/>
          </p:cNvSpPr>
          <p:nvPr/>
        </p:nvSpPr>
        <p:spPr>
          <a:xfrm>
            <a:off x="11682412" y="6502691"/>
            <a:ext cx="447675" cy="27920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70A23B-64CD-4924-9B44-D7B9484B0353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4DF61-57D8-4CDD-90B3-9760BD17D8DC}"/>
              </a:ext>
            </a:extLst>
          </p:cNvPr>
          <p:cNvSpPr txBox="1"/>
          <p:nvPr/>
        </p:nvSpPr>
        <p:spPr>
          <a:xfrm>
            <a:off x="8056450" y="1943099"/>
            <a:ext cx="3895246" cy="177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При регистрации наработки на автоматически регистрируется для его узлов и агрегатов, если они настроены как зависимые от основного оборудования.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2FE04-1ED5-4FFF-9A9F-ABC60BB8F704}"/>
              </a:ext>
            </a:extLst>
          </p:cNvPr>
          <p:cNvSpPr txBox="1"/>
          <p:nvPr/>
        </p:nvSpPr>
        <p:spPr>
          <a:xfrm>
            <a:off x="240305" y="4741212"/>
            <a:ext cx="3202471" cy="1398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Регистрация дефектов возможна при плановом осмотре оборудования, либо его ремонта.</a:t>
            </a:r>
          </a:p>
        </p:txBody>
      </p:sp>
      <p:sp>
        <p:nvSpPr>
          <p:cNvPr id="23" name="Freeform 4845">
            <a:extLst>
              <a:ext uri="{FF2B5EF4-FFF2-40B4-BE49-F238E27FC236}">
                <a16:creationId xmlns:a16="http://schemas.microsoft.com/office/drawing/2014/main" id="{DAF53E39-4A61-4292-8AB9-BA14346201BE}"/>
              </a:ext>
            </a:extLst>
          </p:cNvPr>
          <p:cNvSpPr>
            <a:spLocks noEditPoints="1"/>
          </p:cNvSpPr>
          <p:nvPr/>
        </p:nvSpPr>
        <p:spPr bwMode="auto">
          <a:xfrm>
            <a:off x="3052385" y="574654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4845">
            <a:extLst>
              <a:ext uri="{FF2B5EF4-FFF2-40B4-BE49-F238E27FC236}">
                <a16:creationId xmlns:a16="http://schemas.microsoft.com/office/drawing/2014/main" id="{64CEC1BA-FE2B-4FA1-9D30-4B1AA1405DB6}"/>
              </a:ext>
            </a:extLst>
          </p:cNvPr>
          <p:cNvSpPr>
            <a:spLocks noEditPoints="1"/>
          </p:cNvSpPr>
          <p:nvPr/>
        </p:nvSpPr>
        <p:spPr bwMode="auto">
          <a:xfrm>
            <a:off x="11546684" y="332666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7451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Регистрация начальной наработки и истории ремонтов</a:t>
            </a:r>
          </a:p>
        </p:txBody>
      </p:sp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B3E2439-261D-4C9B-9672-1B6D9E972683}"/>
              </a:ext>
            </a:extLst>
          </p:cNvPr>
          <p:cNvSpPr txBox="1">
            <a:spLocks/>
          </p:cNvSpPr>
          <p:nvPr/>
        </p:nvSpPr>
        <p:spPr>
          <a:xfrm>
            <a:off x="11682412" y="6502691"/>
            <a:ext cx="447675" cy="27920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70A23B-64CD-4924-9B44-D7B9484B0353}" type="slidenum">
              <a:rPr lang="ru-RU" smtClean="0"/>
              <a:pPr/>
              <a:t>125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4DF61-57D8-4CDD-90B3-9760BD17D8DC}"/>
              </a:ext>
            </a:extLst>
          </p:cNvPr>
          <p:cNvSpPr txBox="1"/>
          <p:nvPr/>
        </p:nvSpPr>
        <p:spPr>
          <a:xfrm>
            <a:off x="360250" y="4395672"/>
            <a:ext cx="3895246" cy="177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Можно задать начальные или скорректировать автоматически зарегистрированные данные по наработке оборудования или его узлов и агрегатов</a:t>
            </a:r>
          </a:p>
        </p:txBody>
      </p:sp>
      <p:sp>
        <p:nvSpPr>
          <p:cNvPr id="24" name="Freeform 4845">
            <a:extLst>
              <a:ext uri="{FF2B5EF4-FFF2-40B4-BE49-F238E27FC236}">
                <a16:creationId xmlns:a16="http://schemas.microsoft.com/office/drawing/2014/main" id="{64CEC1BA-FE2B-4FA1-9D30-4B1AA1405DB6}"/>
              </a:ext>
            </a:extLst>
          </p:cNvPr>
          <p:cNvSpPr>
            <a:spLocks noEditPoints="1"/>
          </p:cNvSpPr>
          <p:nvPr/>
        </p:nvSpPr>
        <p:spPr bwMode="auto">
          <a:xfrm>
            <a:off x="3850484" y="577923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4AACE9-48C4-4F3F-9DF0-61BE532B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41" y="1276968"/>
            <a:ext cx="8729867" cy="25827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CFDE6-0797-44DC-956A-5A4C5EF7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474" y="4049445"/>
            <a:ext cx="7406023" cy="236611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E1EBD-632F-45B3-A5F4-65F31167681C}"/>
              </a:ext>
            </a:extLst>
          </p:cNvPr>
          <p:cNvSpPr txBox="1"/>
          <p:nvPr/>
        </p:nvSpPr>
        <p:spPr>
          <a:xfrm>
            <a:off x="9268548" y="1422525"/>
            <a:ext cx="2747659" cy="2291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Также есть возможность регистрации информации о ранее произведенных ремонтах</a:t>
            </a:r>
          </a:p>
        </p:txBody>
      </p:sp>
      <p:sp>
        <p:nvSpPr>
          <p:cNvPr id="15" name="Freeform 4845">
            <a:extLst>
              <a:ext uri="{FF2B5EF4-FFF2-40B4-BE49-F238E27FC236}">
                <a16:creationId xmlns:a16="http://schemas.microsoft.com/office/drawing/2014/main" id="{A69AE3FB-5DE4-4013-94C5-408CEAA775E5}"/>
              </a:ext>
            </a:extLst>
          </p:cNvPr>
          <p:cNvSpPr>
            <a:spLocks noEditPoints="1"/>
          </p:cNvSpPr>
          <p:nvPr/>
        </p:nvSpPr>
        <p:spPr bwMode="auto">
          <a:xfrm>
            <a:off x="11654388" y="330079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920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Планирование ремонтов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01B3A-383F-45D2-87C3-C9FE3806E52A}"/>
              </a:ext>
            </a:extLst>
          </p:cNvPr>
          <p:cNvSpPr txBox="1"/>
          <p:nvPr/>
        </p:nvSpPr>
        <p:spPr>
          <a:xfrm>
            <a:off x="6739847" y="1438275"/>
            <a:ext cx="4942565" cy="2971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Обработка планирования ремонтных работ предназначена для создания заказов на ремонт по прогнозу статистики или достижении показателей необходимости выполнения ремонтов и ТО.</a:t>
            </a:r>
          </a:p>
          <a:p>
            <a:pPr marL="0" lvl="0">
              <a:defRPr/>
            </a:pPr>
            <a:endParaRPr lang="ru-RU" kern="0" dirty="0">
              <a:solidFill>
                <a:srgbClr val="3A5D80"/>
              </a:solidFill>
              <a:latin typeface="Montserrat" panose="00000500000000000000" pitchFamily="2" charset="-52"/>
            </a:endParaRPr>
          </a:p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Для объемно календарного планирования ремонтов используется документ «План доступности оборудования»</a:t>
            </a: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682B597C-AB0F-42B2-B469-0026F0F1B432}"/>
              </a:ext>
            </a:extLst>
          </p:cNvPr>
          <p:cNvSpPr txBox="1">
            <a:spLocks/>
          </p:cNvSpPr>
          <p:nvPr/>
        </p:nvSpPr>
        <p:spPr>
          <a:xfrm>
            <a:off x="11682412" y="6502691"/>
            <a:ext cx="447675" cy="27920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70A23B-64CD-4924-9B44-D7B9484B0353}" type="slidenum">
              <a:rPr lang="ru-RU" smtClean="0"/>
              <a:pPr/>
              <a:t>126</a:t>
            </a:fld>
            <a:endParaRPr lang="ru-RU" dirty="0"/>
          </a:p>
        </p:txBody>
      </p:sp>
      <p:sp>
        <p:nvSpPr>
          <p:cNvPr id="16" name="Freeform 4845">
            <a:extLst>
              <a:ext uri="{FF2B5EF4-FFF2-40B4-BE49-F238E27FC236}">
                <a16:creationId xmlns:a16="http://schemas.microsoft.com/office/drawing/2014/main" id="{2B04A76D-3C54-4B1D-A17F-49D011E0DEF2}"/>
              </a:ext>
            </a:extLst>
          </p:cNvPr>
          <p:cNvSpPr>
            <a:spLocks noEditPoints="1"/>
          </p:cNvSpPr>
          <p:nvPr/>
        </p:nvSpPr>
        <p:spPr bwMode="auto">
          <a:xfrm>
            <a:off x="11213543" y="3989200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58EB0C-309B-41F5-B8E3-5BC9A173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6" y="1031505"/>
            <a:ext cx="5958690" cy="36742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4FFC7B-D891-438D-A8B0-47968ACCE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39" y="4823210"/>
            <a:ext cx="11287606" cy="19586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2138721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/>
              <a:t>Учет ремонтов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01B3A-383F-45D2-87C3-C9FE3806E52A}"/>
              </a:ext>
            </a:extLst>
          </p:cNvPr>
          <p:cNvSpPr txBox="1"/>
          <p:nvPr/>
        </p:nvSpPr>
        <p:spPr>
          <a:xfrm>
            <a:off x="8713256" y="983939"/>
            <a:ext cx="3221569" cy="30200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kern="0" dirty="0">
                <a:solidFill>
                  <a:srgbClr val="3A5D80"/>
                </a:solidFill>
                <a:latin typeface="Montserrat" panose="00000500000000000000" pitchFamily="2" charset="-52"/>
              </a:rPr>
              <a:t>Заказ на ремонт является одновременно является планом и потребностью в ремонте и инструментов учета исполненных видов ремонта, потраченных на ремонта материалов и выполненных работ и устранённых дефектов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0CF8D8-8D6A-45F5-9FE9-469C2087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20" y="1014648"/>
            <a:ext cx="8383915" cy="30200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682B597C-AB0F-42B2-B469-0026F0F1B432}"/>
              </a:ext>
            </a:extLst>
          </p:cNvPr>
          <p:cNvSpPr txBox="1">
            <a:spLocks/>
          </p:cNvSpPr>
          <p:nvPr/>
        </p:nvSpPr>
        <p:spPr>
          <a:xfrm>
            <a:off x="11682412" y="6502691"/>
            <a:ext cx="447675" cy="27920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70A23B-64CD-4924-9B44-D7B9484B0353}" type="slidenum">
              <a:rPr lang="ru-RU" smtClean="0"/>
              <a:pPr/>
              <a:t>127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6A4E4-BA8F-4CA5-859F-81F993D1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390" y="4114976"/>
            <a:ext cx="9647872" cy="120713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B6AE8-2211-4875-B416-1B24D7681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20" y="5415871"/>
            <a:ext cx="8383915" cy="13047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Freeform 4845">
            <a:extLst>
              <a:ext uri="{FF2B5EF4-FFF2-40B4-BE49-F238E27FC236}">
                <a16:creationId xmlns:a16="http://schemas.microsoft.com/office/drawing/2014/main" id="{2B04A76D-3C54-4B1D-A17F-49D011E0DEF2}"/>
              </a:ext>
            </a:extLst>
          </p:cNvPr>
          <p:cNvSpPr>
            <a:spLocks noEditPoints="1"/>
          </p:cNvSpPr>
          <p:nvPr/>
        </p:nvSpPr>
        <p:spPr bwMode="auto">
          <a:xfrm>
            <a:off x="11574184" y="357436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3840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: скругленные углы 97">
            <a:extLst>
              <a:ext uri="{FF2B5EF4-FFF2-40B4-BE49-F238E27FC236}">
                <a16:creationId xmlns:a16="http://schemas.microsoft.com/office/drawing/2014/main" id="{13A50D5F-E63B-4CBE-898B-16961F5CA3AE}"/>
              </a:ext>
            </a:extLst>
          </p:cNvPr>
          <p:cNvSpPr/>
          <p:nvPr/>
        </p:nvSpPr>
        <p:spPr>
          <a:xfrm>
            <a:off x="1857487" y="1406017"/>
            <a:ext cx="7865913" cy="4557350"/>
          </a:xfrm>
          <a:prstGeom prst="roundRect">
            <a:avLst>
              <a:gd name="adj" fmla="val 4421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и нормирование ГСМ</a:t>
            </a:r>
          </a:p>
        </p:txBody>
      </p:sp>
      <p:cxnSp>
        <p:nvCxnSpPr>
          <p:cNvPr id="28" name="Straight Connector 89">
            <a:extLst>
              <a:ext uri="{FF2B5EF4-FFF2-40B4-BE49-F238E27FC236}">
                <a16:creationId xmlns:a16="http://schemas.microsoft.com/office/drawing/2014/main" id="{06C2C5EB-08FA-400F-B48A-DF72991D4235}"/>
              </a:ext>
            </a:extLst>
          </p:cNvPr>
          <p:cNvCxnSpPr/>
          <p:nvPr/>
        </p:nvCxnSpPr>
        <p:spPr>
          <a:xfrm>
            <a:off x="5741501" y="1166471"/>
            <a:ext cx="0" cy="4047978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dash"/>
            <a:miter lim="800000"/>
          </a:ln>
          <a:effectLst/>
        </p:spPr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E221E42-B482-42A9-9113-8C933188FF20}"/>
              </a:ext>
            </a:extLst>
          </p:cNvPr>
          <p:cNvSpPr/>
          <p:nvPr/>
        </p:nvSpPr>
        <p:spPr>
          <a:xfrm>
            <a:off x="2888375" y="983118"/>
            <a:ext cx="2005866" cy="50590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ОБОРУДОВАНИЕ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9ADB3F7F-2703-4641-B6B7-663A9EAC46E5}"/>
              </a:ext>
            </a:extLst>
          </p:cNvPr>
          <p:cNvSpPr/>
          <p:nvPr/>
        </p:nvSpPr>
        <p:spPr>
          <a:xfrm>
            <a:off x="6161779" y="977398"/>
            <a:ext cx="2815784" cy="50590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СКЛАДЫ И ЗАПРАВЩИКИ</a:t>
            </a:r>
          </a:p>
        </p:txBody>
      </p:sp>
      <p:sp>
        <p:nvSpPr>
          <p:cNvPr id="31" name="Прямоугольник: скругленные углы 100">
            <a:extLst>
              <a:ext uri="{FF2B5EF4-FFF2-40B4-BE49-F238E27FC236}">
                <a16:creationId xmlns:a16="http://schemas.microsoft.com/office/drawing/2014/main" id="{C18C78BC-3CDB-4E20-80A2-96F9F209356B}"/>
              </a:ext>
            </a:extLst>
          </p:cNvPr>
          <p:cNvSpPr/>
          <p:nvPr/>
        </p:nvSpPr>
        <p:spPr>
          <a:xfrm flipH="1">
            <a:off x="10028377" y="1571788"/>
            <a:ext cx="1144208" cy="3041015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АСУ АЗС</a:t>
            </a:r>
          </a:p>
        </p:txBody>
      </p:sp>
      <p:sp>
        <p:nvSpPr>
          <p:cNvPr id="32" name="Oval 47">
            <a:extLst>
              <a:ext uri="{FF2B5EF4-FFF2-40B4-BE49-F238E27FC236}">
                <a16:creationId xmlns:a16="http://schemas.microsoft.com/office/drawing/2014/main" id="{49D01541-1137-4D37-B781-F9E2822A7CE5}"/>
              </a:ext>
            </a:extLst>
          </p:cNvPr>
          <p:cNvSpPr/>
          <p:nvPr/>
        </p:nvSpPr>
        <p:spPr>
          <a:xfrm flipH="1">
            <a:off x="9978774" y="4186807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48">
            <a:extLst>
              <a:ext uri="{FF2B5EF4-FFF2-40B4-BE49-F238E27FC236}">
                <a16:creationId xmlns:a16="http://schemas.microsoft.com/office/drawing/2014/main" id="{91418C72-85ED-4B31-9964-DF4C17E3C45B}"/>
              </a:ext>
            </a:extLst>
          </p:cNvPr>
          <p:cNvCxnSpPr>
            <a:cxnSpLocks/>
          </p:cNvCxnSpPr>
          <p:nvPr/>
        </p:nvCxnSpPr>
        <p:spPr>
          <a:xfrm flipH="1">
            <a:off x="9460263" y="4241689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34" name="Прямоугольник: скругленные углы 97">
            <a:extLst>
              <a:ext uri="{FF2B5EF4-FFF2-40B4-BE49-F238E27FC236}">
                <a16:creationId xmlns:a16="http://schemas.microsoft.com/office/drawing/2014/main" id="{EB888B1E-8BFF-441D-90A0-53AAF2656659}"/>
              </a:ext>
            </a:extLst>
          </p:cNvPr>
          <p:cNvSpPr/>
          <p:nvPr/>
        </p:nvSpPr>
        <p:spPr>
          <a:xfrm>
            <a:off x="2182663" y="1571789"/>
            <a:ext cx="3417293" cy="1662787"/>
          </a:xfrm>
          <a:prstGeom prst="roundRect">
            <a:avLst>
              <a:gd name="adj" fmla="val 4421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Параметризированное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нормирование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расхода ГСМ</a:t>
            </a:r>
          </a:p>
        </p:txBody>
      </p:sp>
      <p:sp>
        <p:nvSpPr>
          <p:cNvPr id="35" name="Прямоугольник: скругленные углы 97">
            <a:extLst>
              <a:ext uri="{FF2B5EF4-FFF2-40B4-BE49-F238E27FC236}">
                <a16:creationId xmlns:a16="http://schemas.microsoft.com/office/drawing/2014/main" id="{984E771C-8D5D-4BF5-B6B1-AE8E4BF07F5E}"/>
              </a:ext>
            </a:extLst>
          </p:cNvPr>
          <p:cNvSpPr/>
          <p:nvPr/>
        </p:nvSpPr>
        <p:spPr>
          <a:xfrm>
            <a:off x="5861026" y="1571789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Поступление</a:t>
            </a:r>
          </a:p>
        </p:txBody>
      </p:sp>
      <p:sp>
        <p:nvSpPr>
          <p:cNvPr id="36" name="Прямоугольник: скругленные углы 97">
            <a:extLst>
              <a:ext uri="{FF2B5EF4-FFF2-40B4-BE49-F238E27FC236}">
                <a16:creationId xmlns:a16="http://schemas.microsoft.com/office/drawing/2014/main" id="{A01D48E8-DB99-43E6-B862-1CD7C9F7D011}"/>
              </a:ext>
            </a:extLst>
          </p:cNvPr>
          <p:cNvSpPr/>
          <p:nvPr/>
        </p:nvSpPr>
        <p:spPr>
          <a:xfrm>
            <a:off x="5861026" y="2160018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Перемещение</a:t>
            </a:r>
          </a:p>
        </p:txBody>
      </p:sp>
      <p:sp>
        <p:nvSpPr>
          <p:cNvPr id="37" name="Прямоугольник: скругленные углы 97">
            <a:extLst>
              <a:ext uri="{FF2B5EF4-FFF2-40B4-BE49-F238E27FC236}">
                <a16:creationId xmlns:a16="http://schemas.microsoft.com/office/drawing/2014/main" id="{1DC8B364-9D61-4C84-B54D-07EBDC13693D}"/>
              </a:ext>
            </a:extLst>
          </p:cNvPr>
          <p:cNvSpPr/>
          <p:nvPr/>
        </p:nvSpPr>
        <p:spPr>
          <a:xfrm>
            <a:off x="5861026" y="2748246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Списание</a:t>
            </a:r>
          </a:p>
        </p:txBody>
      </p:sp>
      <p:pic>
        <p:nvPicPr>
          <p:cNvPr id="38" name="Graphic 55">
            <a:extLst>
              <a:ext uri="{FF2B5EF4-FFF2-40B4-BE49-F238E27FC236}">
                <a16:creationId xmlns:a16="http://schemas.microsoft.com/office/drawing/2014/main" id="{12879577-AD1F-4C60-B082-B30AD6620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28925" y="1701363"/>
            <a:ext cx="227183" cy="227183"/>
          </a:xfrm>
          <a:prstGeom prst="rect">
            <a:avLst/>
          </a:prstGeom>
        </p:spPr>
      </p:pic>
      <p:pic>
        <p:nvPicPr>
          <p:cNvPr id="39" name="Graphic 56">
            <a:extLst>
              <a:ext uri="{FF2B5EF4-FFF2-40B4-BE49-F238E27FC236}">
                <a16:creationId xmlns:a16="http://schemas.microsoft.com/office/drawing/2014/main" id="{E80C4CEE-ABA1-4A30-9309-CCA0CB678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91326" y="2251993"/>
            <a:ext cx="302380" cy="302380"/>
          </a:xfrm>
          <a:prstGeom prst="rect">
            <a:avLst/>
          </a:prstGeom>
        </p:spPr>
      </p:pic>
      <p:pic>
        <p:nvPicPr>
          <p:cNvPr id="40" name="Graphic 57">
            <a:extLst>
              <a:ext uri="{FF2B5EF4-FFF2-40B4-BE49-F238E27FC236}">
                <a16:creationId xmlns:a16="http://schemas.microsoft.com/office/drawing/2014/main" id="{EA6DD937-C16A-4FDA-9247-F988C9045E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991326" y="2840222"/>
            <a:ext cx="302380" cy="302380"/>
          </a:xfrm>
          <a:prstGeom prst="rect">
            <a:avLst/>
          </a:prstGeom>
        </p:spPr>
      </p:pic>
      <p:sp>
        <p:nvSpPr>
          <p:cNvPr id="42" name="Прямоугольник: скругленные углы 97">
            <a:extLst>
              <a:ext uri="{FF2B5EF4-FFF2-40B4-BE49-F238E27FC236}">
                <a16:creationId xmlns:a16="http://schemas.microsoft.com/office/drawing/2014/main" id="{664ABDBE-BF59-4ECC-8C1E-B18D21A4D8F7}"/>
              </a:ext>
            </a:extLst>
          </p:cNvPr>
          <p:cNvSpPr/>
          <p:nvPr/>
        </p:nvSpPr>
        <p:spPr>
          <a:xfrm>
            <a:off x="2204687" y="3437363"/>
            <a:ext cx="7073633" cy="486331"/>
          </a:xfrm>
          <a:prstGeom prst="roundRect">
            <a:avLst>
              <a:gd name="adj" fmla="val 21767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Заправка</a:t>
            </a:r>
          </a:p>
        </p:txBody>
      </p:sp>
      <p:sp>
        <p:nvSpPr>
          <p:cNvPr id="43" name="Прямоугольник: скругленные углы 97">
            <a:extLst>
              <a:ext uri="{FF2B5EF4-FFF2-40B4-BE49-F238E27FC236}">
                <a16:creationId xmlns:a16="http://schemas.microsoft.com/office/drawing/2014/main" id="{06FB18EF-6D91-4907-A9F9-475249528F41}"/>
              </a:ext>
            </a:extLst>
          </p:cNvPr>
          <p:cNvSpPr/>
          <p:nvPr/>
        </p:nvSpPr>
        <p:spPr>
          <a:xfrm>
            <a:off x="5861026" y="4126480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Замеры остатков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в резервуарах</a:t>
            </a:r>
          </a:p>
        </p:txBody>
      </p:sp>
      <p:sp>
        <p:nvSpPr>
          <p:cNvPr id="44" name="Прямоугольник: скругленные углы 97">
            <a:extLst>
              <a:ext uri="{FF2B5EF4-FFF2-40B4-BE49-F238E27FC236}">
                <a16:creationId xmlns:a16="http://schemas.microsoft.com/office/drawing/2014/main" id="{103EF3AF-E43E-43CB-820C-2344A713D7A8}"/>
              </a:ext>
            </a:extLst>
          </p:cNvPr>
          <p:cNvSpPr/>
          <p:nvPr/>
        </p:nvSpPr>
        <p:spPr>
          <a:xfrm>
            <a:off x="5861026" y="4714708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Корректировка остатков ГСМ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на складах и заправщиках</a:t>
            </a:r>
          </a:p>
        </p:txBody>
      </p:sp>
      <p:sp>
        <p:nvSpPr>
          <p:cNvPr id="45" name="Прямоугольник: скругленные углы 97">
            <a:extLst>
              <a:ext uri="{FF2B5EF4-FFF2-40B4-BE49-F238E27FC236}">
                <a16:creationId xmlns:a16="http://schemas.microsoft.com/office/drawing/2014/main" id="{097AEC2F-4332-4965-9086-52CBE617533F}"/>
              </a:ext>
            </a:extLst>
          </p:cNvPr>
          <p:cNvSpPr/>
          <p:nvPr/>
        </p:nvSpPr>
        <p:spPr>
          <a:xfrm>
            <a:off x="2204686" y="5302937"/>
            <a:ext cx="7073633" cy="486331"/>
          </a:xfrm>
          <a:prstGeom prst="roundRect">
            <a:avLst>
              <a:gd name="adj" fmla="val 9461"/>
            </a:avLst>
          </a:prstGeom>
          <a:gradFill>
            <a:gsLst>
              <a:gs pos="98000">
                <a:srgbClr val="859CA3"/>
              </a:gs>
              <a:gs pos="0">
                <a:srgbClr val="31506A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Анализ и формирование потребности</a:t>
            </a:r>
          </a:p>
        </p:txBody>
      </p:sp>
      <p:pic>
        <p:nvPicPr>
          <p:cNvPr id="46" name="Graphic 62">
            <a:extLst>
              <a:ext uri="{FF2B5EF4-FFF2-40B4-BE49-F238E27FC236}">
                <a16:creationId xmlns:a16="http://schemas.microsoft.com/office/drawing/2014/main" id="{4B1E52F2-A205-46AC-B23B-555431F495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91326" y="4218455"/>
            <a:ext cx="302380" cy="302380"/>
          </a:xfrm>
          <a:prstGeom prst="rect">
            <a:avLst/>
          </a:prstGeom>
        </p:spPr>
      </p:pic>
      <p:pic>
        <p:nvPicPr>
          <p:cNvPr id="47" name="Graphic 63">
            <a:extLst>
              <a:ext uri="{FF2B5EF4-FFF2-40B4-BE49-F238E27FC236}">
                <a16:creationId xmlns:a16="http://schemas.microsoft.com/office/drawing/2014/main" id="{91CBFF4F-1C49-47DC-8EBD-D30D108A83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991326" y="4806684"/>
            <a:ext cx="302380" cy="302380"/>
          </a:xfrm>
          <a:prstGeom prst="rect">
            <a:avLst/>
          </a:prstGeom>
        </p:spPr>
      </p:pic>
      <p:pic>
        <p:nvPicPr>
          <p:cNvPr id="48" name="Graphic 64">
            <a:extLst>
              <a:ext uri="{FF2B5EF4-FFF2-40B4-BE49-F238E27FC236}">
                <a16:creationId xmlns:a16="http://schemas.microsoft.com/office/drawing/2014/main" id="{EBACC4ED-30D3-4195-982E-8C6E428C3F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072980" y="5394912"/>
            <a:ext cx="302380" cy="302380"/>
          </a:xfrm>
          <a:prstGeom prst="rect">
            <a:avLst/>
          </a:prstGeom>
        </p:spPr>
      </p:pic>
      <p:sp>
        <p:nvSpPr>
          <p:cNvPr id="49" name="Прямоугольник: скругленные углы 97">
            <a:extLst>
              <a:ext uri="{FF2B5EF4-FFF2-40B4-BE49-F238E27FC236}">
                <a16:creationId xmlns:a16="http://schemas.microsoft.com/office/drawing/2014/main" id="{BE27744D-822B-43CA-A345-94199D923557}"/>
              </a:ext>
            </a:extLst>
          </p:cNvPr>
          <p:cNvSpPr/>
          <p:nvPr/>
        </p:nvSpPr>
        <p:spPr>
          <a:xfrm>
            <a:off x="2203426" y="4126480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расхода топлива</a:t>
            </a:r>
          </a:p>
        </p:txBody>
      </p:sp>
      <p:sp>
        <p:nvSpPr>
          <p:cNvPr id="50" name="Прямоугольник: скругленные углы 97">
            <a:extLst>
              <a:ext uri="{FF2B5EF4-FFF2-40B4-BE49-F238E27FC236}">
                <a16:creationId xmlns:a16="http://schemas.microsoft.com/office/drawing/2014/main" id="{82F3ABF1-0F8A-4015-8793-FCFAA08A5C31}"/>
              </a:ext>
            </a:extLst>
          </p:cNvPr>
          <p:cNvSpPr/>
          <p:nvPr/>
        </p:nvSpPr>
        <p:spPr>
          <a:xfrm>
            <a:off x="2203426" y="4714708"/>
            <a:ext cx="3417293" cy="486331"/>
          </a:xfrm>
          <a:prstGeom prst="roundRect">
            <a:avLst>
              <a:gd name="adj" fmla="val 9461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Корректировка остатков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сливы топлива</a:t>
            </a:r>
          </a:p>
        </p:txBody>
      </p:sp>
      <p:pic>
        <p:nvPicPr>
          <p:cNvPr id="51" name="Graphic 67">
            <a:extLst>
              <a:ext uri="{FF2B5EF4-FFF2-40B4-BE49-F238E27FC236}">
                <a16:creationId xmlns:a16="http://schemas.microsoft.com/office/drawing/2014/main" id="{11A41C71-CEF4-4CFC-BCCE-B531DEB52B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333726" y="4218455"/>
            <a:ext cx="302380" cy="302380"/>
          </a:xfrm>
          <a:prstGeom prst="rect">
            <a:avLst/>
          </a:prstGeom>
        </p:spPr>
      </p:pic>
      <p:pic>
        <p:nvPicPr>
          <p:cNvPr id="52" name="Graphic 68">
            <a:extLst>
              <a:ext uri="{FF2B5EF4-FFF2-40B4-BE49-F238E27FC236}">
                <a16:creationId xmlns:a16="http://schemas.microsoft.com/office/drawing/2014/main" id="{07570E32-F131-40C9-8818-0F6CA81C26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2347471" y="4820429"/>
            <a:ext cx="274891" cy="274891"/>
          </a:xfrm>
          <a:prstGeom prst="rect">
            <a:avLst/>
          </a:prstGeom>
        </p:spPr>
      </p:pic>
      <p:sp>
        <p:nvSpPr>
          <p:cNvPr id="53" name="Прямоугольник: скругленные углы 97">
            <a:extLst>
              <a:ext uri="{FF2B5EF4-FFF2-40B4-BE49-F238E27FC236}">
                <a16:creationId xmlns:a16="http://schemas.microsoft.com/office/drawing/2014/main" id="{AEB3E713-3ACE-4C90-B2AE-27BED9561750}"/>
              </a:ext>
            </a:extLst>
          </p:cNvPr>
          <p:cNvSpPr/>
          <p:nvPr/>
        </p:nvSpPr>
        <p:spPr>
          <a:xfrm>
            <a:off x="2204685" y="6128261"/>
            <a:ext cx="7073633" cy="486331"/>
          </a:xfrm>
          <a:prstGeom prst="roundRect">
            <a:avLst>
              <a:gd name="adj" fmla="val 21767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90000" bIns="72000" rtlCol="0" anchor="ctr"/>
          <a:lstStyle/>
          <a:p>
            <a:pPr lvl="0" algn="ctr">
              <a:defRPr/>
            </a:pPr>
            <a:r>
              <a:rPr lang="ru-RU" sz="13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ВЫГРУЗКА В УЧЕТНЫЕ СИСТЕМЫ</a:t>
            </a:r>
          </a:p>
        </p:txBody>
      </p:sp>
      <p:sp>
        <p:nvSpPr>
          <p:cNvPr id="54" name="Прямоугольник: скругленные углы 100">
            <a:extLst>
              <a:ext uri="{FF2B5EF4-FFF2-40B4-BE49-F238E27FC236}">
                <a16:creationId xmlns:a16="http://schemas.microsoft.com/office/drawing/2014/main" id="{719D3EB3-1C93-4503-960A-AEAA2D9D2B65}"/>
              </a:ext>
            </a:extLst>
          </p:cNvPr>
          <p:cNvSpPr/>
          <p:nvPr/>
        </p:nvSpPr>
        <p:spPr>
          <a:xfrm>
            <a:off x="371235" y="4103507"/>
            <a:ext cx="1144208" cy="513438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</a:t>
            </a:r>
          </a:p>
        </p:txBody>
      </p:sp>
      <p:sp>
        <p:nvSpPr>
          <p:cNvPr id="55" name="Oval 39">
            <a:extLst>
              <a:ext uri="{FF2B5EF4-FFF2-40B4-BE49-F238E27FC236}">
                <a16:creationId xmlns:a16="http://schemas.microsoft.com/office/drawing/2014/main" id="{22170655-AB17-4F1C-BE50-682CC248BBB0}"/>
              </a:ext>
            </a:extLst>
          </p:cNvPr>
          <p:cNvSpPr/>
          <p:nvPr/>
        </p:nvSpPr>
        <p:spPr>
          <a:xfrm>
            <a:off x="1433283" y="4202202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Arrow Connector 40">
            <a:extLst>
              <a:ext uri="{FF2B5EF4-FFF2-40B4-BE49-F238E27FC236}">
                <a16:creationId xmlns:a16="http://schemas.microsoft.com/office/drawing/2014/main" id="{5D1040E8-FA6B-4014-A375-26D5C9B414BE}"/>
              </a:ext>
            </a:extLst>
          </p:cNvPr>
          <p:cNvCxnSpPr>
            <a:cxnSpLocks/>
          </p:cNvCxnSpPr>
          <p:nvPr/>
        </p:nvCxnSpPr>
        <p:spPr>
          <a:xfrm>
            <a:off x="1554413" y="4257084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57" name="Group 41">
            <a:extLst>
              <a:ext uri="{FF2B5EF4-FFF2-40B4-BE49-F238E27FC236}">
                <a16:creationId xmlns:a16="http://schemas.microsoft.com/office/drawing/2014/main" id="{20C2A48A-D344-4626-962B-A88162FFE8F0}"/>
              </a:ext>
            </a:extLst>
          </p:cNvPr>
          <p:cNvGrpSpPr/>
          <p:nvPr/>
        </p:nvGrpSpPr>
        <p:grpSpPr>
          <a:xfrm flipH="1">
            <a:off x="1595742" y="4360226"/>
            <a:ext cx="650274" cy="121128"/>
            <a:chOff x="1757373" y="1454489"/>
            <a:chExt cx="650274" cy="121128"/>
          </a:xfrm>
        </p:grpSpPr>
        <p:sp>
          <p:nvSpPr>
            <p:cNvPr id="58" name="Oval 42">
              <a:extLst>
                <a:ext uri="{FF2B5EF4-FFF2-40B4-BE49-F238E27FC236}">
                  <a16:creationId xmlns:a16="http://schemas.microsoft.com/office/drawing/2014/main" id="{1EB74E78-1FD5-49AD-BF12-CEA40C987F44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Arrow Connector 43">
              <a:extLst>
                <a:ext uri="{FF2B5EF4-FFF2-40B4-BE49-F238E27FC236}">
                  <a16:creationId xmlns:a16="http://schemas.microsoft.com/office/drawing/2014/main" id="{443CEF69-1883-4DC3-AFD1-72DCCC582C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0" name="Group 49">
            <a:extLst>
              <a:ext uri="{FF2B5EF4-FFF2-40B4-BE49-F238E27FC236}">
                <a16:creationId xmlns:a16="http://schemas.microsoft.com/office/drawing/2014/main" id="{38CA95E2-226C-42EB-84EA-042EE92D7410}"/>
              </a:ext>
            </a:extLst>
          </p:cNvPr>
          <p:cNvGrpSpPr/>
          <p:nvPr/>
        </p:nvGrpSpPr>
        <p:grpSpPr>
          <a:xfrm>
            <a:off x="9214755" y="4344831"/>
            <a:ext cx="650274" cy="121128"/>
            <a:chOff x="1757373" y="1454489"/>
            <a:chExt cx="650274" cy="121128"/>
          </a:xfrm>
        </p:grpSpPr>
        <p:sp>
          <p:nvSpPr>
            <p:cNvPr id="61" name="Oval 50">
              <a:extLst>
                <a:ext uri="{FF2B5EF4-FFF2-40B4-BE49-F238E27FC236}">
                  <a16:creationId xmlns:a16="http://schemas.microsoft.com/office/drawing/2014/main" id="{57D0A142-ECE2-47D2-B6CB-4754581BFFA7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859CA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2" name="Straight Arrow Connector 51">
              <a:extLst>
                <a:ext uri="{FF2B5EF4-FFF2-40B4-BE49-F238E27FC236}">
                  <a16:creationId xmlns:a16="http://schemas.microsoft.com/office/drawing/2014/main" id="{4B32EB20-A653-4239-A3E6-0B16E97C7CA8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63" name="Oval 72">
            <a:extLst>
              <a:ext uri="{FF2B5EF4-FFF2-40B4-BE49-F238E27FC236}">
                <a16:creationId xmlns:a16="http://schemas.microsoft.com/office/drawing/2014/main" id="{FDC95E62-38D0-41A4-8AE8-C0670A3579F3}"/>
              </a:ext>
            </a:extLst>
          </p:cNvPr>
          <p:cNvSpPr/>
          <p:nvPr/>
        </p:nvSpPr>
        <p:spPr>
          <a:xfrm flipH="1">
            <a:off x="9978774" y="2847105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Straight Arrow Connector 73">
            <a:extLst>
              <a:ext uri="{FF2B5EF4-FFF2-40B4-BE49-F238E27FC236}">
                <a16:creationId xmlns:a16="http://schemas.microsoft.com/office/drawing/2014/main" id="{82E64EF4-62BC-4751-BA58-FE17BD91C14E}"/>
              </a:ext>
            </a:extLst>
          </p:cNvPr>
          <p:cNvCxnSpPr>
            <a:cxnSpLocks/>
          </p:cNvCxnSpPr>
          <p:nvPr/>
        </p:nvCxnSpPr>
        <p:spPr>
          <a:xfrm flipH="1">
            <a:off x="9460263" y="2901987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65" name="Group 74">
            <a:extLst>
              <a:ext uri="{FF2B5EF4-FFF2-40B4-BE49-F238E27FC236}">
                <a16:creationId xmlns:a16="http://schemas.microsoft.com/office/drawing/2014/main" id="{B92B7E75-66BF-45C1-8EA5-20660AD73E83}"/>
              </a:ext>
            </a:extLst>
          </p:cNvPr>
          <p:cNvGrpSpPr/>
          <p:nvPr/>
        </p:nvGrpSpPr>
        <p:grpSpPr>
          <a:xfrm>
            <a:off x="9214755" y="3005129"/>
            <a:ext cx="650274" cy="121128"/>
            <a:chOff x="1757373" y="1454489"/>
            <a:chExt cx="650274" cy="121128"/>
          </a:xfrm>
        </p:grpSpPr>
        <p:sp>
          <p:nvSpPr>
            <p:cNvPr id="66" name="Oval 75">
              <a:extLst>
                <a:ext uri="{FF2B5EF4-FFF2-40B4-BE49-F238E27FC236}">
                  <a16:creationId xmlns:a16="http://schemas.microsoft.com/office/drawing/2014/main" id="{9DCFED92-0889-4B4D-9C62-EE0DDB405043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859CA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7" name="Straight Arrow Connector 76">
              <a:extLst>
                <a:ext uri="{FF2B5EF4-FFF2-40B4-BE49-F238E27FC236}">
                  <a16:creationId xmlns:a16="http://schemas.microsoft.com/office/drawing/2014/main" id="{552F66DD-E85F-4B3A-9613-96A886E41AD8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68" name="Oval 77">
            <a:extLst>
              <a:ext uri="{FF2B5EF4-FFF2-40B4-BE49-F238E27FC236}">
                <a16:creationId xmlns:a16="http://schemas.microsoft.com/office/drawing/2014/main" id="{ADE7A9B7-73B5-430C-B194-1015D33076D5}"/>
              </a:ext>
            </a:extLst>
          </p:cNvPr>
          <p:cNvSpPr/>
          <p:nvPr/>
        </p:nvSpPr>
        <p:spPr>
          <a:xfrm flipH="1">
            <a:off x="9978774" y="2230416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9" name="Straight Arrow Connector 78">
            <a:extLst>
              <a:ext uri="{FF2B5EF4-FFF2-40B4-BE49-F238E27FC236}">
                <a16:creationId xmlns:a16="http://schemas.microsoft.com/office/drawing/2014/main" id="{6C0E60B9-841F-41D9-AD09-5BEAEE3EF05A}"/>
              </a:ext>
            </a:extLst>
          </p:cNvPr>
          <p:cNvCxnSpPr>
            <a:cxnSpLocks/>
          </p:cNvCxnSpPr>
          <p:nvPr/>
        </p:nvCxnSpPr>
        <p:spPr>
          <a:xfrm flipH="1">
            <a:off x="9460263" y="2285298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70" name="Group 79">
            <a:extLst>
              <a:ext uri="{FF2B5EF4-FFF2-40B4-BE49-F238E27FC236}">
                <a16:creationId xmlns:a16="http://schemas.microsoft.com/office/drawing/2014/main" id="{A8382905-E154-4F20-859C-C68D128C5C09}"/>
              </a:ext>
            </a:extLst>
          </p:cNvPr>
          <p:cNvGrpSpPr/>
          <p:nvPr/>
        </p:nvGrpSpPr>
        <p:grpSpPr>
          <a:xfrm>
            <a:off x="9214755" y="2388440"/>
            <a:ext cx="650274" cy="121128"/>
            <a:chOff x="1757373" y="1454489"/>
            <a:chExt cx="650274" cy="121128"/>
          </a:xfrm>
        </p:grpSpPr>
        <p:sp>
          <p:nvSpPr>
            <p:cNvPr id="71" name="Oval 80">
              <a:extLst>
                <a:ext uri="{FF2B5EF4-FFF2-40B4-BE49-F238E27FC236}">
                  <a16:creationId xmlns:a16="http://schemas.microsoft.com/office/drawing/2014/main" id="{668153A9-4EF9-4218-BC7F-709AA684BF68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859CA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2" name="Straight Arrow Connector 81">
              <a:extLst>
                <a:ext uri="{FF2B5EF4-FFF2-40B4-BE49-F238E27FC236}">
                  <a16:creationId xmlns:a16="http://schemas.microsoft.com/office/drawing/2014/main" id="{91D21B25-E7A9-4362-8064-5BFEC51F79C0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73" name="Oval 82">
            <a:extLst>
              <a:ext uri="{FF2B5EF4-FFF2-40B4-BE49-F238E27FC236}">
                <a16:creationId xmlns:a16="http://schemas.microsoft.com/office/drawing/2014/main" id="{9389AC89-E648-4E69-A59E-846729679E90}"/>
              </a:ext>
            </a:extLst>
          </p:cNvPr>
          <p:cNvSpPr/>
          <p:nvPr/>
        </p:nvSpPr>
        <p:spPr>
          <a:xfrm flipH="1">
            <a:off x="9978774" y="1677523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Arrow Connector 83">
            <a:extLst>
              <a:ext uri="{FF2B5EF4-FFF2-40B4-BE49-F238E27FC236}">
                <a16:creationId xmlns:a16="http://schemas.microsoft.com/office/drawing/2014/main" id="{7B623DC4-821C-49E0-9B8E-72D9B8866360}"/>
              </a:ext>
            </a:extLst>
          </p:cNvPr>
          <p:cNvCxnSpPr>
            <a:cxnSpLocks/>
          </p:cNvCxnSpPr>
          <p:nvPr/>
        </p:nvCxnSpPr>
        <p:spPr>
          <a:xfrm flipH="1">
            <a:off x="9460263" y="173240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75" name="Group 84">
            <a:extLst>
              <a:ext uri="{FF2B5EF4-FFF2-40B4-BE49-F238E27FC236}">
                <a16:creationId xmlns:a16="http://schemas.microsoft.com/office/drawing/2014/main" id="{0B9ABA7E-796C-40D2-92B1-0484F84EE2D5}"/>
              </a:ext>
            </a:extLst>
          </p:cNvPr>
          <p:cNvGrpSpPr/>
          <p:nvPr/>
        </p:nvGrpSpPr>
        <p:grpSpPr>
          <a:xfrm>
            <a:off x="9214755" y="1835547"/>
            <a:ext cx="650274" cy="121128"/>
            <a:chOff x="1757373" y="1454489"/>
            <a:chExt cx="650274" cy="121128"/>
          </a:xfrm>
        </p:grpSpPr>
        <p:sp>
          <p:nvSpPr>
            <p:cNvPr id="76" name="Oval 85">
              <a:extLst>
                <a:ext uri="{FF2B5EF4-FFF2-40B4-BE49-F238E27FC236}">
                  <a16:creationId xmlns:a16="http://schemas.microsoft.com/office/drawing/2014/main" id="{59D730C6-9168-473B-8148-40CEF98E7006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859CA3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Arrow Connector 86">
              <a:extLst>
                <a:ext uri="{FF2B5EF4-FFF2-40B4-BE49-F238E27FC236}">
                  <a16:creationId xmlns:a16="http://schemas.microsoft.com/office/drawing/2014/main" id="{AE564A21-8CBC-4C25-8478-F41E7F6DE70E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pic>
        <p:nvPicPr>
          <p:cNvPr id="78" name="Graphic 2">
            <a:extLst>
              <a:ext uri="{FF2B5EF4-FFF2-40B4-BE49-F238E27FC236}">
                <a16:creationId xmlns:a16="http://schemas.microsoft.com/office/drawing/2014/main" id="{CF9662FE-1728-48E8-B79C-A84BADA8600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201998" y="3520726"/>
            <a:ext cx="302380" cy="304490"/>
          </a:xfrm>
          <a:prstGeom prst="rect">
            <a:avLst/>
          </a:prstGeom>
        </p:spPr>
      </p:pic>
      <p:pic>
        <p:nvPicPr>
          <p:cNvPr id="79" name="Graphic 3">
            <a:extLst>
              <a:ext uri="{FF2B5EF4-FFF2-40B4-BE49-F238E27FC236}">
                <a16:creationId xmlns:a16="http://schemas.microsoft.com/office/drawing/2014/main" id="{9E92406C-DC25-4CF0-A831-DF24FF8D12E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391109" y="6248927"/>
            <a:ext cx="244997" cy="244997"/>
          </a:xfrm>
          <a:prstGeom prst="rect">
            <a:avLst/>
          </a:prstGeom>
        </p:spPr>
      </p:pic>
      <p:pic>
        <p:nvPicPr>
          <p:cNvPr id="80" name="Graphic 4">
            <a:extLst>
              <a:ext uri="{FF2B5EF4-FFF2-40B4-BE49-F238E27FC236}">
                <a16:creationId xmlns:a16="http://schemas.microsoft.com/office/drawing/2014/main" id="{FD7B7996-26D3-49E8-B693-D4AF2B0E1FB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740119" y="1862595"/>
            <a:ext cx="302380" cy="304490"/>
          </a:xfrm>
          <a:prstGeom prst="rect">
            <a:avLst/>
          </a:prstGeom>
        </p:spPr>
      </p:pic>
      <p:sp>
        <p:nvSpPr>
          <p:cNvPr id="81" name="Номер слайда 1">
            <a:extLst>
              <a:ext uri="{FF2B5EF4-FFF2-40B4-BE49-F238E27FC236}">
                <a16:creationId xmlns:a16="http://schemas.microsoft.com/office/drawing/2014/main" id="{7A145A05-1946-4859-8044-652F0CEC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822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35949-F7D6-4DA6-BB1C-BA798F86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9" y="1005738"/>
            <a:ext cx="6189634" cy="37084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68CB6-C431-4AB8-9408-FF29E900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412" y="4200945"/>
            <a:ext cx="7400000" cy="258095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Настройка учета и нормирования ГСМ на оборудовании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95813" y="3826149"/>
            <a:ext cx="1538286" cy="20032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6123916" y="4026475"/>
            <a:ext cx="76200" cy="164525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32459" y="1759220"/>
            <a:ext cx="3604146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Реализована настройка произвольных алгоритмов расчета нормативов расхода ГСМ с помощью редактора запросов и формул расчетных показателей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A68D4702-3B77-4C26-8FA6-34CE230E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129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182461DD-9E4F-4C91-94BC-9483DD72CDAB}"/>
              </a:ext>
            </a:extLst>
          </p:cNvPr>
          <p:cNvSpPr>
            <a:spLocks noEditPoints="1"/>
          </p:cNvSpPr>
          <p:nvPr/>
        </p:nvSpPr>
        <p:spPr bwMode="auto">
          <a:xfrm>
            <a:off x="10469348" y="286956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9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: скругленные углы 1">
            <a:extLst>
              <a:ext uri="{FF2B5EF4-FFF2-40B4-BE49-F238E27FC236}">
                <a16:creationId xmlns:a16="http://schemas.microsoft.com/office/drawing/2014/main" id="{84F3932F-2A5B-4633-9D24-59709485259D}"/>
              </a:ext>
            </a:extLst>
          </p:cNvPr>
          <p:cNvSpPr/>
          <p:nvPr/>
        </p:nvSpPr>
        <p:spPr>
          <a:xfrm>
            <a:off x="2102483" y="1129928"/>
            <a:ext cx="8222618" cy="5357019"/>
          </a:xfrm>
          <a:prstGeom prst="roundRect">
            <a:avLst>
              <a:gd name="adj" fmla="val 5506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горными и геологоразведочными работами</a:t>
            </a:r>
          </a:p>
        </p:txBody>
      </p:sp>
      <p:sp>
        <p:nvSpPr>
          <p:cNvPr id="57" name="Triangle 13">
            <a:extLst>
              <a:ext uri="{FF2B5EF4-FFF2-40B4-BE49-F238E27FC236}">
                <a16:creationId xmlns:a16="http://schemas.microsoft.com/office/drawing/2014/main" id="{3CAF2C2E-A38E-4F41-B9CE-51D3486EE7E1}"/>
              </a:ext>
            </a:extLst>
          </p:cNvPr>
          <p:cNvSpPr/>
          <p:nvPr/>
        </p:nvSpPr>
        <p:spPr>
          <a:xfrm flipV="1">
            <a:off x="5674938" y="1401003"/>
            <a:ext cx="2894718" cy="4878045"/>
          </a:xfrm>
          <a:prstGeom prst="triangle">
            <a:avLst/>
          </a:prstGeom>
          <a:gradFill>
            <a:gsLst>
              <a:gs pos="99000">
                <a:srgbClr val="859CA3"/>
              </a:gs>
              <a:gs pos="0">
                <a:srgbClr val="859CA3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C3EB675F-67A1-4085-82A5-191F3BB32EFA}"/>
              </a:ext>
            </a:extLst>
          </p:cNvPr>
          <p:cNvSpPr/>
          <p:nvPr/>
        </p:nvSpPr>
        <p:spPr>
          <a:xfrm>
            <a:off x="4422297" y="2030382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Нормирование работ и перевозок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66E85E2A-0448-461A-893C-DFBB9CB33B9F}"/>
              </a:ext>
            </a:extLst>
          </p:cNvPr>
          <p:cNvSpPr/>
          <p:nvPr/>
        </p:nvSpPr>
        <p:spPr>
          <a:xfrm>
            <a:off x="4422297" y="4547898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Маркшейдерские замеры, приемка горных работ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FA78C5F9-68D8-48C9-93E6-F03FBB437DC1}"/>
              </a:ext>
            </a:extLst>
          </p:cNvPr>
          <p:cNvSpPr/>
          <p:nvPr/>
        </p:nvSpPr>
        <p:spPr>
          <a:xfrm>
            <a:off x="4422297" y="2659761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Объемно-календарное планирование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AF3A7A3B-BEB0-427E-AB6F-985A1B5EBC48}"/>
              </a:ext>
            </a:extLst>
          </p:cNvPr>
          <p:cNvSpPr/>
          <p:nvPr/>
        </p:nvSpPr>
        <p:spPr>
          <a:xfrm>
            <a:off x="4422297" y="3289140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Сменное планирование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339E0849-B418-47BE-889D-3CB53F0C2782}"/>
              </a:ext>
            </a:extLst>
          </p:cNvPr>
          <p:cNvSpPr/>
          <p:nvPr/>
        </p:nvSpPr>
        <p:spPr>
          <a:xfrm>
            <a:off x="4422297" y="3918519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Оперативный учет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количественных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качественных показателей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4E87371-2356-4836-BFF6-47E3F1088830}"/>
              </a:ext>
            </a:extLst>
          </p:cNvPr>
          <p:cNvSpPr/>
          <p:nvPr/>
        </p:nvSpPr>
        <p:spPr>
          <a:xfrm>
            <a:off x="4422297" y="5177277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Анализ учета горных работ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427D24D0-853D-4962-8490-DDB507C94CD1}"/>
              </a:ext>
            </a:extLst>
          </p:cNvPr>
          <p:cNvSpPr/>
          <p:nvPr/>
        </p:nvSpPr>
        <p:spPr>
          <a:xfrm>
            <a:off x="4422297" y="5806658"/>
            <a:ext cx="5400000" cy="47239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Выгрузка в учетные системы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2E706608-D537-4BF2-B0C8-1100C4FC17FB}"/>
              </a:ext>
            </a:extLst>
          </p:cNvPr>
          <p:cNvSpPr/>
          <p:nvPr/>
        </p:nvSpPr>
        <p:spPr>
          <a:xfrm>
            <a:off x="4422297" y="1309291"/>
            <a:ext cx="5400000" cy="564102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запасов полезных ископаемых,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потерь и разубоживания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E2AE7ABC-A034-4793-A9ED-8667FB5AC58E}"/>
              </a:ext>
            </a:extLst>
          </p:cNvPr>
          <p:cNvSpPr/>
          <p:nvPr/>
        </p:nvSpPr>
        <p:spPr>
          <a:xfrm>
            <a:off x="2610868" y="1401003"/>
            <a:ext cx="1125400" cy="1799395"/>
          </a:xfrm>
          <a:prstGeom prst="roundRect">
            <a:avLst>
              <a:gd name="adj" fmla="val 11397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ГГИС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499EFE53-12F7-40EF-89C4-D7A22480F5AE}"/>
              </a:ext>
            </a:extLst>
          </p:cNvPr>
          <p:cNvSpPr/>
          <p:nvPr/>
        </p:nvSpPr>
        <p:spPr>
          <a:xfrm>
            <a:off x="2610868" y="3289141"/>
            <a:ext cx="1144208" cy="1100602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АСД, ВЕСОВЫЕ</a:t>
            </a:r>
          </a:p>
        </p:txBody>
      </p:sp>
      <p:grpSp>
        <p:nvGrpSpPr>
          <p:cNvPr id="68" name="Group 25">
            <a:extLst>
              <a:ext uri="{FF2B5EF4-FFF2-40B4-BE49-F238E27FC236}">
                <a16:creationId xmlns:a16="http://schemas.microsoft.com/office/drawing/2014/main" id="{179BBEF9-E4FB-41B6-B19B-67E52DD9B546}"/>
              </a:ext>
            </a:extLst>
          </p:cNvPr>
          <p:cNvGrpSpPr/>
          <p:nvPr/>
        </p:nvGrpSpPr>
        <p:grpSpPr>
          <a:xfrm>
            <a:off x="3672916" y="1496249"/>
            <a:ext cx="650274" cy="121128"/>
            <a:chOff x="1757373" y="1454489"/>
            <a:chExt cx="650274" cy="121128"/>
          </a:xfrm>
        </p:grpSpPr>
        <p:sp>
          <p:nvSpPr>
            <p:cNvPr id="69" name="Oval 14">
              <a:extLst>
                <a:ext uri="{FF2B5EF4-FFF2-40B4-BE49-F238E27FC236}">
                  <a16:creationId xmlns:a16="http://schemas.microsoft.com/office/drawing/2014/main" id="{FED0C34D-D555-436D-B5A7-C1AAB46DF8A6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Straight Arrow Connector 15">
              <a:extLst>
                <a:ext uri="{FF2B5EF4-FFF2-40B4-BE49-F238E27FC236}">
                  <a16:creationId xmlns:a16="http://schemas.microsoft.com/office/drawing/2014/main" id="{A76EF0FD-8D04-4521-AF22-2F68770FC476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1" name="Group 26">
            <a:extLst>
              <a:ext uri="{FF2B5EF4-FFF2-40B4-BE49-F238E27FC236}">
                <a16:creationId xmlns:a16="http://schemas.microsoft.com/office/drawing/2014/main" id="{A84F647B-09F8-4BEB-9082-AA122FFC6F81}"/>
              </a:ext>
            </a:extLst>
          </p:cNvPr>
          <p:cNvGrpSpPr/>
          <p:nvPr/>
        </p:nvGrpSpPr>
        <p:grpSpPr>
          <a:xfrm flipH="1">
            <a:off x="3835375" y="1654273"/>
            <a:ext cx="650274" cy="121128"/>
            <a:chOff x="1757373" y="1454489"/>
            <a:chExt cx="650274" cy="121128"/>
          </a:xfrm>
        </p:grpSpPr>
        <p:sp>
          <p:nvSpPr>
            <p:cNvPr id="72" name="Oval 27">
              <a:extLst>
                <a:ext uri="{FF2B5EF4-FFF2-40B4-BE49-F238E27FC236}">
                  <a16:creationId xmlns:a16="http://schemas.microsoft.com/office/drawing/2014/main" id="{173F716A-3E5B-495A-89EF-9321A2B5F790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Arrow Connector 28">
              <a:extLst>
                <a:ext uri="{FF2B5EF4-FFF2-40B4-BE49-F238E27FC236}">
                  <a16:creationId xmlns:a16="http://schemas.microsoft.com/office/drawing/2014/main" id="{EDC53873-8BEE-4488-8BFA-CC40AA2A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4" name="Group 35">
            <a:extLst>
              <a:ext uri="{FF2B5EF4-FFF2-40B4-BE49-F238E27FC236}">
                <a16:creationId xmlns:a16="http://schemas.microsoft.com/office/drawing/2014/main" id="{3CFE1B78-0C19-4ED9-BA7C-D77375208FA3}"/>
              </a:ext>
            </a:extLst>
          </p:cNvPr>
          <p:cNvGrpSpPr/>
          <p:nvPr/>
        </p:nvGrpSpPr>
        <p:grpSpPr>
          <a:xfrm>
            <a:off x="3672916" y="3377466"/>
            <a:ext cx="650274" cy="121128"/>
            <a:chOff x="1757373" y="1454489"/>
            <a:chExt cx="650274" cy="121128"/>
          </a:xfrm>
        </p:grpSpPr>
        <p:sp>
          <p:nvSpPr>
            <p:cNvPr id="75" name="Oval 36">
              <a:extLst>
                <a:ext uri="{FF2B5EF4-FFF2-40B4-BE49-F238E27FC236}">
                  <a16:creationId xmlns:a16="http://schemas.microsoft.com/office/drawing/2014/main" id="{FC5E6C68-7E9E-4E09-8B64-273E694B40F1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6" name="Straight Arrow Connector 37">
              <a:extLst>
                <a:ext uri="{FF2B5EF4-FFF2-40B4-BE49-F238E27FC236}">
                  <a16:creationId xmlns:a16="http://schemas.microsoft.com/office/drawing/2014/main" id="{6716B196-D0A6-4648-8149-A0B224809AEF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7" name="Group 38">
            <a:extLst>
              <a:ext uri="{FF2B5EF4-FFF2-40B4-BE49-F238E27FC236}">
                <a16:creationId xmlns:a16="http://schemas.microsoft.com/office/drawing/2014/main" id="{74891B00-A4E4-47CF-82B5-5D99DAB29E1C}"/>
              </a:ext>
            </a:extLst>
          </p:cNvPr>
          <p:cNvGrpSpPr/>
          <p:nvPr/>
        </p:nvGrpSpPr>
        <p:grpSpPr>
          <a:xfrm flipH="1">
            <a:off x="3835375" y="3535490"/>
            <a:ext cx="650274" cy="121128"/>
            <a:chOff x="1757373" y="1454489"/>
            <a:chExt cx="650274" cy="121128"/>
          </a:xfrm>
        </p:grpSpPr>
        <p:sp>
          <p:nvSpPr>
            <p:cNvPr id="78" name="Oval 39">
              <a:extLst>
                <a:ext uri="{FF2B5EF4-FFF2-40B4-BE49-F238E27FC236}">
                  <a16:creationId xmlns:a16="http://schemas.microsoft.com/office/drawing/2014/main" id="{C891F413-A806-4C72-84AF-6D66A2F222C6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Arrow Connector 40">
              <a:extLst>
                <a:ext uri="{FF2B5EF4-FFF2-40B4-BE49-F238E27FC236}">
                  <a16:creationId xmlns:a16="http://schemas.microsoft.com/office/drawing/2014/main" id="{7AE05A7E-71B2-45ED-A67F-CB4D0B733054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80" name="Group 41">
            <a:extLst>
              <a:ext uri="{FF2B5EF4-FFF2-40B4-BE49-F238E27FC236}">
                <a16:creationId xmlns:a16="http://schemas.microsoft.com/office/drawing/2014/main" id="{9D43D63C-5E49-4E37-BCC5-257718023BA0}"/>
              </a:ext>
            </a:extLst>
          </p:cNvPr>
          <p:cNvGrpSpPr/>
          <p:nvPr/>
        </p:nvGrpSpPr>
        <p:grpSpPr>
          <a:xfrm>
            <a:off x="3672916" y="3994832"/>
            <a:ext cx="650274" cy="121128"/>
            <a:chOff x="1757373" y="1454489"/>
            <a:chExt cx="650274" cy="121128"/>
          </a:xfrm>
        </p:grpSpPr>
        <p:sp>
          <p:nvSpPr>
            <p:cNvPr id="81" name="Oval 42">
              <a:extLst>
                <a:ext uri="{FF2B5EF4-FFF2-40B4-BE49-F238E27FC236}">
                  <a16:creationId xmlns:a16="http://schemas.microsoft.com/office/drawing/2014/main" id="{526F5D0F-93B9-4AE1-97BB-E072DE15C13A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Arrow Connector 43">
              <a:extLst>
                <a:ext uri="{FF2B5EF4-FFF2-40B4-BE49-F238E27FC236}">
                  <a16:creationId xmlns:a16="http://schemas.microsoft.com/office/drawing/2014/main" id="{210A8EA2-1091-4A7D-9B96-5FAEAC85224E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83" name="Group 44">
            <a:extLst>
              <a:ext uri="{FF2B5EF4-FFF2-40B4-BE49-F238E27FC236}">
                <a16:creationId xmlns:a16="http://schemas.microsoft.com/office/drawing/2014/main" id="{C967687D-45BA-4945-B795-710502ADF279}"/>
              </a:ext>
            </a:extLst>
          </p:cNvPr>
          <p:cNvGrpSpPr/>
          <p:nvPr/>
        </p:nvGrpSpPr>
        <p:grpSpPr>
          <a:xfrm flipH="1">
            <a:off x="3835375" y="4152856"/>
            <a:ext cx="650274" cy="121128"/>
            <a:chOff x="1757373" y="1454489"/>
            <a:chExt cx="650274" cy="121128"/>
          </a:xfrm>
        </p:grpSpPr>
        <p:sp>
          <p:nvSpPr>
            <p:cNvPr id="84" name="Oval 45">
              <a:extLst>
                <a:ext uri="{FF2B5EF4-FFF2-40B4-BE49-F238E27FC236}">
                  <a16:creationId xmlns:a16="http://schemas.microsoft.com/office/drawing/2014/main" id="{77F6CF69-1B14-4631-9C03-ED36E59C30B1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Straight Arrow Connector 46">
              <a:extLst>
                <a:ext uri="{FF2B5EF4-FFF2-40B4-BE49-F238E27FC236}">
                  <a16:creationId xmlns:a16="http://schemas.microsoft.com/office/drawing/2014/main" id="{5276A588-8DB3-4CE8-8A13-C58B99B3A123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pic>
        <p:nvPicPr>
          <p:cNvPr id="86" name="Graphic 47">
            <a:extLst>
              <a:ext uri="{FF2B5EF4-FFF2-40B4-BE49-F238E27FC236}">
                <a16:creationId xmlns:a16="http://schemas.microsoft.com/office/drawing/2014/main" id="{54944D7A-E3D7-4905-9FEA-F3F396FBA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42907" y="1456105"/>
            <a:ext cx="270474" cy="270474"/>
          </a:xfrm>
          <a:prstGeom prst="rect">
            <a:avLst/>
          </a:prstGeom>
        </p:spPr>
      </p:pic>
      <p:pic>
        <p:nvPicPr>
          <p:cNvPr id="87" name="Graphic 48">
            <a:extLst>
              <a:ext uri="{FF2B5EF4-FFF2-40B4-BE49-F238E27FC236}">
                <a16:creationId xmlns:a16="http://schemas.microsoft.com/office/drawing/2014/main" id="{48CDA040-3C61-44C3-9B72-CBDEBB0CF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34764" y="2131340"/>
            <a:ext cx="270474" cy="270474"/>
          </a:xfrm>
          <a:prstGeom prst="rect">
            <a:avLst/>
          </a:prstGeom>
        </p:spPr>
      </p:pic>
      <p:pic>
        <p:nvPicPr>
          <p:cNvPr id="88" name="Graphic 49">
            <a:extLst>
              <a:ext uri="{FF2B5EF4-FFF2-40B4-BE49-F238E27FC236}">
                <a16:creationId xmlns:a16="http://schemas.microsoft.com/office/drawing/2014/main" id="{9FE1771A-6921-4475-A4C5-B4BFF642AA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34764" y="2760719"/>
            <a:ext cx="270474" cy="270474"/>
          </a:xfrm>
          <a:prstGeom prst="rect">
            <a:avLst/>
          </a:prstGeom>
        </p:spPr>
      </p:pic>
      <p:pic>
        <p:nvPicPr>
          <p:cNvPr id="89" name="Graphic 50">
            <a:extLst>
              <a:ext uri="{FF2B5EF4-FFF2-40B4-BE49-F238E27FC236}">
                <a16:creationId xmlns:a16="http://schemas.microsoft.com/office/drawing/2014/main" id="{3512E738-574E-4559-A7C4-644C3CDCB0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634764" y="3390098"/>
            <a:ext cx="270474" cy="270474"/>
          </a:xfrm>
          <a:prstGeom prst="rect">
            <a:avLst/>
          </a:prstGeom>
        </p:spPr>
      </p:pic>
      <p:pic>
        <p:nvPicPr>
          <p:cNvPr id="90" name="Graphic 52">
            <a:extLst>
              <a:ext uri="{FF2B5EF4-FFF2-40B4-BE49-F238E27FC236}">
                <a16:creationId xmlns:a16="http://schemas.microsoft.com/office/drawing/2014/main" id="{B9A94B99-3119-400F-B17F-FCF26345C8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634764" y="4019477"/>
            <a:ext cx="270474" cy="270474"/>
          </a:xfrm>
          <a:prstGeom prst="rect">
            <a:avLst/>
          </a:prstGeom>
        </p:spPr>
      </p:pic>
      <p:pic>
        <p:nvPicPr>
          <p:cNvPr id="91" name="Graphic 53">
            <a:extLst>
              <a:ext uri="{FF2B5EF4-FFF2-40B4-BE49-F238E27FC236}">
                <a16:creationId xmlns:a16="http://schemas.microsoft.com/office/drawing/2014/main" id="{E710898A-01EA-44F2-8CFC-9F3AE278A2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634764" y="4648856"/>
            <a:ext cx="270474" cy="270474"/>
          </a:xfrm>
          <a:prstGeom prst="rect">
            <a:avLst/>
          </a:prstGeom>
        </p:spPr>
      </p:pic>
      <p:pic>
        <p:nvPicPr>
          <p:cNvPr id="92" name="Graphic 54">
            <a:extLst>
              <a:ext uri="{FF2B5EF4-FFF2-40B4-BE49-F238E27FC236}">
                <a16:creationId xmlns:a16="http://schemas.microsoft.com/office/drawing/2014/main" id="{8286079E-6C5B-43E0-807F-572E867B50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634764" y="5278235"/>
            <a:ext cx="270474" cy="270474"/>
          </a:xfrm>
          <a:prstGeom prst="rect">
            <a:avLst/>
          </a:prstGeom>
        </p:spPr>
      </p:pic>
      <p:pic>
        <p:nvPicPr>
          <p:cNvPr id="93" name="Graphic 55">
            <a:extLst>
              <a:ext uri="{FF2B5EF4-FFF2-40B4-BE49-F238E27FC236}">
                <a16:creationId xmlns:a16="http://schemas.microsoft.com/office/drawing/2014/main" id="{BD9A8483-2388-4E58-A41A-6017014C1E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647059" y="5919911"/>
            <a:ext cx="245885" cy="245885"/>
          </a:xfrm>
          <a:prstGeom prst="rect">
            <a:avLst/>
          </a:prstGeom>
        </p:spPr>
      </p:pic>
      <p:sp>
        <p:nvSpPr>
          <p:cNvPr id="42" name="Номер слайда 1">
            <a:extLst>
              <a:ext uri="{FF2B5EF4-FFF2-40B4-BE49-F238E27FC236}">
                <a16:creationId xmlns:a16="http://schemas.microsoft.com/office/drawing/2014/main" id="{45A413E9-C69C-4F15-90F7-7993F36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25">
            <a:extLst>
              <a:ext uri="{FF2B5EF4-FFF2-40B4-BE49-F238E27FC236}">
                <a16:creationId xmlns:a16="http://schemas.microsoft.com/office/drawing/2014/main" id="{BD0CDB13-DF85-45C3-B518-148091EF8495}"/>
              </a:ext>
            </a:extLst>
          </p:cNvPr>
          <p:cNvGrpSpPr/>
          <p:nvPr/>
        </p:nvGrpSpPr>
        <p:grpSpPr>
          <a:xfrm>
            <a:off x="3672916" y="2773847"/>
            <a:ext cx="650274" cy="121128"/>
            <a:chOff x="1757373" y="1454489"/>
            <a:chExt cx="650274" cy="121128"/>
          </a:xfrm>
        </p:grpSpPr>
        <p:sp>
          <p:nvSpPr>
            <p:cNvPr id="44" name="Oval 14">
              <a:extLst>
                <a:ext uri="{FF2B5EF4-FFF2-40B4-BE49-F238E27FC236}">
                  <a16:creationId xmlns:a16="http://schemas.microsoft.com/office/drawing/2014/main" id="{90C36C7D-5B94-47E5-8AFF-CCD88D781389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Arrow Connector 15">
              <a:extLst>
                <a:ext uri="{FF2B5EF4-FFF2-40B4-BE49-F238E27FC236}">
                  <a16:creationId xmlns:a16="http://schemas.microsoft.com/office/drawing/2014/main" id="{E2BF0461-1D12-44B0-9B0A-8ACB3B21D7FA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46" name="Group 26">
            <a:extLst>
              <a:ext uri="{FF2B5EF4-FFF2-40B4-BE49-F238E27FC236}">
                <a16:creationId xmlns:a16="http://schemas.microsoft.com/office/drawing/2014/main" id="{8985E27A-A74B-4972-93ED-2D6945AD79A8}"/>
              </a:ext>
            </a:extLst>
          </p:cNvPr>
          <p:cNvGrpSpPr/>
          <p:nvPr/>
        </p:nvGrpSpPr>
        <p:grpSpPr>
          <a:xfrm flipH="1">
            <a:off x="3835375" y="2931871"/>
            <a:ext cx="650274" cy="121128"/>
            <a:chOff x="1757373" y="1454489"/>
            <a:chExt cx="650274" cy="121128"/>
          </a:xfrm>
        </p:grpSpPr>
        <p:sp>
          <p:nvSpPr>
            <p:cNvPr id="47" name="Oval 27">
              <a:extLst>
                <a:ext uri="{FF2B5EF4-FFF2-40B4-BE49-F238E27FC236}">
                  <a16:creationId xmlns:a16="http://schemas.microsoft.com/office/drawing/2014/main" id="{E9B33CEC-5B7A-41F6-93EF-6F967241053D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Arrow Connector 28">
              <a:extLst>
                <a:ext uri="{FF2B5EF4-FFF2-40B4-BE49-F238E27FC236}">
                  <a16:creationId xmlns:a16="http://schemas.microsoft.com/office/drawing/2014/main" id="{DE119208-8C36-4561-BC49-50F158324A21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261651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251E3-114D-4CFE-BD53-E82946686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0" y="1010626"/>
            <a:ext cx="7500124" cy="351203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топлива по оборудованию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6970" y="4861279"/>
            <a:ext cx="4718450" cy="1266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«Учет топлива» фиксирует заправки и расход топлива по оборудованию в разрезе участков работ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B6A27-D76C-4A40-B580-07F741B6BC35}"/>
              </a:ext>
            </a:extLst>
          </p:cNvPr>
          <p:cNvSpPr txBox="1"/>
          <p:nvPr/>
        </p:nvSpPr>
        <p:spPr>
          <a:xfrm>
            <a:off x="8133448" y="1440528"/>
            <a:ext cx="3195753" cy="13789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«Слив топлива» фиксирует слив топлива с оборудования на склад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7C2E6B7-326A-4EA5-9944-1094C834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130</a:t>
            </a:fld>
            <a:endParaRPr lang="ru-RU" dirty="0"/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6B28325F-0DFD-4CD1-890B-D07C58331EF8}"/>
              </a:ext>
            </a:extLst>
          </p:cNvPr>
          <p:cNvSpPr>
            <a:spLocks noEditPoints="1"/>
          </p:cNvSpPr>
          <p:nvPr/>
        </p:nvSpPr>
        <p:spPr bwMode="auto">
          <a:xfrm>
            <a:off x="10852103" y="238668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8CC5E64F-475F-4667-9840-13631C389352}"/>
              </a:ext>
            </a:extLst>
          </p:cNvPr>
          <p:cNvSpPr>
            <a:spLocks noEditPoints="1"/>
          </p:cNvSpPr>
          <p:nvPr/>
        </p:nvSpPr>
        <p:spPr bwMode="auto">
          <a:xfrm>
            <a:off x="5472646" y="571340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1132D6-3D04-4765-9924-02106308E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765" y="3249400"/>
            <a:ext cx="5160290" cy="351204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1148601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Анализа движения топлива по оборудованию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AEF5C-3D2E-4B61-96A9-C17CAF49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46" y="1120044"/>
            <a:ext cx="8724766" cy="26251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3C945-23F5-4DC1-86D7-06635B01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152" y="3899339"/>
            <a:ext cx="9186260" cy="274295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8AB47022-4AC7-4148-8F9E-5CC605B3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1812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Анализа движения топлива по оборудованию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B1D3C9-BE9E-4B93-AFDB-4886BF0D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65" y="1046250"/>
            <a:ext cx="8170984" cy="47655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062854-2A72-42C4-8409-AE9E50B8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438" y="3717694"/>
            <a:ext cx="8309057" cy="29246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6DBBBD25-C243-4339-AC7C-7A40E228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132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016A9-6140-45E2-B71A-33DC9D462D52}"/>
              </a:ext>
            </a:extLst>
          </p:cNvPr>
          <p:cNvSpPr txBox="1"/>
          <p:nvPr/>
        </p:nvSpPr>
        <p:spPr>
          <a:xfrm>
            <a:off x="8587854" y="1597572"/>
            <a:ext cx="3178641" cy="15427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dirty="0">
                <a:solidFill>
                  <a:srgbClr val="304961"/>
                </a:solidFill>
              </a:rPr>
              <a:t>Мощные инструменты факторного анализа расхода топлива на оборудовании реализованы в отчете «Сводный отчет по расходу топлива».</a:t>
            </a:r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2A38D5F7-42B8-423E-948B-06E98B81A42D}"/>
              </a:ext>
            </a:extLst>
          </p:cNvPr>
          <p:cNvSpPr>
            <a:spLocks noEditPoints="1"/>
          </p:cNvSpPr>
          <p:nvPr/>
        </p:nvSpPr>
        <p:spPr bwMode="auto">
          <a:xfrm>
            <a:off x="11405854" y="270963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4503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Складской учет топлива по резервуарам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53605" y="1244773"/>
            <a:ext cx="4826000" cy="13388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Градуировочные таблицы резервуаров фиксируют вместимость по уровню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2675" y="4995753"/>
            <a:ext cx="374504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Замеры остатков топлива в резервуарах фиксируют отклонения фактических остатков от данных по замеру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519D2-6720-4A33-A771-6063E265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9" y="1087768"/>
            <a:ext cx="4704979" cy="350439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CDE4B8-4B2D-4E83-8DC3-A3ADD62FE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471" y="2949677"/>
            <a:ext cx="5798776" cy="36926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7635427B-CADF-4427-A2FB-06AA7934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133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E41B11C1-0107-4DD3-A0B8-5A26287BDF91}"/>
              </a:ext>
            </a:extLst>
          </p:cNvPr>
          <p:cNvSpPr>
            <a:spLocks noEditPoints="1"/>
          </p:cNvSpPr>
          <p:nvPr/>
        </p:nvSpPr>
        <p:spPr bwMode="auto">
          <a:xfrm>
            <a:off x="10804676" y="216619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0A1D6CFA-CA91-4194-B85A-B5139D188489}"/>
              </a:ext>
            </a:extLst>
          </p:cNvPr>
          <p:cNvSpPr>
            <a:spLocks noEditPoints="1"/>
          </p:cNvSpPr>
          <p:nvPr/>
        </p:nvSpPr>
        <p:spPr bwMode="auto">
          <a:xfrm>
            <a:off x="4371942" y="509036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06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Складской учет топлива и ГСМ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76125" y="1156809"/>
            <a:ext cx="4213451" cy="1094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Поступление на склад или заправщик с возможностью детализации до цистерн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20625" y="5751067"/>
            <a:ext cx="4110999" cy="8362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Списание</a:t>
            </a:r>
            <a:r>
              <a:rPr lang="en-US" sz="1600" dirty="0">
                <a:solidFill>
                  <a:schemeClr val="tx2"/>
                </a:solidFill>
                <a:latin typeface="Calibri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Calibri"/>
              </a:rPr>
              <a:t>со склада или заправщика на производственные нужды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1013" y="5054856"/>
            <a:ext cx="443607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Перемещение между складами или заправщиками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08A4A7-8D95-4D9B-8FC8-2B54AF255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25" y="2569296"/>
            <a:ext cx="4320557" cy="239606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DCC0A930-719B-4746-BE28-1F280EAD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134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F659CC01-B37A-45E0-A1B1-9F4D5B6898CE}"/>
              </a:ext>
            </a:extLst>
          </p:cNvPr>
          <p:cNvSpPr>
            <a:spLocks noEditPoints="1"/>
          </p:cNvSpPr>
          <p:nvPr/>
        </p:nvSpPr>
        <p:spPr bwMode="auto">
          <a:xfrm>
            <a:off x="11499695" y="176662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F72E2D25-3CAE-469A-A021-A3CBA68F684C}"/>
              </a:ext>
            </a:extLst>
          </p:cNvPr>
          <p:cNvSpPr>
            <a:spLocks noEditPoints="1"/>
          </p:cNvSpPr>
          <p:nvPr/>
        </p:nvSpPr>
        <p:spPr bwMode="auto">
          <a:xfrm>
            <a:off x="8953052" y="620898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4845">
            <a:extLst>
              <a:ext uri="{FF2B5EF4-FFF2-40B4-BE49-F238E27FC236}">
                <a16:creationId xmlns:a16="http://schemas.microsoft.com/office/drawing/2014/main" id="{C5B38E39-3ED2-4515-B96A-94790527A570}"/>
              </a:ext>
            </a:extLst>
          </p:cNvPr>
          <p:cNvSpPr>
            <a:spLocks noEditPoints="1"/>
          </p:cNvSpPr>
          <p:nvPr/>
        </p:nvSpPr>
        <p:spPr bwMode="auto">
          <a:xfrm>
            <a:off x="11614034" y="517797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EB2E6-B27B-47A0-AFF6-CB888C2FB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17" y="1044363"/>
            <a:ext cx="7149061" cy="37164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B82CE-1F84-4985-AE95-716282EDC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09" y="4200215"/>
            <a:ext cx="5064688" cy="239606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0839156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заправок топлива и ГСМ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69163" y="1176594"/>
            <a:ext cx="3403610" cy="24758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</a:t>
            </a:r>
            <a:r>
              <a:rPr lang="ru-RU" b="1" dirty="0"/>
              <a:t>Заправка ГСМ </a:t>
            </a:r>
            <a:r>
              <a:rPr lang="ru-RU" dirty="0"/>
              <a:t>фиксирует поступления и выдачу топлива и ГСМ с собственного или стороннего заправочного оборудования с указанием путевого листа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9350" y="4553830"/>
            <a:ext cx="384047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Отчет </a:t>
            </a:r>
            <a:r>
              <a:rPr lang="ru-RU" b="1" dirty="0"/>
              <a:t>Ведомость выдачи ГСМ</a:t>
            </a:r>
            <a:r>
              <a:rPr lang="ru-RU" dirty="0"/>
              <a:t> позволяет проанализировать заправки и может быть использован для получения подписей ответственных лиц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53435-6223-44E3-BF77-682F03D57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9" y="1168400"/>
            <a:ext cx="6202356" cy="29580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E9508-AD60-4A7D-8858-3C4E2C4F4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76" y="3976833"/>
            <a:ext cx="6202356" cy="26796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EAC05B8A-EBB6-401B-BA38-7A8ABADC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135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E09041D3-1056-44F9-9A7C-1026B1FBCD5E}"/>
              </a:ext>
            </a:extLst>
          </p:cNvPr>
          <p:cNvSpPr>
            <a:spLocks noEditPoints="1"/>
          </p:cNvSpPr>
          <p:nvPr/>
        </p:nvSpPr>
        <p:spPr bwMode="auto">
          <a:xfrm>
            <a:off x="10606508" y="320251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EB0BDB36-EF93-4E93-BBD5-390FA4D2E602}"/>
              </a:ext>
            </a:extLst>
          </p:cNvPr>
          <p:cNvSpPr>
            <a:spLocks noEditPoints="1"/>
          </p:cNvSpPr>
          <p:nvPr/>
        </p:nvSpPr>
        <p:spPr bwMode="auto">
          <a:xfrm>
            <a:off x="4309188" y="5689600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884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остатков топлива и ГСМ на складах и заправщиках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3DFF7-298B-4174-A58E-2709908C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7" y="1069864"/>
            <a:ext cx="6772655" cy="31875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3C1025-52EE-4991-B03D-E6D3F4A9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511" y="4149213"/>
            <a:ext cx="10341902" cy="24930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AEE0B4B3-C780-450C-B99A-549C5F79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136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28002-0AAB-4D30-94BC-65609F2CAA7C}"/>
              </a:ext>
            </a:extLst>
          </p:cNvPr>
          <p:cNvSpPr txBox="1"/>
          <p:nvPr/>
        </p:nvSpPr>
        <p:spPr>
          <a:xfrm>
            <a:off x="7669163" y="1176594"/>
            <a:ext cx="3403610" cy="24758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0">
              <a:defRPr/>
            </a:pPr>
            <a:r>
              <a:rPr lang="ru-RU" dirty="0">
                <a:solidFill>
                  <a:srgbClr val="304961"/>
                </a:solidFill>
              </a:rPr>
              <a:t>Ведомость ГСМ на складах позволяет проанализировать остатки ГСМ на складах, Движение ГСМ по складам позволяет проанализировать движение ГСМ по складам в разрезе поставщиков и получателей ГСМ.</a:t>
            </a:r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5E6BC51A-A221-475F-A8A2-B2FA0458A62F}"/>
              </a:ext>
            </a:extLst>
          </p:cNvPr>
          <p:cNvSpPr>
            <a:spLocks noEditPoints="1"/>
          </p:cNvSpPr>
          <p:nvPr/>
        </p:nvSpPr>
        <p:spPr bwMode="auto">
          <a:xfrm>
            <a:off x="10606508" y="320251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7624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остатков топлива и ГСМ на складах и заправщиках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9900" y="2476500"/>
            <a:ext cx="4378714" cy="2103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Отчет «Запас топлива на складе ГСМ» позволяет анализировать запас остатков топлива на складе в днях с учетом среднестатистического или фиксированного ежесуточного расхода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9C4DC-C59F-4E92-8BBB-AC059337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3" y="1067124"/>
            <a:ext cx="5728639" cy="55622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4DB49FC1-AACB-4242-82E8-69FE0D0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137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494A8D5F-7CD1-4073-B57F-2D3B02F7A898}"/>
              </a:ext>
            </a:extLst>
          </p:cNvPr>
          <p:cNvSpPr>
            <a:spLocks noEditPoints="1"/>
          </p:cNvSpPr>
          <p:nvPr/>
        </p:nvSpPr>
        <p:spPr bwMode="auto">
          <a:xfrm>
            <a:off x="10755098" y="411881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474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сотрудниками и расчет заработной платы</a:t>
            </a:r>
          </a:p>
        </p:txBody>
      </p:sp>
      <p:sp>
        <p:nvSpPr>
          <p:cNvPr id="17" name="Triangle 33">
            <a:extLst>
              <a:ext uri="{FF2B5EF4-FFF2-40B4-BE49-F238E27FC236}">
                <a16:creationId xmlns:a16="http://schemas.microsoft.com/office/drawing/2014/main" id="{EEC8C207-4D83-4546-837A-78D0E036631F}"/>
              </a:ext>
            </a:extLst>
          </p:cNvPr>
          <p:cNvSpPr/>
          <p:nvPr/>
        </p:nvSpPr>
        <p:spPr>
          <a:xfrm flipV="1">
            <a:off x="4269955" y="1285380"/>
            <a:ext cx="2894718" cy="4951908"/>
          </a:xfrm>
          <a:prstGeom prst="triangle">
            <a:avLst/>
          </a:prstGeom>
          <a:gradFill>
            <a:gsLst>
              <a:gs pos="99000">
                <a:srgbClr val="859CA3"/>
              </a:gs>
              <a:gs pos="0">
                <a:srgbClr val="859CA3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: скругленные углы 75">
            <a:extLst>
              <a:ext uri="{FF2B5EF4-FFF2-40B4-BE49-F238E27FC236}">
                <a16:creationId xmlns:a16="http://schemas.microsoft.com/office/drawing/2014/main" id="{56B800E7-55CD-4FA5-9062-33CB59111106}"/>
              </a:ext>
            </a:extLst>
          </p:cNvPr>
          <p:cNvSpPr/>
          <p:nvPr/>
        </p:nvSpPr>
        <p:spPr>
          <a:xfrm>
            <a:off x="2837314" y="2018934"/>
            <a:ext cx="5760001" cy="55058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Допуски сотрудников к оборудованию и стажировки</a:t>
            </a:r>
          </a:p>
        </p:txBody>
      </p:sp>
      <p:sp>
        <p:nvSpPr>
          <p:cNvPr id="20" name="Прямоугольник: скругленные углы 76">
            <a:extLst>
              <a:ext uri="{FF2B5EF4-FFF2-40B4-BE49-F238E27FC236}">
                <a16:creationId xmlns:a16="http://schemas.microsoft.com/office/drawing/2014/main" id="{8BEDBB69-D2A3-48CC-ACB9-001C330ADF57}"/>
              </a:ext>
            </a:extLst>
          </p:cNvPr>
          <p:cNvSpPr/>
          <p:nvPr/>
        </p:nvSpPr>
        <p:spPr>
          <a:xfrm>
            <a:off x="2837314" y="4953152"/>
            <a:ext cx="5760001" cy="55058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Расчет выработки </a:t>
            </a:r>
            <a:r>
              <a:rPr lang="ru-RU" sz="1400" kern="0" dirty="0">
                <a:solidFill>
                  <a:srgbClr val="FFFFFF"/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бригад и сотрудников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Pro Medium" panose="02000503040000020004" pitchFamily="2" charset="0"/>
              <a:ea typeface="+mn-ea"/>
              <a:cs typeface="Gotham Pro Medium" panose="02000503040000020004" pitchFamily="2" charset="0"/>
            </a:endParaRPr>
          </a:p>
        </p:txBody>
      </p:sp>
      <p:sp>
        <p:nvSpPr>
          <p:cNvPr id="21" name="Прямоугольник: скругленные углы 77">
            <a:extLst>
              <a:ext uri="{FF2B5EF4-FFF2-40B4-BE49-F238E27FC236}">
                <a16:creationId xmlns:a16="http://schemas.microsoft.com/office/drawing/2014/main" id="{DE612D84-15D8-4472-A223-86F0019086B1}"/>
              </a:ext>
            </a:extLst>
          </p:cNvPr>
          <p:cNvSpPr/>
          <p:nvPr/>
        </p:nvSpPr>
        <p:spPr>
          <a:xfrm>
            <a:off x="2837314" y="2752489"/>
            <a:ext cx="5760001" cy="55058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Расстановка сотрудников по оборудованию</a:t>
            </a:r>
          </a:p>
        </p:txBody>
      </p:sp>
      <p:sp>
        <p:nvSpPr>
          <p:cNvPr id="22" name="Прямоугольник: скругленные углы 93">
            <a:extLst>
              <a:ext uri="{FF2B5EF4-FFF2-40B4-BE49-F238E27FC236}">
                <a16:creationId xmlns:a16="http://schemas.microsoft.com/office/drawing/2014/main" id="{EBE5C3B3-9346-475E-B825-F9C4F5A11582}"/>
              </a:ext>
            </a:extLst>
          </p:cNvPr>
          <p:cNvSpPr/>
          <p:nvPr/>
        </p:nvSpPr>
        <p:spPr>
          <a:xfrm>
            <a:off x="2837314" y="3486043"/>
            <a:ext cx="5760001" cy="55058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Оперативное табелирование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учет рабочего времени сотрудников</a:t>
            </a:r>
          </a:p>
        </p:txBody>
      </p:sp>
      <p:sp>
        <p:nvSpPr>
          <p:cNvPr id="23" name="Прямоугольник: скругленные углы 94">
            <a:extLst>
              <a:ext uri="{FF2B5EF4-FFF2-40B4-BE49-F238E27FC236}">
                <a16:creationId xmlns:a16="http://schemas.microsoft.com/office/drawing/2014/main" id="{F99CC477-A8F0-4B60-8A0C-E5861A4242EE}"/>
              </a:ext>
            </a:extLst>
          </p:cNvPr>
          <p:cNvSpPr/>
          <p:nvPr/>
        </p:nvSpPr>
        <p:spPr>
          <a:xfrm>
            <a:off x="2837314" y="4219598"/>
            <a:ext cx="5760001" cy="55058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Формирование табеля рабочего времени</a:t>
            </a:r>
          </a:p>
        </p:txBody>
      </p:sp>
      <p:sp>
        <p:nvSpPr>
          <p:cNvPr id="24" name="Прямоугольник: скругленные углы 95">
            <a:extLst>
              <a:ext uri="{FF2B5EF4-FFF2-40B4-BE49-F238E27FC236}">
                <a16:creationId xmlns:a16="http://schemas.microsoft.com/office/drawing/2014/main" id="{04C2419E-3D3F-45B8-A0D0-F03677C7AA09}"/>
              </a:ext>
            </a:extLst>
          </p:cNvPr>
          <p:cNvSpPr/>
          <p:nvPr/>
        </p:nvSpPr>
        <p:spPr>
          <a:xfrm>
            <a:off x="2837314" y="5686707"/>
            <a:ext cx="5760001" cy="55058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>
              <a:defRPr/>
            </a:pPr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Обмен с конфигурациями «1С:Предприятие»</a:t>
            </a:r>
            <a:b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</a:br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для расчета заработной платы</a:t>
            </a:r>
          </a:p>
        </p:txBody>
      </p:sp>
      <p:sp>
        <p:nvSpPr>
          <p:cNvPr id="25" name="Прямоугольник: скругленные углы 97">
            <a:extLst>
              <a:ext uri="{FF2B5EF4-FFF2-40B4-BE49-F238E27FC236}">
                <a16:creationId xmlns:a16="http://schemas.microsoft.com/office/drawing/2014/main" id="{FBA6A344-FCCE-45AD-91AE-E27214CB432B}"/>
              </a:ext>
            </a:extLst>
          </p:cNvPr>
          <p:cNvSpPr/>
          <p:nvPr/>
        </p:nvSpPr>
        <p:spPr>
          <a:xfrm>
            <a:off x="2837314" y="1285380"/>
            <a:ext cx="5760001" cy="55058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>
              <a:defRPr/>
            </a:pPr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Упрощенный кадровый учет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1A96397D-3496-4C89-B539-4744286E2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03926" y="1403049"/>
            <a:ext cx="315243" cy="31524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AA9A2A2-7498-42CB-82F2-400453580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061230" y="2175801"/>
            <a:ext cx="236847" cy="23684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E807679-A12E-406F-ACC5-27E79FA14E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003926" y="2870158"/>
            <a:ext cx="315243" cy="31524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4109FFA-2C75-4891-8E9B-D211F4AF26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003926" y="3603712"/>
            <a:ext cx="315243" cy="31524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3B81AE7-BCD7-4D9A-A203-78814383B3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003926" y="4337266"/>
            <a:ext cx="315243" cy="31524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E38D1E3-C4AA-49D9-8BA9-995F1F46FA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003926" y="5070821"/>
            <a:ext cx="315243" cy="31524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AE28379-E2D6-4F7A-8F7E-2129927129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003926" y="5804375"/>
            <a:ext cx="315243" cy="315243"/>
          </a:xfrm>
          <a:prstGeom prst="rect">
            <a:avLst/>
          </a:prstGeom>
        </p:spPr>
      </p:pic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id="{BA2DF4A5-FE60-4AB7-8508-4BB879FC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78346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22FE1-EE62-42EF-88AB-F9E7785CE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" y="1218261"/>
            <a:ext cx="7392771" cy="395381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Расстановка сотрудников по оборудованию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3627C-AFA2-41B4-BD52-829181A334B3}"/>
              </a:ext>
            </a:extLst>
          </p:cNvPr>
          <p:cNvSpPr txBox="1"/>
          <p:nvPr/>
        </p:nvSpPr>
        <p:spPr>
          <a:xfrm>
            <a:off x="7865110" y="1218262"/>
            <a:ext cx="3869690" cy="1916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Закрепление сотрудников за оборудованием позволяет производить подстановку при выдаче нарядов и формировании путевых листов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18F491-86BC-4BA7-AD65-301E5BF75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3611525"/>
            <a:ext cx="5864733" cy="303076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C48E147F-0091-4BF6-8DF3-2F008C5A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139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0A04A7FA-802E-490B-8225-7648D742E081}"/>
              </a:ext>
            </a:extLst>
          </p:cNvPr>
          <p:cNvSpPr>
            <a:spLocks noEditPoints="1"/>
          </p:cNvSpPr>
          <p:nvPr/>
        </p:nvSpPr>
        <p:spPr bwMode="auto">
          <a:xfrm>
            <a:off x="11212298" y="263291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78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Параллельный учет по видам данных</a:t>
            </a:r>
          </a:p>
        </p:txBody>
      </p:sp>
      <p:sp>
        <p:nvSpPr>
          <p:cNvPr id="34" name="Скругленный прямоугольник 25">
            <a:extLst>
              <a:ext uri="{FF2B5EF4-FFF2-40B4-BE49-F238E27FC236}">
                <a16:creationId xmlns:a16="http://schemas.microsoft.com/office/drawing/2014/main" id="{D49AC3C4-1C8E-410B-8B7C-C93F34D97E9E}"/>
              </a:ext>
            </a:extLst>
          </p:cNvPr>
          <p:cNvSpPr/>
          <p:nvPr/>
        </p:nvSpPr>
        <p:spPr>
          <a:xfrm>
            <a:off x="473351" y="1203847"/>
            <a:ext cx="4911449" cy="585696"/>
          </a:xfrm>
          <a:prstGeom prst="roundRect">
            <a:avLst/>
          </a:prstGeom>
          <a:solidFill>
            <a:srgbClr val="FFDD00"/>
          </a:solidFill>
          <a:ln>
            <a:solidFill>
              <a:srgbClr val="FFDD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F256B05-496E-4E67-8C2A-20487E3FEF4A}"/>
              </a:ext>
            </a:extLst>
          </p:cNvPr>
          <p:cNvSpPr/>
          <p:nvPr/>
        </p:nvSpPr>
        <p:spPr>
          <a:xfrm>
            <a:off x="473351" y="1651918"/>
            <a:ext cx="4911449" cy="2360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03BDE3-89BC-4B0C-8B8F-847FF924417F}"/>
              </a:ext>
            </a:extLst>
          </p:cNvPr>
          <p:cNvSpPr txBox="1"/>
          <p:nvPr/>
        </p:nvSpPr>
        <p:spPr>
          <a:xfrm>
            <a:off x="506103" y="1266379"/>
            <a:ext cx="487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ПРОБЛЕМАТИКА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1D1C85-7512-4DEF-AB79-BA8C425E46D6}"/>
              </a:ext>
            </a:extLst>
          </p:cNvPr>
          <p:cNvSpPr/>
          <p:nvPr/>
        </p:nvSpPr>
        <p:spPr>
          <a:xfrm>
            <a:off x="452761" y="1778521"/>
            <a:ext cx="4927107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2857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Высокая динамика и распределенность горных и геологоразведочных работ.</a:t>
            </a:r>
          </a:p>
          <a:p>
            <a:pPr marL="396000" lvl="1" indent="-2857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Наличие большого количества факторов и ограничений, влияющих на результат.</a:t>
            </a:r>
          </a:p>
          <a:p>
            <a:pPr marL="396000" lvl="1" indent="-285750"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Запаздывание данных о выполненных работах, поступающих в разное время с различной степенью достоверности и детализации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FF08D8F-4DE0-4A21-9299-4D82B567C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07" y="2334905"/>
            <a:ext cx="4622851" cy="433876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7EF5A1A-FE64-47F6-83C7-E5A2EF3A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28" y="4138874"/>
            <a:ext cx="4472345" cy="2328479"/>
          </a:xfrm>
          <a:prstGeom prst="rect">
            <a:avLst/>
          </a:prstGeom>
        </p:spPr>
      </p:pic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96F53361-F229-435C-88D8-AA787BC3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5" name="Snip Single Corner Rectangle 7">
            <a:extLst>
              <a:ext uri="{FF2B5EF4-FFF2-40B4-BE49-F238E27FC236}">
                <a16:creationId xmlns:a16="http://schemas.microsoft.com/office/drawing/2014/main" id="{9A213D98-F3CB-45C4-AF61-13FF0695CCFA}"/>
              </a:ext>
            </a:extLst>
          </p:cNvPr>
          <p:cNvSpPr/>
          <p:nvPr/>
        </p:nvSpPr>
        <p:spPr>
          <a:xfrm>
            <a:off x="6494407" y="1050091"/>
            <a:ext cx="4622851" cy="1219325"/>
          </a:xfrm>
          <a:prstGeom prst="snip1Rect">
            <a:avLst>
              <a:gd name="adj" fmla="val 12175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0250" lvl="1">
              <a:spcAft>
                <a:spcPts val="1000"/>
              </a:spcAft>
              <a:defRPr/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Реализован параллельный оперативный учет горных и геологоразведочных работ и времени работы оборудования по видам данных, детализированный по операциям.</a:t>
            </a: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77BAD3F9-4058-461E-94C5-BD5D07D3E4A3}"/>
              </a:ext>
            </a:extLst>
          </p:cNvPr>
          <p:cNvSpPr/>
          <p:nvPr/>
        </p:nvSpPr>
        <p:spPr>
          <a:xfrm rot="13426916">
            <a:off x="10904855" y="1109393"/>
            <a:ext cx="211856" cy="100644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Freeform 4846">
            <a:extLst>
              <a:ext uri="{FF2B5EF4-FFF2-40B4-BE49-F238E27FC236}">
                <a16:creationId xmlns:a16="http://schemas.microsoft.com/office/drawing/2014/main" id="{8353A245-0C04-405D-96F5-34FD9BE2FF4B}"/>
              </a:ext>
            </a:extLst>
          </p:cNvPr>
          <p:cNvSpPr>
            <a:spLocks noEditPoints="1"/>
          </p:cNvSpPr>
          <p:nvPr/>
        </p:nvSpPr>
        <p:spPr bwMode="auto">
          <a:xfrm>
            <a:off x="10552104" y="1865250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1370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9F608-5B0A-471C-B12A-BBF0BD82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28174"/>
            <a:ext cx="6791780" cy="30799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Оперативное табелирование сотрудников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5029A-DA0B-41B2-BBDE-719A3E227A2B}"/>
              </a:ext>
            </a:extLst>
          </p:cNvPr>
          <p:cNvSpPr txBox="1"/>
          <p:nvPr/>
        </p:nvSpPr>
        <p:spPr>
          <a:xfrm>
            <a:off x="1210821" y="4841735"/>
            <a:ext cx="4034608" cy="1193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Предварительный табель выводит информацию по времени работы сотрудников на оборудовании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DD670E-5206-486A-A94C-59C7DC57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73206"/>
            <a:ext cx="5550577" cy="33957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6B3298A0-3181-4010-9940-A916BC7C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140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4CCCFB7A-BC2B-45B6-B6F2-D231E2757668}"/>
              </a:ext>
            </a:extLst>
          </p:cNvPr>
          <p:cNvSpPr>
            <a:spLocks noEditPoints="1"/>
          </p:cNvSpPr>
          <p:nvPr/>
        </p:nvSpPr>
        <p:spPr bwMode="auto">
          <a:xfrm>
            <a:off x="4870857" y="557715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742844CA-BC7B-4F64-8FD1-7C2A75F8542C}"/>
              </a:ext>
            </a:extLst>
          </p:cNvPr>
          <p:cNvSpPr/>
          <p:nvPr/>
        </p:nvSpPr>
        <p:spPr>
          <a:xfrm>
            <a:off x="6440501" y="2448656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47301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C53CB-98D0-412E-B3F8-33CB212A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1" y="1090656"/>
            <a:ext cx="6642101" cy="278387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табеля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8077B-A5A1-4B29-B0B3-7A8E9EB05A89}"/>
              </a:ext>
            </a:extLst>
          </p:cNvPr>
          <p:cNvSpPr txBox="1"/>
          <p:nvPr/>
        </p:nvSpPr>
        <p:spPr>
          <a:xfrm>
            <a:off x="828675" y="4224174"/>
            <a:ext cx="4210685" cy="185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Расчет времени работы сотрудников формирует табель на основании данных по оперативному учету времени работы сотрудников и простоев оборудования. </a:t>
            </a:r>
          </a:p>
          <a:p>
            <a:r>
              <a:rPr lang="ru-RU" dirty="0"/>
              <a:t>Табель можно выгрузить в «1С</a:t>
            </a:r>
            <a:r>
              <a:rPr lang="en-US" dirty="0"/>
              <a:t>:</a:t>
            </a:r>
            <a:r>
              <a:rPr lang="ru-RU" dirty="0"/>
              <a:t>Зарплата и управление персоналом 3»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7AA72-05FD-430E-BD7D-022BAA56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830674"/>
            <a:ext cx="5967412" cy="383707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727534E4-C7FE-4C5E-90CB-A02AFBB2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141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7447E-1D99-4AE0-8494-435DE9F731EE}"/>
              </a:ext>
            </a:extLst>
          </p:cNvPr>
          <p:cNvSpPr txBox="1"/>
          <p:nvPr/>
        </p:nvSpPr>
        <p:spPr>
          <a:xfrm>
            <a:off x="7825019" y="1025218"/>
            <a:ext cx="4085040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Отчет </a:t>
            </a:r>
            <a:r>
              <a:rPr lang="ru-RU" b="1" dirty="0"/>
              <a:t>Табель использования рабочего времени </a:t>
            </a:r>
            <a:r>
              <a:rPr lang="ru-RU" dirty="0"/>
              <a:t>предназначен для вывода информации о времени работы сотрудников на оборудовании после расчета времени работы сотрудников.</a:t>
            </a: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BCAD9D3F-035C-443E-A365-768E0FE490D2}"/>
              </a:ext>
            </a:extLst>
          </p:cNvPr>
          <p:cNvSpPr>
            <a:spLocks noEditPoints="1"/>
          </p:cNvSpPr>
          <p:nvPr/>
        </p:nvSpPr>
        <p:spPr bwMode="auto">
          <a:xfrm>
            <a:off x="4601948" y="560051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3C0D860D-FA93-477A-A4BD-8B00F6AD8CB0}"/>
              </a:ext>
            </a:extLst>
          </p:cNvPr>
          <p:cNvSpPr>
            <a:spLocks noEditPoints="1"/>
          </p:cNvSpPr>
          <p:nvPr/>
        </p:nvSpPr>
        <p:spPr bwMode="auto">
          <a:xfrm>
            <a:off x="11502091" y="219606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2DBCF132-A582-49D7-94BA-B1B4D16C729E}"/>
              </a:ext>
            </a:extLst>
          </p:cNvPr>
          <p:cNvSpPr/>
          <p:nvPr/>
        </p:nvSpPr>
        <p:spPr>
          <a:xfrm>
            <a:off x="6166656" y="2052006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54311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выработки сотрудников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64F73C0-1BE4-4FE8-ADBF-8029D44B7DE2}"/>
              </a:ext>
            </a:extLst>
          </p:cNvPr>
          <p:cNvSpPr/>
          <p:nvPr/>
        </p:nvSpPr>
        <p:spPr>
          <a:xfrm>
            <a:off x="7708757" y="3333751"/>
            <a:ext cx="429724" cy="681064"/>
          </a:xfrm>
          <a:prstGeom prst="downArrow">
            <a:avLst>
              <a:gd name="adj1" fmla="val 50000"/>
              <a:gd name="adj2" fmla="val 92904"/>
            </a:avLst>
          </a:prstGeom>
          <a:ln w="25400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B8FB6-FFCD-4B59-9166-E8282748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34" y="1557731"/>
            <a:ext cx="6759019" cy="17572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66C88-E7F7-449F-956B-F1476A30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525" y="4033630"/>
            <a:ext cx="6760404" cy="205028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60516C9B-C766-477F-90E3-056A645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142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B3F1E-85C9-4880-9721-35491DFA27CD}"/>
              </a:ext>
            </a:extLst>
          </p:cNvPr>
          <p:cNvSpPr txBox="1"/>
          <p:nvPr/>
        </p:nvSpPr>
        <p:spPr>
          <a:xfrm>
            <a:off x="360250" y="2280188"/>
            <a:ext cx="3881119" cy="246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</a:t>
            </a:r>
            <a:r>
              <a:rPr lang="ru-RU" b="1" dirty="0"/>
              <a:t>Горные работы </a:t>
            </a:r>
            <a:r>
              <a:rPr lang="ru-RU" dirty="0"/>
              <a:t>позволяет зарегистрировать выработку сотрудников. </a:t>
            </a:r>
          </a:p>
          <a:p>
            <a:r>
              <a:rPr lang="ru-RU" dirty="0"/>
              <a:t>Документы </a:t>
            </a:r>
            <a:r>
              <a:rPr lang="ru-RU" b="1" dirty="0"/>
              <a:t>Выработка сотрудников </a:t>
            </a:r>
            <a:r>
              <a:rPr lang="ru-RU" dirty="0"/>
              <a:t>можно сформировать на  основании документов горных работ, являющихся распоряжением на оформление выработки</a:t>
            </a:r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323D8A5A-E6C2-4FE4-9F66-AF03DE979953}"/>
              </a:ext>
            </a:extLst>
          </p:cNvPr>
          <p:cNvSpPr>
            <a:spLocks noEditPoints="1"/>
          </p:cNvSpPr>
          <p:nvPr/>
        </p:nvSpPr>
        <p:spPr bwMode="auto">
          <a:xfrm>
            <a:off x="3763748" y="427121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6294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94593" y="228600"/>
            <a:ext cx="8884815" cy="512417"/>
          </a:xfrm>
        </p:spPr>
        <p:txBody>
          <a:bodyPr/>
          <a:lstStyle/>
          <a:p>
            <a:r>
              <a:rPr lang="ru-RU" dirty="0"/>
              <a:t>Расчет сдельной зарплаты на основании данных оперативного учета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54B9A-B369-4135-AC1B-BB81100F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83" y="1196154"/>
            <a:ext cx="5543551" cy="28109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7348D-2D97-4226-9D65-DC2E8AB2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22" y="3429476"/>
            <a:ext cx="5057501" cy="16123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C7C56-B472-48E7-8064-1106A609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438" y="1211195"/>
            <a:ext cx="3964036" cy="20285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2D565F-86C0-4FCE-BB62-78AB639CDC4C}"/>
              </a:ext>
            </a:extLst>
          </p:cNvPr>
          <p:cNvSpPr/>
          <p:nvPr/>
        </p:nvSpPr>
        <p:spPr>
          <a:xfrm>
            <a:off x="3793539" y="2457256"/>
            <a:ext cx="1079500" cy="1651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EA9D96F-9B0D-45FB-93F9-AE01B7F060B6}"/>
              </a:ext>
            </a:extLst>
          </p:cNvPr>
          <p:cNvCxnSpPr>
            <a:cxnSpLocks/>
          </p:cNvCxnSpPr>
          <p:nvPr/>
        </p:nvCxnSpPr>
        <p:spPr>
          <a:xfrm flipV="1">
            <a:off x="4198914" y="1917139"/>
            <a:ext cx="2131087" cy="5401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91AB0-63E6-4416-8386-F1D55EE7F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579" y="3037640"/>
            <a:ext cx="4344067" cy="36266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419E98D-E71C-4ECA-8EDE-779C2DB5DF50}"/>
              </a:ext>
            </a:extLst>
          </p:cNvPr>
          <p:cNvSpPr/>
          <p:nvPr/>
        </p:nvSpPr>
        <p:spPr>
          <a:xfrm>
            <a:off x="7265380" y="2020729"/>
            <a:ext cx="2130715" cy="1409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91E009F-8934-4031-86FE-235693A03EEA}"/>
              </a:ext>
            </a:extLst>
          </p:cNvPr>
          <p:cNvCxnSpPr>
            <a:cxnSpLocks/>
          </p:cNvCxnSpPr>
          <p:nvPr/>
        </p:nvCxnSpPr>
        <p:spPr>
          <a:xfrm>
            <a:off x="8240151" y="2165576"/>
            <a:ext cx="0" cy="87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292714-21D0-4033-8A6E-CB85E60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22" y="5414827"/>
            <a:ext cx="5057501" cy="124077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B45E5E0-0BF0-4C13-B90B-10F0360D83F1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228139" y="2406467"/>
            <a:ext cx="1591506" cy="10220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085A90F5-204A-4B42-9ED4-711F0D44CCE1}"/>
              </a:ext>
            </a:extLst>
          </p:cNvPr>
          <p:cNvSpPr/>
          <p:nvPr/>
        </p:nvSpPr>
        <p:spPr>
          <a:xfrm>
            <a:off x="2681579" y="5041813"/>
            <a:ext cx="429724" cy="378594"/>
          </a:xfrm>
          <a:prstGeom prst="downArrow">
            <a:avLst>
              <a:gd name="adj1" fmla="val 50000"/>
              <a:gd name="adj2" fmla="val 57439"/>
            </a:avLst>
          </a:prstGeom>
          <a:ln w="25400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0ECAF6B-6E56-49C4-BD09-3375374033B9}"/>
              </a:ext>
            </a:extLst>
          </p:cNvPr>
          <p:cNvSpPr/>
          <p:nvPr/>
        </p:nvSpPr>
        <p:spPr>
          <a:xfrm>
            <a:off x="840789" y="2225491"/>
            <a:ext cx="774700" cy="18097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A18D43BB-3318-4438-B791-EADE6134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5708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171" y="1547361"/>
            <a:ext cx="5743852" cy="4351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600" b="1" dirty="0">
                <a:solidFill>
                  <a:srgbClr val="304961"/>
                </a:solidFill>
              </a:rPr>
              <a:t>В Центральном офисе –  «1С</a:t>
            </a:r>
            <a:r>
              <a:rPr lang="en-US" sz="1600" b="1" dirty="0">
                <a:solidFill>
                  <a:srgbClr val="304961"/>
                </a:solidFill>
              </a:rPr>
              <a:t>:ERP </a:t>
            </a:r>
            <a:r>
              <a:rPr lang="ru-RU" sz="1600" b="1" dirty="0">
                <a:solidFill>
                  <a:srgbClr val="304961"/>
                </a:solidFill>
              </a:rPr>
              <a:t>Горнодобывающая промышленность 2»</a:t>
            </a:r>
            <a:r>
              <a:rPr lang="en-US" sz="1600" b="1" dirty="0">
                <a:solidFill>
                  <a:srgbClr val="304961"/>
                </a:solidFill>
              </a:rPr>
              <a:t> </a:t>
            </a:r>
            <a:r>
              <a:rPr lang="ru-RU" sz="1600" b="1" dirty="0">
                <a:solidFill>
                  <a:srgbClr val="304961"/>
                </a:solidFill>
              </a:rPr>
              <a:t>или «1С</a:t>
            </a:r>
            <a:r>
              <a:rPr lang="en-US" sz="1600" b="1" dirty="0">
                <a:solidFill>
                  <a:srgbClr val="304961"/>
                </a:solidFill>
              </a:rPr>
              <a:t>:ERP</a:t>
            </a:r>
            <a:r>
              <a:rPr lang="ru-RU" sz="1600" b="1" dirty="0">
                <a:solidFill>
                  <a:srgbClr val="304961"/>
                </a:solidFill>
              </a:rPr>
              <a:t>. Управление холдингом + Модуль 1С</a:t>
            </a:r>
            <a:r>
              <a:rPr lang="en-US" sz="1600" b="1" dirty="0">
                <a:solidFill>
                  <a:srgbClr val="304961"/>
                </a:solidFill>
              </a:rPr>
              <a:t>:</a:t>
            </a:r>
            <a:r>
              <a:rPr lang="ru-RU" sz="1600" b="1" dirty="0">
                <a:solidFill>
                  <a:srgbClr val="304961"/>
                </a:solidFill>
              </a:rPr>
              <a:t>Горнодобывающая промышленность 2»: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Управленческий учет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Снабжение и закупки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Регламентированный учет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Бюджетирование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Казначейство</a:t>
            </a:r>
            <a:endParaRPr lang="en-US" sz="1400" dirty="0">
              <a:solidFill>
                <a:srgbClr val="304961"/>
              </a:solidFill>
            </a:endParaRP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Оперативный учет + Организация ремонтов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Кадры и заработная плата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defRPr/>
            </a:pPr>
            <a:r>
              <a:rPr lang="ru-RU" sz="1600" b="1" dirty="0">
                <a:solidFill>
                  <a:srgbClr val="304961"/>
                </a:solidFill>
              </a:rPr>
              <a:t>На производственных площадках – </a:t>
            </a:r>
            <a:br>
              <a:rPr lang="ru-RU" sz="1600" b="1" dirty="0">
                <a:solidFill>
                  <a:srgbClr val="304961"/>
                </a:solidFill>
              </a:rPr>
            </a:br>
            <a:r>
              <a:rPr lang="ru-RU" sz="1600" b="1" dirty="0">
                <a:solidFill>
                  <a:srgbClr val="304961"/>
                </a:solidFill>
              </a:rPr>
              <a:t>«1С:Горнодобывающая промышленность 2. Оперативный учет»: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Оперативный учет</a:t>
            </a:r>
          </a:p>
          <a:p>
            <a:pPr marL="800071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304961"/>
                </a:solidFill>
              </a:rPr>
              <a:t>Организация ремонтов</a:t>
            </a:r>
          </a:p>
        </p:txBody>
      </p:sp>
      <p:sp>
        <p:nvSpPr>
          <p:cNvPr id="11" name="Заголовок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Интеграция с </a:t>
            </a:r>
            <a:br>
              <a:rPr lang="ru-RU" dirty="0"/>
            </a:br>
            <a:r>
              <a:rPr lang="ru-RU" dirty="0"/>
              <a:t>1С:ERP Горнодобывающая промышленность 2</a:t>
            </a:r>
          </a:p>
        </p:txBody>
      </p:sp>
      <p:sp>
        <p:nvSpPr>
          <p:cNvPr id="8" name="Chevron 59">
            <a:extLst>
              <a:ext uri="{FF2B5EF4-FFF2-40B4-BE49-F238E27FC236}">
                <a16:creationId xmlns:a16="http://schemas.microsoft.com/office/drawing/2014/main" id="{7A794DDF-114E-49D6-99CD-2D28A9296F65}"/>
              </a:ext>
            </a:extLst>
          </p:cNvPr>
          <p:cNvSpPr/>
          <p:nvPr/>
        </p:nvSpPr>
        <p:spPr>
          <a:xfrm>
            <a:off x="6345943" y="1767390"/>
            <a:ext cx="479795" cy="4091871"/>
          </a:xfrm>
          <a:prstGeom prst="chevron">
            <a:avLst>
              <a:gd name="adj" fmla="val 85220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hevron 60">
            <a:extLst>
              <a:ext uri="{FF2B5EF4-FFF2-40B4-BE49-F238E27FC236}">
                <a16:creationId xmlns:a16="http://schemas.microsoft.com/office/drawing/2014/main" id="{F35CEF3E-E97E-49A5-8505-DACC9127BE77}"/>
              </a:ext>
            </a:extLst>
          </p:cNvPr>
          <p:cNvSpPr/>
          <p:nvPr/>
        </p:nvSpPr>
        <p:spPr>
          <a:xfrm>
            <a:off x="6399254" y="1767390"/>
            <a:ext cx="479795" cy="4091871"/>
          </a:xfrm>
          <a:prstGeom prst="chevron">
            <a:avLst>
              <a:gd name="adj" fmla="val 8522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hevron 61">
            <a:extLst>
              <a:ext uri="{FF2B5EF4-FFF2-40B4-BE49-F238E27FC236}">
                <a16:creationId xmlns:a16="http://schemas.microsoft.com/office/drawing/2014/main" id="{4AF05CEA-2A12-4400-AC6A-0EF567546156}"/>
              </a:ext>
            </a:extLst>
          </p:cNvPr>
          <p:cNvSpPr/>
          <p:nvPr/>
        </p:nvSpPr>
        <p:spPr>
          <a:xfrm>
            <a:off x="6452564" y="1767390"/>
            <a:ext cx="479795" cy="4091871"/>
          </a:xfrm>
          <a:prstGeom prst="chevron">
            <a:avLst>
              <a:gd name="adj" fmla="val 8522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02959EA-8919-429A-8FAF-A16DB4B06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39" y="2355920"/>
            <a:ext cx="4984393" cy="2510927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80FDD39-D231-4F81-A69D-38A1764993B7}"/>
              </a:ext>
            </a:extLst>
          </p:cNvPr>
          <p:cNvSpPr/>
          <p:nvPr/>
        </p:nvSpPr>
        <p:spPr>
          <a:xfrm>
            <a:off x="7530815" y="3107110"/>
            <a:ext cx="648000" cy="648000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>
            <a:outerShdw blurRad="50800" dist="50800" dir="1560000" sx="90000" sy="9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9BB50-B703-4ADC-99CD-08018A0EA618}"/>
              </a:ext>
            </a:extLst>
          </p:cNvPr>
          <p:cNvSpPr txBox="1"/>
          <p:nvPr/>
        </p:nvSpPr>
        <p:spPr>
          <a:xfrm>
            <a:off x="7654379" y="3216729"/>
            <a:ext cx="427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ERP</a:t>
            </a:r>
          </a:p>
          <a:p>
            <a:r>
              <a:rPr lang="ru-RU" sz="1100" b="1" dirty="0">
                <a:solidFill>
                  <a:schemeClr val="bg1"/>
                </a:solidFill>
              </a:rPr>
              <a:t>ГДП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A34C13-D356-4D93-90CD-A284996A7C75}"/>
              </a:ext>
            </a:extLst>
          </p:cNvPr>
          <p:cNvGrpSpPr/>
          <p:nvPr/>
        </p:nvGrpSpPr>
        <p:grpSpPr>
          <a:xfrm>
            <a:off x="9505919" y="4100758"/>
            <a:ext cx="504000" cy="504000"/>
            <a:chOff x="9505919" y="3807794"/>
            <a:chExt cx="504000" cy="504000"/>
          </a:xfrm>
          <a:effectLst>
            <a:outerShdw blurRad="50800" dist="50800" dir="1980000" algn="ctr" rotWithShape="0">
              <a:srgbClr val="000000">
                <a:alpha val="43137"/>
              </a:srgbClr>
            </a:outerShdw>
          </a:effectLst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9130327-F1DF-41C6-8CF3-9B75E0D0AB67}"/>
                </a:ext>
              </a:extLst>
            </p:cNvPr>
            <p:cNvSpPr/>
            <p:nvPr/>
          </p:nvSpPr>
          <p:spPr>
            <a:xfrm>
              <a:off x="9505919" y="3807794"/>
              <a:ext cx="504000" cy="504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C4EF11-2EA8-403D-9D77-D2FB8BF1F521}"/>
                </a:ext>
              </a:extLst>
            </p:cNvPr>
            <p:cNvSpPr txBox="1"/>
            <p:nvPr/>
          </p:nvSpPr>
          <p:spPr>
            <a:xfrm>
              <a:off x="9547453" y="3847575"/>
              <a:ext cx="427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ГДП</a:t>
              </a:r>
            </a:p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ОУ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B0F6420-57CC-4F8E-A4C6-87D43116D642}"/>
              </a:ext>
            </a:extLst>
          </p:cNvPr>
          <p:cNvGrpSpPr/>
          <p:nvPr/>
        </p:nvGrpSpPr>
        <p:grpSpPr>
          <a:xfrm>
            <a:off x="10359359" y="3125398"/>
            <a:ext cx="504000" cy="504000"/>
            <a:chOff x="9505919" y="3807794"/>
            <a:chExt cx="504000" cy="504000"/>
          </a:xfrm>
          <a:effectLst>
            <a:outerShdw blurRad="50800" dist="50800" dir="1980000" algn="ctr" rotWithShape="0">
              <a:srgbClr val="000000">
                <a:alpha val="43137"/>
              </a:srgbClr>
            </a:outerShdw>
          </a:effectLst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DB76F96A-F9D2-419D-9495-C2E1F3E5689D}"/>
                </a:ext>
              </a:extLst>
            </p:cNvPr>
            <p:cNvSpPr/>
            <p:nvPr/>
          </p:nvSpPr>
          <p:spPr>
            <a:xfrm>
              <a:off x="9505919" y="3807794"/>
              <a:ext cx="504000" cy="504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A2008D-73A6-458A-A34F-05D17CB53D0F}"/>
                </a:ext>
              </a:extLst>
            </p:cNvPr>
            <p:cNvSpPr txBox="1"/>
            <p:nvPr/>
          </p:nvSpPr>
          <p:spPr>
            <a:xfrm>
              <a:off x="9547453" y="3847575"/>
              <a:ext cx="427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ГДП</a:t>
              </a:r>
            </a:p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ОУ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8F1E3E3-57A1-464F-984B-F6F3ED980116}"/>
              </a:ext>
            </a:extLst>
          </p:cNvPr>
          <p:cNvGrpSpPr/>
          <p:nvPr/>
        </p:nvGrpSpPr>
        <p:grpSpPr>
          <a:xfrm>
            <a:off x="10786079" y="3936166"/>
            <a:ext cx="504000" cy="504000"/>
            <a:chOff x="9505919" y="3807794"/>
            <a:chExt cx="504000" cy="504000"/>
          </a:xfrm>
          <a:effectLst>
            <a:outerShdw blurRad="50800" dist="50800" dir="1980000" algn="ctr" rotWithShape="0">
              <a:srgbClr val="000000">
                <a:alpha val="43137"/>
              </a:srgbClr>
            </a:outerShdw>
          </a:effectLst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1F456F4-D3F3-43A6-9DD5-8D5CA4681113}"/>
                </a:ext>
              </a:extLst>
            </p:cNvPr>
            <p:cNvSpPr/>
            <p:nvPr/>
          </p:nvSpPr>
          <p:spPr>
            <a:xfrm>
              <a:off x="9505919" y="3807794"/>
              <a:ext cx="504000" cy="504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F3CA7A-D67C-48BA-9665-675CE5F1DA47}"/>
                </a:ext>
              </a:extLst>
            </p:cNvPr>
            <p:cNvSpPr txBox="1"/>
            <p:nvPr/>
          </p:nvSpPr>
          <p:spPr>
            <a:xfrm>
              <a:off x="9547453" y="3847575"/>
              <a:ext cx="4271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ГДП</a:t>
              </a:r>
            </a:p>
            <a:p>
              <a:pPr algn="ctr"/>
              <a:r>
                <a:rPr lang="ru-RU" sz="1100" b="1" dirty="0">
                  <a:solidFill>
                    <a:schemeClr val="bg1"/>
                  </a:solidFill>
                </a:rPr>
                <a:t>ОУ</a:t>
              </a: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74DC248-33EB-4777-B29A-FA87B3E6B0E7}"/>
              </a:ext>
            </a:extLst>
          </p:cNvPr>
          <p:cNvCxnSpPr>
            <a:stCxn id="3" idx="6"/>
            <a:endCxn id="21" idx="2"/>
          </p:cNvCxnSpPr>
          <p:nvPr/>
        </p:nvCxnSpPr>
        <p:spPr>
          <a:xfrm flipV="1">
            <a:off x="8178815" y="3377398"/>
            <a:ext cx="2180544" cy="53712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01D004F-206A-48C7-ACC3-4F450242FF35}"/>
              </a:ext>
            </a:extLst>
          </p:cNvPr>
          <p:cNvCxnSpPr>
            <a:cxnSpLocks/>
            <a:stCxn id="3" idx="6"/>
            <a:endCxn id="24" idx="2"/>
          </p:cNvCxnSpPr>
          <p:nvPr/>
        </p:nvCxnSpPr>
        <p:spPr>
          <a:xfrm>
            <a:off x="8178815" y="3431110"/>
            <a:ext cx="2607264" cy="75705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FA767D2-D09E-4DF0-8E1A-EBA600C181FF}"/>
              </a:ext>
            </a:extLst>
          </p:cNvPr>
          <p:cNvCxnSpPr>
            <a:cxnSpLocks/>
            <a:stCxn id="3" idx="6"/>
            <a:endCxn id="17" idx="2"/>
          </p:cNvCxnSpPr>
          <p:nvPr/>
        </p:nvCxnSpPr>
        <p:spPr>
          <a:xfrm>
            <a:off x="8178815" y="3431110"/>
            <a:ext cx="1327104" cy="921648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E084E6B9-51D4-4B64-BADD-D5C08787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7075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Интеграция с типовыми решениями 1С:Предприятие</a:t>
            </a:r>
          </a:p>
        </p:txBody>
      </p:sp>
      <p:sp>
        <p:nvSpPr>
          <p:cNvPr id="26" name="Номер слайда 1">
            <a:extLst>
              <a:ext uri="{FF2B5EF4-FFF2-40B4-BE49-F238E27FC236}">
                <a16:creationId xmlns:a16="http://schemas.microsoft.com/office/drawing/2014/main" id="{E084E6B9-51D4-4B64-BADD-D5C08787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145</a:t>
            </a:fld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D91CCD9-F9E2-4389-A815-C132A978B79E}"/>
              </a:ext>
            </a:extLst>
          </p:cNvPr>
          <p:cNvSpPr/>
          <p:nvPr/>
        </p:nvSpPr>
        <p:spPr>
          <a:xfrm>
            <a:off x="602512" y="1405641"/>
            <a:ext cx="8494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</a:rPr>
              <a:t>Может применяться как </a:t>
            </a:r>
            <a:br>
              <a:rPr lang="ru-RU" sz="2000" dirty="0">
                <a:solidFill>
                  <a:srgbClr val="304961"/>
                </a:solidFill>
              </a:rPr>
            </a:br>
            <a:r>
              <a:rPr lang="ru-RU" sz="2000" b="1" dirty="0">
                <a:solidFill>
                  <a:srgbClr val="304961"/>
                </a:solidFill>
              </a:rPr>
              <a:t>вспомогательное решение для оперативного учёта </a:t>
            </a:r>
            <a:br>
              <a:rPr lang="ru-RU" sz="2000" b="1" dirty="0">
                <a:solidFill>
                  <a:srgbClr val="304961"/>
                </a:solidFill>
              </a:rPr>
            </a:br>
            <a:r>
              <a:rPr lang="ru-RU" sz="2000" dirty="0">
                <a:solidFill>
                  <a:srgbClr val="304961"/>
                </a:solidFill>
              </a:rPr>
              <a:t>производственных процессов организаций, ведущих управленческий и регламентированный учёт в других программах.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53A3F1-8D94-4B7E-B5D3-B28134701782}"/>
              </a:ext>
            </a:extLst>
          </p:cNvPr>
          <p:cNvSpPr/>
          <p:nvPr/>
        </p:nvSpPr>
        <p:spPr>
          <a:xfrm>
            <a:off x="852348" y="2766551"/>
            <a:ext cx="79148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304961"/>
                </a:solidFill>
              </a:rPr>
              <a:t>Поддерживает обмен данными с решениями: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1С:Зарплата и управление персоналом 8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1С:Бухгалтерия 8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</a:t>
            </a:r>
            <a:r>
              <a:rPr lang="en-US" sz="2000" dirty="0">
                <a:solidFill>
                  <a:srgbClr val="304961"/>
                </a:solidFill>
              </a:rPr>
              <a:t>:</a:t>
            </a:r>
            <a:r>
              <a:rPr lang="ru-RU" sz="2000" dirty="0">
                <a:solidFill>
                  <a:srgbClr val="304961"/>
                </a:solidFill>
              </a:rPr>
              <a:t>Управление холдингом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1С:Комплексная автоматизация 2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1С:</a:t>
            </a:r>
            <a:r>
              <a:rPr lang="en-US" sz="2000" dirty="0">
                <a:solidFill>
                  <a:srgbClr val="304961"/>
                </a:solidFill>
              </a:rPr>
              <a:t>ERP</a:t>
            </a:r>
            <a:r>
              <a:rPr lang="ru-RU" sz="2000" dirty="0">
                <a:solidFill>
                  <a:srgbClr val="304961"/>
                </a:solidFill>
              </a:rPr>
              <a:t> Управление предприятием 2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1С</a:t>
            </a:r>
            <a:r>
              <a:rPr lang="en-US" sz="2000" dirty="0">
                <a:solidFill>
                  <a:srgbClr val="304961"/>
                </a:solidFill>
              </a:rPr>
              <a:t>:ERP</a:t>
            </a:r>
            <a:r>
              <a:rPr lang="ru-RU" sz="2000" dirty="0">
                <a:solidFill>
                  <a:srgbClr val="304961"/>
                </a:solidFill>
              </a:rPr>
              <a:t>. Управление холдингом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304961"/>
                </a:solidFill>
              </a:rPr>
              <a:t>Отраслевыми решениями на их основе</a:t>
            </a:r>
          </a:p>
        </p:txBody>
      </p:sp>
    </p:spTree>
    <p:extLst>
      <p:ext uri="{BB962C8B-B14F-4D97-AF65-F5344CB8AC3E}">
        <p14:creationId xmlns:p14="http://schemas.microsoft.com/office/powerpoint/2010/main" val="17480418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Интеграция с 1С:Документооборот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20860" y="2660288"/>
            <a:ext cx="10891777" cy="305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создание поручений, изменение и выполнение задач «1С:Документооборота»;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просмотр истории выполнения задач и процессов;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запуск и работа с бизнес-процессами;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создание и хранение файлов произвольных типов и работа с ними;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просмотр, создание, редактирование и отправка электронных писем (входящих, исходящих);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согласование документов оперативного учета;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просмотр и добавление связей между документами «1С:Документооборота 8»;</a:t>
            </a:r>
          </a:p>
          <a:p>
            <a:pPr marL="800071" lvl="1" indent="-342900" eaLnBrk="1" hangingPunct="1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  <a:cs typeface="+mn-cs"/>
              </a:rPr>
              <a:t>работа с ежедневными отчетами по учету рабочего времени. Добавление фактических трудозатрат в ежедневные отчеты из данных прикладного решения «1С:Горнодобывающая промышленность 2. Оперативный учет». </a:t>
            </a:r>
          </a:p>
        </p:txBody>
      </p:sp>
      <p:sp>
        <p:nvSpPr>
          <p:cNvPr id="7" name="Объект 1">
            <a:extLst>
              <a:ext uri="{FF2B5EF4-FFF2-40B4-BE49-F238E27FC236}">
                <a16:creationId xmlns:a16="http://schemas.microsoft.com/office/drawing/2014/main" id="{728D7298-FFB6-4564-BE78-B7DE5AC73CCA}"/>
              </a:ext>
            </a:extLst>
          </p:cNvPr>
          <p:cNvSpPr txBox="1">
            <a:spLocks/>
          </p:cNvSpPr>
          <p:nvPr/>
        </p:nvSpPr>
        <p:spPr>
          <a:xfrm>
            <a:off x="2144267" y="2582905"/>
            <a:ext cx="8125056" cy="74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19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60141D77-49C8-4443-99FA-027E4C2E3D22}"/>
              </a:ext>
            </a:extLst>
          </p:cNvPr>
          <p:cNvSpPr/>
          <p:nvPr/>
        </p:nvSpPr>
        <p:spPr>
          <a:xfrm>
            <a:off x="506277" y="1081548"/>
            <a:ext cx="11176135" cy="143971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Совместное использование с «1С:Документооборотом 8» сэкономит время и избавит от перехода из одной информационной базы в другую: в карточках другой конфигурации или приложении будут доступны гиперссылки, обеспечивающие доступ к любым учетным данным из «1С:Документооборота 8» (присоединенные файлы, процессы, задачи, истории переписки и т.д.).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9E7DF0C9-BBC2-4C44-A436-28ECC2A3CF30}"/>
              </a:ext>
            </a:extLst>
          </p:cNvPr>
          <p:cNvSpPr/>
          <p:nvPr/>
        </p:nvSpPr>
        <p:spPr>
          <a:xfrm rot="13426916">
            <a:off x="11328989" y="1177134"/>
            <a:ext cx="357693" cy="131385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86CDC270-1E00-49C6-B7DE-D090D49A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146</a:t>
            </a:fld>
            <a:endParaRPr lang="ru-RU" dirty="0"/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27FD1D26-4695-43C1-95C0-776C6CAB82B7}"/>
              </a:ext>
            </a:extLst>
          </p:cNvPr>
          <p:cNvSpPr>
            <a:spLocks noEditPoints="1"/>
          </p:cNvSpPr>
          <p:nvPr/>
        </p:nvSpPr>
        <p:spPr bwMode="auto">
          <a:xfrm>
            <a:off x="11232316" y="209029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6280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0.rbk.ru/v6_top_pics/media/img/3/31/755429510202313.jpg">
            <a:extLst>
              <a:ext uri="{FF2B5EF4-FFF2-40B4-BE49-F238E27FC236}">
                <a16:creationId xmlns:a16="http://schemas.microsoft.com/office/drawing/2014/main" id="{F9C68342-E291-40A3-8956-CB29CB56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50B47E-9716-48EC-8CE3-38CB6EAE8916}"/>
              </a:ext>
            </a:extLst>
          </p:cNvPr>
          <p:cNvSpPr/>
          <p:nvPr/>
        </p:nvSpPr>
        <p:spPr>
          <a:xfrm>
            <a:off x="0" y="-9525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7C053-BE62-4ECA-9415-923E623E8394}"/>
              </a:ext>
            </a:extLst>
          </p:cNvPr>
          <p:cNvSpPr txBox="1"/>
          <p:nvPr/>
        </p:nvSpPr>
        <p:spPr>
          <a:xfrm>
            <a:off x="5784363" y="3216159"/>
            <a:ext cx="50268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www.1c-mining.ru</a:t>
            </a:r>
            <a:endParaRPr lang="ru-RU" sz="28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company@sinergo.ru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+7 (3843) 322-101</a:t>
            </a:r>
            <a:endParaRPr lang="ru-RU" sz="2800" b="1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8FDC11-9570-1701-AD34-90531ABB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70" y="2872212"/>
            <a:ext cx="2072891" cy="207289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49D575B-A3A6-4297-8982-CCBBA0FFC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97" y="583627"/>
            <a:ext cx="4403606" cy="101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Гибкая настройка аналитик оперативного учета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1B7C8-2B75-47D6-BF57-C190E24F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25" y="1145219"/>
            <a:ext cx="3247787" cy="24533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3E632-2AA2-43BB-8D65-3327361B1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42" y="2724150"/>
            <a:ext cx="4783678" cy="405774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2D0A2F1-2BDA-481B-9736-BDB483DD808A}"/>
              </a:ext>
            </a:extLst>
          </p:cNvPr>
          <p:cNvSpPr/>
          <p:nvPr/>
        </p:nvSpPr>
        <p:spPr>
          <a:xfrm>
            <a:off x="473352" y="1145219"/>
            <a:ext cx="4412974" cy="5157927"/>
          </a:xfrm>
          <a:prstGeom prst="roundRect">
            <a:avLst>
              <a:gd name="adj" fmla="val 2898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46B48D-C8B2-4FFC-A058-FBDA10EC00F3}"/>
              </a:ext>
            </a:extLst>
          </p:cNvPr>
          <p:cNvSpPr/>
          <p:nvPr/>
        </p:nvSpPr>
        <p:spPr>
          <a:xfrm>
            <a:off x="488271" y="1343521"/>
            <a:ext cx="4521879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025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Настройка учета по взвешиванию или установленным нормам, учет по количеству операций.</a:t>
            </a:r>
            <a:r>
              <a:rPr lang="en-US" altLang="ru-RU" sz="1400" dirty="0">
                <a:solidFill>
                  <a:srgbClr val="44546A">
                    <a:lumMod val="75000"/>
                  </a:srgbClr>
                </a:solidFill>
              </a:rPr>
              <a:t> </a:t>
            </a:r>
          </a:p>
          <a:p>
            <a:pPr marL="11025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Состав аналитик позволяет настроить операции для разных видов горных и геологоразведочных работ:</a:t>
            </a:r>
          </a:p>
          <a:p>
            <a:pPr marL="11025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altLang="ru-RU" sz="1400" b="1" dirty="0">
                <a:solidFill>
                  <a:srgbClr val="44546A">
                    <a:lumMod val="75000"/>
                  </a:srgbClr>
                </a:solidFill>
              </a:rPr>
              <a:t>По исполнителям работ: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Горное оборудование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Транспортное оборудование и прицепы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Бригады, сотрудники и исполнители работ</a:t>
            </a:r>
            <a:endParaRPr lang="en-US" altLang="ru-RU" sz="1400" dirty="0">
              <a:solidFill>
                <a:srgbClr val="44546A">
                  <a:lumMod val="75000"/>
                </a:srgbClr>
              </a:solidFill>
            </a:endParaRPr>
          </a:p>
          <a:p>
            <a:pPr marL="11025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altLang="ru-RU" sz="1400" b="1" dirty="0">
                <a:solidFill>
                  <a:srgbClr val="44546A">
                    <a:lumMod val="75000"/>
                  </a:srgbClr>
                </a:solidFill>
              </a:rPr>
              <a:t>По месту выполнения работ: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Участки работ и места погрузки / разгрузки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Залежи, блоки, горизонты 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Выработки, скважины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Профильные линии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Горное оборудование, склады, штабеля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Схемы погрузки</a:t>
            </a:r>
            <a:endParaRPr lang="en-US" altLang="ru-RU" sz="1400" dirty="0">
              <a:solidFill>
                <a:srgbClr val="44546A">
                  <a:lumMod val="75000"/>
                </a:srgbClr>
              </a:solidFill>
            </a:endParaRPr>
          </a:p>
          <a:p>
            <a:pPr marL="110250"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altLang="ru-RU" sz="1400" b="1" dirty="0">
                <a:solidFill>
                  <a:srgbClr val="44546A">
                    <a:lumMod val="75000"/>
                  </a:srgbClr>
                </a:solidFill>
              </a:rPr>
              <a:t>По технологическим операциям: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Виды работ</a:t>
            </a:r>
          </a:p>
          <a:p>
            <a:pPr marL="540000" lvl="1" indent="-285750"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400" dirty="0">
                <a:solidFill>
                  <a:srgbClr val="44546A">
                    <a:lumMod val="75000"/>
                  </a:srgbClr>
                </a:solidFill>
              </a:rPr>
              <a:t>Номенклатура (характеристики, серии)</a:t>
            </a:r>
            <a:endParaRPr lang="ru-RU" sz="1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6105BA6E-94AF-4C6D-B3EB-7498A600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2" name="Freeform 4846">
            <a:extLst>
              <a:ext uri="{FF2B5EF4-FFF2-40B4-BE49-F238E27FC236}">
                <a16:creationId xmlns:a16="http://schemas.microsoft.com/office/drawing/2014/main" id="{43EF5F47-8483-467E-8B4E-0013466DA223}"/>
              </a:ext>
            </a:extLst>
          </p:cNvPr>
          <p:cNvSpPr>
            <a:spLocks noEditPoints="1"/>
          </p:cNvSpPr>
          <p:nvPr/>
        </p:nvSpPr>
        <p:spPr bwMode="auto">
          <a:xfrm>
            <a:off x="4376438" y="5861052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34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месторождения</a:t>
            </a:r>
          </a:p>
        </p:txBody>
      </p:sp>
      <p:sp>
        <p:nvSpPr>
          <p:cNvPr id="20" name="Snip Single Corner Rectangle 7">
            <a:extLst>
              <a:ext uri="{FF2B5EF4-FFF2-40B4-BE49-F238E27FC236}">
                <a16:creationId xmlns:a16="http://schemas.microsoft.com/office/drawing/2014/main" id="{B75FB957-F7E5-47DD-BD42-23FE906CA0AE}"/>
              </a:ext>
            </a:extLst>
          </p:cNvPr>
          <p:cNvSpPr/>
          <p:nvPr/>
        </p:nvSpPr>
        <p:spPr>
          <a:xfrm>
            <a:off x="135823" y="996603"/>
            <a:ext cx="4335064" cy="1128029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В обработке «Структура месторождения» описываются взаимосвязь участков работ, горизонтов, блоков и залежей полезных ископаемых</a:t>
            </a:r>
          </a:p>
        </p:txBody>
      </p:sp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A99CE00-5BEF-4C7E-AA39-EB6ABE0BD0E3}"/>
              </a:ext>
            </a:extLst>
          </p:cNvPr>
          <p:cNvSpPr/>
          <p:nvPr/>
        </p:nvSpPr>
        <p:spPr>
          <a:xfrm rot="13398695">
            <a:off x="4268150" y="1047611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Freeform 4846">
            <a:extLst>
              <a:ext uri="{FF2B5EF4-FFF2-40B4-BE49-F238E27FC236}">
                <a16:creationId xmlns:a16="http://schemas.microsoft.com/office/drawing/2014/main" id="{06108382-10F8-400F-95E9-03DFABE4CF0C}"/>
              </a:ext>
            </a:extLst>
          </p:cNvPr>
          <p:cNvSpPr>
            <a:spLocks noEditPoints="1"/>
          </p:cNvSpPr>
          <p:nvPr/>
        </p:nvSpPr>
        <p:spPr bwMode="auto">
          <a:xfrm>
            <a:off x="3965399" y="1706609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D5B28CB3-7449-4769-A840-AC1D4070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48986-3998-4834-ACE2-334B9F097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19" y="3118598"/>
            <a:ext cx="4979424" cy="362447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FC319-E9F0-4128-AD7D-CF2BEAF58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68" y="2417925"/>
            <a:ext cx="4042819" cy="232768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82F5D-B2D8-4668-95F8-2DBDCA806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88" y="4951603"/>
            <a:ext cx="4042819" cy="160731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876809-C377-4E77-BB8E-83BA31B6A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090" y="3948968"/>
            <a:ext cx="2695822" cy="253434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586696-B1F9-499E-914C-2DBE54214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620" y="1329918"/>
            <a:ext cx="2731434" cy="215147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DA9A69-C482-4979-AEAD-EDA6D4989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133" y="975485"/>
            <a:ext cx="3742360" cy="195854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D5CCC71-8E65-47D2-8D3C-C62927428C73}"/>
              </a:ext>
            </a:extLst>
          </p:cNvPr>
          <p:cNvSpPr/>
          <p:nvPr/>
        </p:nvSpPr>
        <p:spPr>
          <a:xfrm>
            <a:off x="4295000" y="3627120"/>
            <a:ext cx="2805888" cy="213360"/>
          </a:xfrm>
          <a:prstGeom prst="rect">
            <a:avLst/>
          </a:prstGeom>
          <a:noFill/>
          <a:ln w="25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5093CEE-D11E-45EC-8F48-BB35247DD9FD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697944" y="2934027"/>
            <a:ext cx="268516" cy="6930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8AF7772-6151-4964-8D0E-A86A25CBFD3F}"/>
              </a:ext>
            </a:extLst>
          </p:cNvPr>
          <p:cNvCxnSpPr>
            <a:cxnSpLocks/>
          </p:cNvCxnSpPr>
          <p:nvPr/>
        </p:nvCxnSpPr>
        <p:spPr>
          <a:xfrm>
            <a:off x="8505493" y="2143125"/>
            <a:ext cx="8099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AC9AEC2-F266-4208-9739-A13414985862}"/>
              </a:ext>
            </a:extLst>
          </p:cNvPr>
          <p:cNvSpPr/>
          <p:nvPr/>
        </p:nvSpPr>
        <p:spPr>
          <a:xfrm>
            <a:off x="6763131" y="4897466"/>
            <a:ext cx="2368169" cy="213360"/>
          </a:xfrm>
          <a:prstGeom prst="rect">
            <a:avLst/>
          </a:prstGeom>
          <a:noFill/>
          <a:ln w="25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97C692C-36EA-4A60-ACB8-A9F5A3BE1833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9131300" y="5004146"/>
            <a:ext cx="241790" cy="408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FB2C03D-B638-4C03-89DA-858755CB2484}"/>
              </a:ext>
            </a:extLst>
          </p:cNvPr>
          <p:cNvSpPr/>
          <p:nvPr/>
        </p:nvSpPr>
        <p:spPr>
          <a:xfrm>
            <a:off x="4347573" y="4860296"/>
            <a:ext cx="2368169" cy="213360"/>
          </a:xfrm>
          <a:prstGeom prst="rect">
            <a:avLst/>
          </a:prstGeom>
          <a:noFill/>
          <a:ln w="25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51C31374-D6C6-43D5-96B7-94FD6F40F536}"/>
              </a:ext>
            </a:extLst>
          </p:cNvPr>
          <p:cNvCxnSpPr>
            <a:cxnSpLocks/>
          </p:cNvCxnSpPr>
          <p:nvPr/>
        </p:nvCxnSpPr>
        <p:spPr>
          <a:xfrm flipH="1" flipV="1">
            <a:off x="4047036" y="4772998"/>
            <a:ext cx="300539" cy="1939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4614D9F-0BDA-4D48-B3EC-C5EBC79CB417}"/>
              </a:ext>
            </a:extLst>
          </p:cNvPr>
          <p:cNvSpPr/>
          <p:nvPr/>
        </p:nvSpPr>
        <p:spPr>
          <a:xfrm>
            <a:off x="5033373" y="6376630"/>
            <a:ext cx="3529602" cy="213360"/>
          </a:xfrm>
          <a:prstGeom prst="rect">
            <a:avLst/>
          </a:prstGeom>
          <a:noFill/>
          <a:ln w="25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645AB12-E4A4-4BE4-BD02-D93C55321277}"/>
              </a:ext>
            </a:extLst>
          </p:cNvPr>
          <p:cNvCxnSpPr>
            <a:cxnSpLocks/>
          </p:cNvCxnSpPr>
          <p:nvPr/>
        </p:nvCxnSpPr>
        <p:spPr>
          <a:xfrm flipH="1" flipV="1">
            <a:off x="4178642" y="6289331"/>
            <a:ext cx="854732" cy="2133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1B29760-DA33-4437-832D-C2AD0E16D0EB}"/>
              </a:ext>
            </a:extLst>
          </p:cNvPr>
          <p:cNvCxnSpPr>
            <a:cxnSpLocks/>
          </p:cNvCxnSpPr>
          <p:nvPr/>
        </p:nvCxnSpPr>
        <p:spPr>
          <a:xfrm flipH="1" flipV="1">
            <a:off x="1514476" y="3644621"/>
            <a:ext cx="2758943" cy="878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D423406-B62D-46A4-84D6-A99BBECC2B6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100888" y="3733800"/>
            <a:ext cx="2938462" cy="13111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2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запасов полезных ископаемых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3D7765-1C33-4BDF-9A0C-AE42DF9B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13" y="1182774"/>
            <a:ext cx="6452560" cy="25463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3BF4F-D2B6-4FD1-912C-CB6344382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04" y="2455925"/>
            <a:ext cx="6142008" cy="31464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EE0634BC-D33E-4913-A2E3-BB5C115F422E}"/>
              </a:ext>
            </a:extLst>
          </p:cNvPr>
          <p:cNvSpPr/>
          <p:nvPr/>
        </p:nvSpPr>
        <p:spPr>
          <a:xfrm>
            <a:off x="6522098" y="5669537"/>
            <a:ext cx="5236490" cy="1112360"/>
          </a:xfrm>
          <a:prstGeom prst="snip1Rect">
            <a:avLst>
              <a:gd name="adj" fmla="val 14098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Для выемочных блоков можно указать перечень входящих в них геологических блоков, распределить запасы и рассчитать средневзвешенные показатели качества</a:t>
            </a: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88ADDBE1-6A0B-4EAC-A5A0-3C1A52233606}"/>
              </a:ext>
            </a:extLst>
          </p:cNvPr>
          <p:cNvSpPr/>
          <p:nvPr/>
        </p:nvSpPr>
        <p:spPr>
          <a:xfrm rot="13526483">
            <a:off x="11524643" y="5740817"/>
            <a:ext cx="237522" cy="89422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5" name="Snip Single Corner Rectangle 7">
            <a:extLst>
              <a:ext uri="{FF2B5EF4-FFF2-40B4-BE49-F238E27FC236}">
                <a16:creationId xmlns:a16="http://schemas.microsoft.com/office/drawing/2014/main" id="{5E2E29E3-D29D-4BED-9D0E-4BFE7D171144}"/>
              </a:ext>
            </a:extLst>
          </p:cNvPr>
          <p:cNvSpPr/>
          <p:nvPr/>
        </p:nvSpPr>
        <p:spPr>
          <a:xfrm>
            <a:off x="7165910" y="1018156"/>
            <a:ext cx="4647341" cy="1282821"/>
          </a:xfrm>
          <a:prstGeom prst="snip1Rect">
            <a:avLst>
              <a:gd name="adj" fmla="val 10326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Возможен сценарный учет запасов полезных ископаемых по категориям в количественном и качественном выражении в разрезе участков, горизонтов, блоков, залежей</a:t>
            </a: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BBB5ADA1-4D3A-4F98-BAED-6C31C28B13D5}"/>
              </a:ext>
            </a:extLst>
          </p:cNvPr>
          <p:cNvSpPr/>
          <p:nvPr/>
        </p:nvSpPr>
        <p:spPr>
          <a:xfrm rot="13494247">
            <a:off x="11561386" y="1076544"/>
            <a:ext cx="275291" cy="112417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BF53F23F-763D-417C-A6E7-76D60F8F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19EDE0-6B60-4318-8C54-60096D716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87" y="3857745"/>
            <a:ext cx="6169307" cy="2916250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3" name="Freeform 4845">
            <a:extLst>
              <a:ext uri="{FF2B5EF4-FFF2-40B4-BE49-F238E27FC236}">
                <a16:creationId xmlns:a16="http://schemas.microsoft.com/office/drawing/2014/main" id="{2B0E42C4-3AEC-4000-900B-8F51B58B7F25}"/>
              </a:ext>
            </a:extLst>
          </p:cNvPr>
          <p:cNvSpPr>
            <a:spLocks noEditPoints="1"/>
          </p:cNvSpPr>
          <p:nvPr/>
        </p:nvSpPr>
        <p:spPr bwMode="auto">
          <a:xfrm>
            <a:off x="11397947" y="192187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8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57DF5-0F73-4989-B715-E55ED342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47" y="1001647"/>
            <a:ext cx="6109804" cy="272047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разубоживания и потерь полезных ископаемых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58B68-F70F-4665-938F-E84139E0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400" y="3030667"/>
            <a:ext cx="8367623" cy="24310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A04C6-3E07-47E4-AFC5-05450D82D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829" y="4302692"/>
            <a:ext cx="7221935" cy="21094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15A18A9B-9B43-468B-A801-663C1E621029}"/>
              </a:ext>
            </a:extLst>
          </p:cNvPr>
          <p:cNvSpPr/>
          <p:nvPr/>
        </p:nvSpPr>
        <p:spPr>
          <a:xfrm>
            <a:off x="6447453" y="1001648"/>
            <a:ext cx="5444311" cy="1768388"/>
          </a:xfrm>
          <a:prstGeom prst="snip1Rect">
            <a:avLst>
              <a:gd name="adj" fmla="val 7690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Учет разубоживания и потерь позволяет зафиксировать объем и качественные показатели разубоживания и </a:t>
            </a:r>
          </a:p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потерь полезного ископаемого с указанием номенклатуры запасов, аналитик горизонтов, блоков и залежей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8E611F9-33D5-4721-B0BE-E2DD237F523E}"/>
              </a:ext>
            </a:extLst>
          </p:cNvPr>
          <p:cNvSpPr/>
          <p:nvPr/>
        </p:nvSpPr>
        <p:spPr>
          <a:xfrm rot="13398695">
            <a:off x="11689614" y="1052654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Freeform 4846">
            <a:extLst>
              <a:ext uri="{FF2B5EF4-FFF2-40B4-BE49-F238E27FC236}">
                <a16:creationId xmlns:a16="http://schemas.microsoft.com/office/drawing/2014/main" id="{CFB12987-1AC1-4B6E-9782-5C7483C02408}"/>
              </a:ext>
            </a:extLst>
          </p:cNvPr>
          <p:cNvSpPr>
            <a:spLocks noEditPoints="1"/>
          </p:cNvSpPr>
          <p:nvPr/>
        </p:nvSpPr>
        <p:spPr bwMode="auto">
          <a:xfrm>
            <a:off x="11415805" y="1428325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34722E1-3E7B-4EF3-BEF8-E22E98E5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537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запасов полезных ископаемых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EA1DB-28D9-4818-BBE8-E3192FFB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44" y="1070029"/>
            <a:ext cx="4465468" cy="310641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1AE67EF5-017B-4D1F-B23B-70D565158BAB}"/>
              </a:ext>
            </a:extLst>
          </p:cNvPr>
          <p:cNvSpPr/>
          <p:nvPr/>
        </p:nvSpPr>
        <p:spPr>
          <a:xfrm>
            <a:off x="9173535" y="1209631"/>
            <a:ext cx="2847800" cy="1971890"/>
          </a:xfrm>
          <a:prstGeom prst="snip1Rect">
            <a:avLst>
              <a:gd name="adj" fmla="val 9126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Отчет по остаткам промышленных запасов рассчитывает остатки к выемке по формуле:</a:t>
            </a:r>
          </a:p>
          <a:p>
            <a:pPr marL="108000"/>
            <a:r>
              <a:rPr lang="ru-RU" sz="1600" i="1" dirty="0">
                <a:solidFill>
                  <a:schemeClr val="tx2"/>
                </a:solidFill>
                <a:latin typeface="Calibri"/>
              </a:rPr>
              <a:t>Запасы - Добыча ± Маркшейдерский замер + Разубоживание – Потери</a:t>
            </a: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DF372070-69E6-4C20-A134-2780D0547079}"/>
              </a:ext>
            </a:extLst>
          </p:cNvPr>
          <p:cNvSpPr/>
          <p:nvPr/>
        </p:nvSpPr>
        <p:spPr>
          <a:xfrm rot="13526483">
            <a:off x="11692784" y="1297222"/>
            <a:ext cx="316008" cy="167528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8C4669F5-2399-4BB8-BD9C-DDA25CC36839}"/>
              </a:ext>
            </a:extLst>
          </p:cNvPr>
          <p:cNvSpPr>
            <a:spLocks noEditPoints="1"/>
          </p:cNvSpPr>
          <p:nvPr/>
        </p:nvSpPr>
        <p:spPr bwMode="auto">
          <a:xfrm>
            <a:off x="11664723" y="2782388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Snip Single Corner Rectangle 7">
            <a:extLst>
              <a:ext uri="{FF2B5EF4-FFF2-40B4-BE49-F238E27FC236}">
                <a16:creationId xmlns:a16="http://schemas.microsoft.com/office/drawing/2014/main" id="{847619E9-4970-467E-A7ED-EC09FED9EE46}"/>
              </a:ext>
            </a:extLst>
          </p:cNvPr>
          <p:cNvSpPr/>
          <p:nvPr/>
        </p:nvSpPr>
        <p:spPr>
          <a:xfrm>
            <a:off x="293583" y="4373118"/>
            <a:ext cx="3240192" cy="1998653"/>
          </a:xfrm>
          <a:prstGeom prst="snip1Rect">
            <a:avLst>
              <a:gd name="adj" fmla="val 97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Отчет</a:t>
            </a:r>
            <a:r>
              <a:rPr lang="en-US" sz="1600" dirty="0">
                <a:solidFill>
                  <a:schemeClr val="tx2"/>
                </a:solidFill>
                <a:latin typeface="Calibri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Calibri"/>
              </a:rPr>
              <a:t>по геологическим запасам позволяет проанализировать запасы по геологическим и выемочным блокам по разным видам запасов, а также историю их изменения</a:t>
            </a: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F2C24FDD-64DE-4CC9-964F-D129670E61CD}"/>
              </a:ext>
            </a:extLst>
          </p:cNvPr>
          <p:cNvSpPr/>
          <p:nvPr/>
        </p:nvSpPr>
        <p:spPr>
          <a:xfrm rot="13526483">
            <a:off x="3181866" y="4456335"/>
            <a:ext cx="349462" cy="174587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BA7225A9-A41D-47B1-B29C-11B5336D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229CF5-3C44-4832-98A2-C37191848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482" y="2889250"/>
            <a:ext cx="4079069" cy="382996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9" name="Snip Single Corner Rectangle 7">
            <a:extLst>
              <a:ext uri="{FF2B5EF4-FFF2-40B4-BE49-F238E27FC236}">
                <a16:creationId xmlns:a16="http://schemas.microsoft.com/office/drawing/2014/main" id="{514B0F3F-556D-4042-AC0B-DAF57873FE7F}"/>
              </a:ext>
            </a:extLst>
          </p:cNvPr>
          <p:cNvSpPr/>
          <p:nvPr/>
        </p:nvSpPr>
        <p:spPr>
          <a:xfrm>
            <a:off x="4900339" y="1070030"/>
            <a:ext cx="4079069" cy="1652396"/>
          </a:xfrm>
          <a:prstGeom prst="snip1Rect">
            <a:avLst>
              <a:gd name="adj" fmla="val 8310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Отчет по товарным запасам позволяет проанализировать товарные запасы полезных ископаемых, их качественные показатели и порядок расчета от геологических запасов до товарных запасов с учетом потерь и разубоживания</a:t>
            </a:r>
          </a:p>
        </p:txBody>
      </p:sp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7F0B872F-346C-4684-833C-211490C87CDD}"/>
              </a:ext>
            </a:extLst>
          </p:cNvPr>
          <p:cNvSpPr/>
          <p:nvPr/>
        </p:nvSpPr>
        <p:spPr>
          <a:xfrm rot="13526483">
            <a:off x="8713101" y="1147602"/>
            <a:ext cx="272515" cy="130818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2" name="Freeform 4845">
            <a:extLst>
              <a:ext uri="{FF2B5EF4-FFF2-40B4-BE49-F238E27FC236}">
                <a16:creationId xmlns:a16="http://schemas.microsoft.com/office/drawing/2014/main" id="{CB634FE8-C259-4DF7-A20F-F3DBECD7F16C}"/>
              </a:ext>
            </a:extLst>
          </p:cNvPr>
          <p:cNvSpPr>
            <a:spLocks noEditPoints="1"/>
          </p:cNvSpPr>
          <p:nvPr/>
        </p:nvSpPr>
        <p:spPr bwMode="auto">
          <a:xfrm>
            <a:off x="3076093" y="5790999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4845">
            <a:extLst>
              <a:ext uri="{FF2B5EF4-FFF2-40B4-BE49-F238E27FC236}">
                <a16:creationId xmlns:a16="http://schemas.microsoft.com/office/drawing/2014/main" id="{6F5F4489-F7F3-4686-B67B-E8E11DD23840}"/>
              </a:ext>
            </a:extLst>
          </p:cNvPr>
          <p:cNvSpPr>
            <a:spLocks noEditPoints="1"/>
          </p:cNvSpPr>
          <p:nvPr/>
        </p:nvSpPr>
        <p:spPr bwMode="auto">
          <a:xfrm>
            <a:off x="8536462" y="1976396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5AE57-C4F8-4E4D-9C94-B83BB26EE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647" y="3280148"/>
            <a:ext cx="3784896" cy="3439068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450288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компании «Синерго»</a:t>
            </a:r>
          </a:p>
        </p:txBody>
      </p:sp>
      <p:sp>
        <p:nvSpPr>
          <p:cNvPr id="42" name="Номер слайда 1">
            <a:extLst>
              <a:ext uri="{FF2B5EF4-FFF2-40B4-BE49-F238E27FC236}">
                <a16:creationId xmlns:a16="http://schemas.microsoft.com/office/drawing/2014/main" id="{45A413E9-C69C-4F15-90F7-7993F36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ectangle 4165">
            <a:extLst>
              <a:ext uri="{FF2B5EF4-FFF2-40B4-BE49-F238E27FC236}">
                <a16:creationId xmlns:a16="http://schemas.microsoft.com/office/drawing/2014/main" id="{5498D337-3B26-47E3-A963-D9CF0AD556B9}"/>
              </a:ext>
            </a:extLst>
          </p:cNvPr>
          <p:cNvSpPr/>
          <p:nvPr/>
        </p:nvSpPr>
        <p:spPr>
          <a:xfrm>
            <a:off x="1545020" y="1415559"/>
            <a:ext cx="2812611" cy="1111228"/>
          </a:xfrm>
          <a:prstGeom prst="rect">
            <a:avLst/>
          </a:prstGeom>
          <a:gradFill>
            <a:gsLst>
              <a:gs pos="0">
                <a:srgbClr val="859CA3">
                  <a:alpha val="23424"/>
                </a:srgbClr>
              </a:gs>
              <a:gs pos="98000">
                <a:srgbClr val="859CA3">
                  <a:alpha val="0"/>
                </a:srgbClr>
              </a:gs>
            </a:gsLst>
            <a:lin ang="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360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из них 15 лет занимаемся автоматизацией предприятий горнодобывающей </a:t>
            </a:r>
            <a:b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</a:b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и перерабатывающей промышленности</a:t>
            </a:r>
          </a:p>
        </p:txBody>
      </p:sp>
      <p:sp>
        <p:nvSpPr>
          <p:cNvPr id="214" name="Rounded Rectangle 5">
            <a:extLst>
              <a:ext uri="{FF2B5EF4-FFF2-40B4-BE49-F238E27FC236}">
                <a16:creationId xmlns:a16="http://schemas.microsoft.com/office/drawing/2014/main" id="{DB03C71B-6A98-4E80-89E0-5E0098935237}"/>
              </a:ext>
            </a:extLst>
          </p:cNvPr>
          <p:cNvSpPr/>
          <p:nvPr/>
        </p:nvSpPr>
        <p:spPr>
          <a:xfrm>
            <a:off x="7334451" y="1040003"/>
            <a:ext cx="4162224" cy="5197285"/>
          </a:xfrm>
          <a:prstGeom prst="roundRect">
            <a:avLst>
              <a:gd name="adj" fmla="val 2944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2242D75-E649-4A09-B420-BCC0AA1C4904}"/>
              </a:ext>
            </a:extLst>
          </p:cNvPr>
          <p:cNvSpPr txBox="1"/>
          <p:nvPr/>
        </p:nvSpPr>
        <p:spPr>
          <a:xfrm>
            <a:off x="6417688" y="14990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16" name="Group 4166">
            <a:extLst>
              <a:ext uri="{FF2B5EF4-FFF2-40B4-BE49-F238E27FC236}">
                <a16:creationId xmlns:a16="http://schemas.microsoft.com/office/drawing/2014/main" id="{A4D1CE68-4389-4511-AE2E-AFAC6727E5F7}"/>
              </a:ext>
            </a:extLst>
          </p:cNvPr>
          <p:cNvGrpSpPr>
            <a:grpSpLocks noChangeAspect="1"/>
          </p:cNvGrpSpPr>
          <p:nvPr/>
        </p:nvGrpSpPr>
        <p:grpSpPr>
          <a:xfrm>
            <a:off x="4713571" y="1201513"/>
            <a:ext cx="2293170" cy="1240249"/>
            <a:chOff x="1079500" y="1150938"/>
            <a:chExt cx="7326313" cy="3962400"/>
          </a:xfrm>
          <a:gradFill>
            <a:gsLst>
              <a:gs pos="98000">
                <a:srgbClr val="1D7BAD"/>
              </a:gs>
              <a:gs pos="0">
                <a:srgbClr val="121A1E"/>
              </a:gs>
            </a:gsLst>
            <a:lin ang="3360000" scaled="0"/>
          </a:gradFill>
          <a:effectLst>
            <a:outerShdw dist="424445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17" name="Freeform 1">
              <a:extLst>
                <a:ext uri="{FF2B5EF4-FFF2-40B4-BE49-F238E27FC236}">
                  <a16:creationId xmlns:a16="http://schemas.microsoft.com/office/drawing/2014/main" id="{663327B0-7EC9-4304-A8A2-2A3AF9987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2300" y="4278313"/>
              <a:ext cx="39688" cy="120650"/>
            </a:xfrm>
            <a:custGeom>
              <a:avLst/>
              <a:gdLst>
                <a:gd name="T0" fmla="*/ 110 w 111"/>
                <a:gd name="T1" fmla="*/ 17 h 333"/>
                <a:gd name="T2" fmla="*/ 108 w 111"/>
                <a:gd name="T3" fmla="*/ 12 h 333"/>
                <a:gd name="T4" fmla="*/ 99 w 111"/>
                <a:gd name="T5" fmla="*/ 3 h 333"/>
                <a:gd name="T6" fmla="*/ 99 w 111"/>
                <a:gd name="T7" fmla="*/ 3 h 333"/>
                <a:gd name="T8" fmla="*/ 75 w 111"/>
                <a:gd name="T9" fmla="*/ 6 h 333"/>
                <a:gd name="T10" fmla="*/ 75 w 111"/>
                <a:gd name="T11" fmla="*/ 6 h 333"/>
                <a:gd name="T12" fmla="*/ 66 w 111"/>
                <a:gd name="T13" fmla="*/ 15 h 333"/>
                <a:gd name="T14" fmla="*/ 61 w 111"/>
                <a:gd name="T15" fmla="*/ 26 h 333"/>
                <a:gd name="T16" fmla="*/ 54 w 111"/>
                <a:gd name="T17" fmla="*/ 29 h 333"/>
                <a:gd name="T18" fmla="*/ 11 w 111"/>
                <a:gd name="T19" fmla="*/ 54 h 333"/>
                <a:gd name="T20" fmla="*/ 2 w 111"/>
                <a:gd name="T21" fmla="*/ 94 h 333"/>
                <a:gd name="T22" fmla="*/ 8 w 111"/>
                <a:gd name="T23" fmla="*/ 104 h 333"/>
                <a:gd name="T24" fmla="*/ 8 w 111"/>
                <a:gd name="T25" fmla="*/ 106 h 333"/>
                <a:gd name="T26" fmla="*/ 11 w 111"/>
                <a:gd name="T27" fmla="*/ 110 h 333"/>
                <a:gd name="T28" fmla="*/ 14 w 111"/>
                <a:gd name="T29" fmla="*/ 137 h 333"/>
                <a:gd name="T30" fmla="*/ 18 w 111"/>
                <a:gd name="T31" fmla="*/ 150 h 333"/>
                <a:gd name="T32" fmla="*/ 11 w 111"/>
                <a:gd name="T33" fmla="*/ 177 h 333"/>
                <a:gd name="T34" fmla="*/ 18 w 111"/>
                <a:gd name="T35" fmla="*/ 208 h 333"/>
                <a:gd name="T36" fmla="*/ 20 w 111"/>
                <a:gd name="T37" fmla="*/ 213 h 333"/>
                <a:gd name="T38" fmla="*/ 12 w 111"/>
                <a:gd name="T39" fmla="*/ 247 h 333"/>
                <a:gd name="T40" fmla="*/ 8 w 111"/>
                <a:gd name="T41" fmla="*/ 280 h 333"/>
                <a:gd name="T42" fmla="*/ 14 w 111"/>
                <a:gd name="T43" fmla="*/ 292 h 333"/>
                <a:gd name="T44" fmla="*/ 17 w 111"/>
                <a:gd name="T45" fmla="*/ 299 h 333"/>
                <a:gd name="T46" fmla="*/ 17 w 111"/>
                <a:gd name="T47" fmla="*/ 308 h 333"/>
                <a:gd name="T48" fmla="*/ 24 w 111"/>
                <a:gd name="T49" fmla="*/ 326 h 333"/>
                <a:gd name="T50" fmla="*/ 24 w 111"/>
                <a:gd name="T51" fmla="*/ 327 h 333"/>
                <a:gd name="T52" fmla="*/ 32 w 111"/>
                <a:gd name="T53" fmla="*/ 330 h 333"/>
                <a:gd name="T54" fmla="*/ 39 w 111"/>
                <a:gd name="T55" fmla="*/ 332 h 333"/>
                <a:gd name="T56" fmla="*/ 39 w 111"/>
                <a:gd name="T57" fmla="*/ 332 h 333"/>
                <a:gd name="T58" fmla="*/ 48 w 111"/>
                <a:gd name="T59" fmla="*/ 329 h 333"/>
                <a:gd name="T60" fmla="*/ 51 w 111"/>
                <a:gd name="T61" fmla="*/ 327 h 333"/>
                <a:gd name="T62" fmla="*/ 57 w 111"/>
                <a:gd name="T63" fmla="*/ 308 h 333"/>
                <a:gd name="T64" fmla="*/ 64 w 111"/>
                <a:gd name="T65" fmla="*/ 314 h 333"/>
                <a:gd name="T66" fmla="*/ 72 w 111"/>
                <a:gd name="T67" fmla="*/ 310 h 333"/>
                <a:gd name="T68" fmla="*/ 72 w 111"/>
                <a:gd name="T69" fmla="*/ 310 h 333"/>
                <a:gd name="T70" fmla="*/ 79 w 111"/>
                <a:gd name="T71" fmla="*/ 305 h 333"/>
                <a:gd name="T72" fmla="*/ 82 w 111"/>
                <a:gd name="T73" fmla="*/ 298 h 333"/>
                <a:gd name="T74" fmla="*/ 82 w 111"/>
                <a:gd name="T75" fmla="*/ 281 h 333"/>
                <a:gd name="T76" fmla="*/ 64 w 111"/>
                <a:gd name="T77" fmla="*/ 280 h 333"/>
                <a:gd name="T78" fmla="*/ 73 w 111"/>
                <a:gd name="T79" fmla="*/ 268 h 333"/>
                <a:gd name="T80" fmla="*/ 73 w 111"/>
                <a:gd name="T81" fmla="*/ 268 h 333"/>
                <a:gd name="T82" fmla="*/ 70 w 111"/>
                <a:gd name="T83" fmla="*/ 255 h 333"/>
                <a:gd name="T84" fmla="*/ 90 w 111"/>
                <a:gd name="T85" fmla="*/ 234 h 333"/>
                <a:gd name="T86" fmla="*/ 87 w 111"/>
                <a:gd name="T87" fmla="*/ 202 h 333"/>
                <a:gd name="T88" fmla="*/ 84 w 111"/>
                <a:gd name="T89" fmla="*/ 188 h 333"/>
                <a:gd name="T90" fmla="*/ 87 w 111"/>
                <a:gd name="T91" fmla="*/ 168 h 333"/>
                <a:gd name="T92" fmla="*/ 91 w 111"/>
                <a:gd name="T93" fmla="*/ 116 h 333"/>
                <a:gd name="T94" fmla="*/ 88 w 111"/>
                <a:gd name="T95" fmla="*/ 91 h 333"/>
                <a:gd name="T96" fmla="*/ 109 w 111"/>
                <a:gd name="T97" fmla="*/ 63 h 333"/>
                <a:gd name="T98" fmla="*/ 103 w 111"/>
                <a:gd name="T99" fmla="*/ 42 h 333"/>
                <a:gd name="T100" fmla="*/ 108 w 111"/>
                <a:gd name="T101" fmla="*/ 35 h 333"/>
                <a:gd name="T102" fmla="*/ 109 w 111"/>
                <a:gd name="T103" fmla="*/ 32 h 333"/>
                <a:gd name="T104" fmla="*/ 109 w 111"/>
                <a:gd name="T105" fmla="*/ 30 h 333"/>
                <a:gd name="T106" fmla="*/ 110 w 111"/>
                <a:gd name="T107" fmla="*/ 1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333">
                  <a:moveTo>
                    <a:pt x="110" y="18"/>
                  </a:moveTo>
                  <a:cubicBezTo>
                    <a:pt x="110" y="18"/>
                    <a:pt x="110" y="18"/>
                    <a:pt x="110" y="17"/>
                  </a:cubicBezTo>
                  <a:lnTo>
                    <a:pt x="110" y="17"/>
                  </a:lnTo>
                  <a:cubicBezTo>
                    <a:pt x="109" y="15"/>
                    <a:pt x="108" y="14"/>
                    <a:pt x="108" y="12"/>
                  </a:cubicBezTo>
                  <a:cubicBezTo>
                    <a:pt x="106" y="11"/>
                    <a:pt x="106" y="11"/>
                    <a:pt x="106" y="9"/>
                  </a:cubicBezTo>
                  <a:cubicBezTo>
                    <a:pt x="103" y="8"/>
                    <a:pt x="102" y="5"/>
                    <a:pt x="99" y="3"/>
                  </a:cubicBezTo>
                  <a:lnTo>
                    <a:pt x="99" y="3"/>
                  </a:lnTo>
                  <a:lnTo>
                    <a:pt x="99" y="3"/>
                  </a:lnTo>
                  <a:lnTo>
                    <a:pt x="99" y="3"/>
                  </a:lnTo>
                  <a:cubicBezTo>
                    <a:pt x="91" y="0"/>
                    <a:pt x="82" y="2"/>
                    <a:pt x="75" y="6"/>
                  </a:cubicBezTo>
                  <a:lnTo>
                    <a:pt x="75" y="6"/>
                  </a:lnTo>
                  <a:lnTo>
                    <a:pt x="75" y="6"/>
                  </a:lnTo>
                  <a:cubicBezTo>
                    <a:pt x="72" y="8"/>
                    <a:pt x="72" y="9"/>
                    <a:pt x="70" y="11"/>
                  </a:cubicBezTo>
                  <a:cubicBezTo>
                    <a:pt x="69" y="12"/>
                    <a:pt x="67" y="14"/>
                    <a:pt x="66" y="15"/>
                  </a:cubicBezTo>
                  <a:cubicBezTo>
                    <a:pt x="66" y="17"/>
                    <a:pt x="64" y="18"/>
                    <a:pt x="63" y="21"/>
                  </a:cubicBezTo>
                  <a:cubicBezTo>
                    <a:pt x="63" y="23"/>
                    <a:pt x="61" y="24"/>
                    <a:pt x="61" y="26"/>
                  </a:cubicBezTo>
                  <a:cubicBezTo>
                    <a:pt x="60" y="27"/>
                    <a:pt x="58" y="29"/>
                    <a:pt x="58" y="29"/>
                  </a:cubicBezTo>
                  <a:cubicBezTo>
                    <a:pt x="58" y="29"/>
                    <a:pt x="55" y="29"/>
                    <a:pt x="54" y="29"/>
                  </a:cubicBezTo>
                  <a:cubicBezTo>
                    <a:pt x="50" y="29"/>
                    <a:pt x="45" y="27"/>
                    <a:pt x="39" y="29"/>
                  </a:cubicBezTo>
                  <a:cubicBezTo>
                    <a:pt x="23" y="32"/>
                    <a:pt x="15" y="45"/>
                    <a:pt x="11" y="54"/>
                  </a:cubicBezTo>
                  <a:cubicBezTo>
                    <a:pt x="6" y="60"/>
                    <a:pt x="0" y="70"/>
                    <a:pt x="0" y="82"/>
                  </a:cubicBezTo>
                  <a:cubicBezTo>
                    <a:pt x="0" y="87"/>
                    <a:pt x="0" y="90"/>
                    <a:pt x="2" y="94"/>
                  </a:cubicBezTo>
                  <a:lnTo>
                    <a:pt x="2" y="94"/>
                  </a:lnTo>
                  <a:cubicBezTo>
                    <a:pt x="3" y="98"/>
                    <a:pt x="5" y="101"/>
                    <a:pt x="8" y="104"/>
                  </a:cubicBezTo>
                  <a:cubicBezTo>
                    <a:pt x="8" y="104"/>
                    <a:pt x="8" y="104"/>
                    <a:pt x="8" y="106"/>
                  </a:cubicBezTo>
                  <a:lnTo>
                    <a:pt x="8" y="106"/>
                  </a:lnTo>
                  <a:lnTo>
                    <a:pt x="9" y="107"/>
                  </a:lnTo>
                  <a:lnTo>
                    <a:pt x="11" y="110"/>
                  </a:lnTo>
                  <a:cubicBezTo>
                    <a:pt x="11" y="110"/>
                    <a:pt x="11" y="112"/>
                    <a:pt x="9" y="113"/>
                  </a:cubicBezTo>
                  <a:cubicBezTo>
                    <a:pt x="9" y="118"/>
                    <a:pt x="6" y="127"/>
                    <a:pt x="14" y="137"/>
                  </a:cubicBezTo>
                  <a:cubicBezTo>
                    <a:pt x="15" y="139"/>
                    <a:pt x="17" y="140"/>
                    <a:pt x="18" y="142"/>
                  </a:cubicBezTo>
                  <a:cubicBezTo>
                    <a:pt x="20" y="143"/>
                    <a:pt x="20" y="146"/>
                    <a:pt x="18" y="150"/>
                  </a:cubicBezTo>
                  <a:lnTo>
                    <a:pt x="17" y="158"/>
                  </a:lnTo>
                  <a:cubicBezTo>
                    <a:pt x="14" y="164"/>
                    <a:pt x="12" y="171"/>
                    <a:pt x="11" y="177"/>
                  </a:cubicBezTo>
                  <a:cubicBezTo>
                    <a:pt x="9" y="184"/>
                    <a:pt x="9" y="191"/>
                    <a:pt x="12" y="198"/>
                  </a:cubicBezTo>
                  <a:cubicBezTo>
                    <a:pt x="14" y="202"/>
                    <a:pt x="17" y="205"/>
                    <a:pt x="18" y="208"/>
                  </a:cubicBezTo>
                  <a:cubicBezTo>
                    <a:pt x="18" y="210"/>
                    <a:pt x="18" y="210"/>
                    <a:pt x="20" y="210"/>
                  </a:cubicBezTo>
                  <a:cubicBezTo>
                    <a:pt x="20" y="211"/>
                    <a:pt x="20" y="213"/>
                    <a:pt x="20" y="213"/>
                  </a:cubicBezTo>
                  <a:lnTo>
                    <a:pt x="21" y="216"/>
                  </a:lnTo>
                  <a:cubicBezTo>
                    <a:pt x="21" y="225"/>
                    <a:pt x="17" y="237"/>
                    <a:pt x="12" y="247"/>
                  </a:cubicBezTo>
                  <a:cubicBezTo>
                    <a:pt x="9" y="252"/>
                    <a:pt x="5" y="259"/>
                    <a:pt x="5" y="265"/>
                  </a:cubicBezTo>
                  <a:cubicBezTo>
                    <a:pt x="5" y="271"/>
                    <a:pt x="6" y="275"/>
                    <a:pt x="8" y="280"/>
                  </a:cubicBezTo>
                  <a:lnTo>
                    <a:pt x="8" y="281"/>
                  </a:lnTo>
                  <a:lnTo>
                    <a:pt x="14" y="292"/>
                  </a:lnTo>
                  <a:lnTo>
                    <a:pt x="14" y="292"/>
                  </a:lnTo>
                  <a:cubicBezTo>
                    <a:pt x="17" y="296"/>
                    <a:pt x="17" y="298"/>
                    <a:pt x="17" y="299"/>
                  </a:cubicBezTo>
                  <a:lnTo>
                    <a:pt x="17" y="304"/>
                  </a:lnTo>
                  <a:cubicBezTo>
                    <a:pt x="17" y="305"/>
                    <a:pt x="17" y="307"/>
                    <a:pt x="17" y="308"/>
                  </a:cubicBezTo>
                  <a:cubicBezTo>
                    <a:pt x="17" y="310"/>
                    <a:pt x="17" y="311"/>
                    <a:pt x="17" y="314"/>
                  </a:cubicBezTo>
                  <a:cubicBezTo>
                    <a:pt x="18" y="318"/>
                    <a:pt x="21" y="323"/>
                    <a:pt x="24" y="326"/>
                  </a:cubicBezTo>
                  <a:lnTo>
                    <a:pt x="24" y="327"/>
                  </a:lnTo>
                  <a:lnTo>
                    <a:pt x="24" y="327"/>
                  </a:lnTo>
                  <a:cubicBezTo>
                    <a:pt x="26" y="329"/>
                    <a:pt x="27" y="329"/>
                    <a:pt x="29" y="330"/>
                  </a:cubicBezTo>
                  <a:cubicBezTo>
                    <a:pt x="30" y="330"/>
                    <a:pt x="30" y="330"/>
                    <a:pt x="32" y="330"/>
                  </a:cubicBezTo>
                  <a:cubicBezTo>
                    <a:pt x="33" y="332"/>
                    <a:pt x="35" y="332"/>
                    <a:pt x="36" y="332"/>
                  </a:cubicBezTo>
                  <a:cubicBezTo>
                    <a:pt x="36" y="332"/>
                    <a:pt x="38" y="332"/>
                    <a:pt x="39" y="332"/>
                  </a:cubicBezTo>
                  <a:lnTo>
                    <a:pt x="39" y="332"/>
                  </a:lnTo>
                  <a:lnTo>
                    <a:pt x="39" y="332"/>
                  </a:lnTo>
                  <a:cubicBezTo>
                    <a:pt x="41" y="332"/>
                    <a:pt x="42" y="332"/>
                    <a:pt x="44" y="332"/>
                  </a:cubicBezTo>
                  <a:cubicBezTo>
                    <a:pt x="45" y="332"/>
                    <a:pt x="47" y="330"/>
                    <a:pt x="48" y="329"/>
                  </a:cubicBezTo>
                  <a:cubicBezTo>
                    <a:pt x="50" y="329"/>
                    <a:pt x="51" y="329"/>
                    <a:pt x="51" y="329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5" y="324"/>
                    <a:pt x="57" y="318"/>
                    <a:pt x="57" y="314"/>
                  </a:cubicBezTo>
                  <a:cubicBezTo>
                    <a:pt x="57" y="312"/>
                    <a:pt x="57" y="310"/>
                    <a:pt x="57" y="308"/>
                  </a:cubicBezTo>
                  <a:lnTo>
                    <a:pt x="58" y="310"/>
                  </a:lnTo>
                  <a:lnTo>
                    <a:pt x="64" y="314"/>
                  </a:lnTo>
                  <a:lnTo>
                    <a:pt x="70" y="311"/>
                  </a:lnTo>
                  <a:lnTo>
                    <a:pt x="72" y="310"/>
                  </a:lnTo>
                  <a:lnTo>
                    <a:pt x="72" y="310"/>
                  </a:lnTo>
                  <a:lnTo>
                    <a:pt x="72" y="310"/>
                  </a:lnTo>
                  <a:cubicBezTo>
                    <a:pt x="73" y="310"/>
                    <a:pt x="73" y="310"/>
                    <a:pt x="73" y="308"/>
                  </a:cubicBezTo>
                  <a:cubicBezTo>
                    <a:pt x="75" y="308"/>
                    <a:pt x="78" y="307"/>
                    <a:pt x="79" y="305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81" y="302"/>
                    <a:pt x="82" y="299"/>
                    <a:pt x="82" y="298"/>
                  </a:cubicBezTo>
                  <a:cubicBezTo>
                    <a:pt x="84" y="293"/>
                    <a:pt x="84" y="287"/>
                    <a:pt x="82" y="281"/>
                  </a:cubicBezTo>
                  <a:lnTo>
                    <a:pt x="82" y="281"/>
                  </a:lnTo>
                  <a:cubicBezTo>
                    <a:pt x="81" y="277"/>
                    <a:pt x="78" y="274"/>
                    <a:pt x="75" y="271"/>
                  </a:cubicBezTo>
                  <a:lnTo>
                    <a:pt x="64" y="280"/>
                  </a:lnTo>
                  <a:lnTo>
                    <a:pt x="64" y="280"/>
                  </a:lnTo>
                  <a:lnTo>
                    <a:pt x="73" y="268"/>
                  </a:lnTo>
                  <a:lnTo>
                    <a:pt x="73" y="268"/>
                  </a:lnTo>
                  <a:lnTo>
                    <a:pt x="73" y="268"/>
                  </a:lnTo>
                  <a:cubicBezTo>
                    <a:pt x="72" y="266"/>
                    <a:pt x="70" y="262"/>
                    <a:pt x="70" y="260"/>
                  </a:cubicBezTo>
                  <a:cubicBezTo>
                    <a:pt x="70" y="259"/>
                    <a:pt x="70" y="256"/>
                    <a:pt x="70" y="255"/>
                  </a:cubicBezTo>
                  <a:lnTo>
                    <a:pt x="73" y="255"/>
                  </a:lnTo>
                  <a:cubicBezTo>
                    <a:pt x="82" y="252"/>
                    <a:pt x="87" y="244"/>
                    <a:pt x="90" y="234"/>
                  </a:cubicBezTo>
                  <a:cubicBezTo>
                    <a:pt x="91" y="229"/>
                    <a:pt x="94" y="222"/>
                    <a:pt x="93" y="214"/>
                  </a:cubicBezTo>
                  <a:cubicBezTo>
                    <a:pt x="91" y="208"/>
                    <a:pt x="88" y="204"/>
                    <a:pt x="87" y="202"/>
                  </a:cubicBezTo>
                  <a:cubicBezTo>
                    <a:pt x="84" y="198"/>
                    <a:pt x="84" y="194"/>
                    <a:pt x="84" y="188"/>
                  </a:cubicBezTo>
                  <a:lnTo>
                    <a:pt x="84" y="188"/>
                  </a:lnTo>
                  <a:cubicBezTo>
                    <a:pt x="84" y="183"/>
                    <a:pt x="85" y="177"/>
                    <a:pt x="85" y="171"/>
                  </a:cubicBezTo>
                  <a:lnTo>
                    <a:pt x="87" y="168"/>
                  </a:lnTo>
                  <a:lnTo>
                    <a:pt x="87" y="167"/>
                  </a:lnTo>
                  <a:cubicBezTo>
                    <a:pt x="91" y="150"/>
                    <a:pt x="94" y="136"/>
                    <a:pt x="91" y="116"/>
                  </a:cubicBezTo>
                  <a:lnTo>
                    <a:pt x="91" y="115"/>
                  </a:lnTo>
                  <a:lnTo>
                    <a:pt x="88" y="91"/>
                  </a:lnTo>
                  <a:cubicBezTo>
                    <a:pt x="90" y="91"/>
                    <a:pt x="91" y="90"/>
                    <a:pt x="93" y="90"/>
                  </a:cubicBezTo>
                  <a:cubicBezTo>
                    <a:pt x="99" y="85"/>
                    <a:pt x="110" y="79"/>
                    <a:pt x="109" y="63"/>
                  </a:cubicBezTo>
                  <a:cubicBezTo>
                    <a:pt x="109" y="55"/>
                    <a:pt x="105" y="51"/>
                    <a:pt x="100" y="46"/>
                  </a:cubicBezTo>
                  <a:cubicBezTo>
                    <a:pt x="102" y="45"/>
                    <a:pt x="103" y="43"/>
                    <a:pt x="103" y="42"/>
                  </a:cubicBezTo>
                  <a:cubicBezTo>
                    <a:pt x="105" y="42"/>
                    <a:pt x="106" y="40"/>
                    <a:pt x="106" y="39"/>
                  </a:cubicBezTo>
                  <a:cubicBezTo>
                    <a:pt x="108" y="38"/>
                    <a:pt x="108" y="36"/>
                    <a:pt x="108" y="35"/>
                  </a:cubicBezTo>
                  <a:cubicBezTo>
                    <a:pt x="109" y="33"/>
                    <a:pt x="109" y="32"/>
                    <a:pt x="109" y="32"/>
                  </a:cubicBezTo>
                  <a:lnTo>
                    <a:pt x="109" y="32"/>
                  </a:lnTo>
                  <a:lnTo>
                    <a:pt x="109" y="32"/>
                  </a:lnTo>
                  <a:cubicBezTo>
                    <a:pt x="109" y="30"/>
                    <a:pt x="109" y="30"/>
                    <a:pt x="109" y="30"/>
                  </a:cubicBezTo>
                  <a:cubicBezTo>
                    <a:pt x="110" y="29"/>
                    <a:pt x="110" y="26"/>
                    <a:pt x="110" y="23"/>
                  </a:cubicBezTo>
                  <a:cubicBezTo>
                    <a:pt x="110" y="21"/>
                    <a:pt x="110" y="18"/>
                    <a:pt x="110" y="1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18" name="Freeform 2">
              <a:extLst>
                <a:ext uri="{FF2B5EF4-FFF2-40B4-BE49-F238E27FC236}">
                  <a16:creationId xmlns:a16="http://schemas.microsoft.com/office/drawing/2014/main" id="{E5727D29-BEF1-49F7-A751-E5DF03D1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0563" y="4305300"/>
              <a:ext cx="30162" cy="34925"/>
            </a:xfrm>
            <a:custGeom>
              <a:avLst/>
              <a:gdLst>
                <a:gd name="T0" fmla="*/ 81 w 82"/>
                <a:gd name="T1" fmla="*/ 46 h 95"/>
                <a:gd name="T2" fmla="*/ 79 w 82"/>
                <a:gd name="T3" fmla="*/ 34 h 95"/>
                <a:gd name="T4" fmla="*/ 78 w 82"/>
                <a:gd name="T5" fmla="*/ 28 h 95"/>
                <a:gd name="T6" fmla="*/ 78 w 82"/>
                <a:gd name="T7" fmla="*/ 28 h 95"/>
                <a:gd name="T8" fmla="*/ 78 w 82"/>
                <a:gd name="T9" fmla="*/ 25 h 95"/>
                <a:gd name="T10" fmla="*/ 78 w 82"/>
                <a:gd name="T11" fmla="*/ 22 h 95"/>
                <a:gd name="T12" fmla="*/ 75 w 82"/>
                <a:gd name="T13" fmla="*/ 18 h 95"/>
                <a:gd name="T14" fmla="*/ 67 w 82"/>
                <a:gd name="T15" fmla="*/ 5 h 95"/>
                <a:gd name="T16" fmla="*/ 61 w 82"/>
                <a:gd name="T17" fmla="*/ 9 h 95"/>
                <a:gd name="T18" fmla="*/ 42 w 82"/>
                <a:gd name="T19" fmla="*/ 9 h 95"/>
                <a:gd name="T20" fmla="*/ 40 w 82"/>
                <a:gd name="T21" fmla="*/ 6 h 95"/>
                <a:gd name="T22" fmla="*/ 20 w 82"/>
                <a:gd name="T23" fmla="*/ 0 h 95"/>
                <a:gd name="T24" fmla="*/ 0 w 82"/>
                <a:gd name="T25" fmla="*/ 19 h 95"/>
                <a:gd name="T26" fmla="*/ 6 w 82"/>
                <a:gd name="T27" fmla="*/ 36 h 95"/>
                <a:gd name="T28" fmla="*/ 12 w 82"/>
                <a:gd name="T29" fmla="*/ 45 h 95"/>
                <a:gd name="T30" fmla="*/ 26 w 82"/>
                <a:gd name="T31" fmla="*/ 52 h 95"/>
                <a:gd name="T32" fmla="*/ 21 w 82"/>
                <a:gd name="T33" fmla="*/ 58 h 95"/>
                <a:gd name="T34" fmla="*/ 20 w 82"/>
                <a:gd name="T35" fmla="*/ 63 h 95"/>
                <a:gd name="T36" fmla="*/ 17 w 82"/>
                <a:gd name="T37" fmla="*/ 73 h 95"/>
                <a:gd name="T38" fmla="*/ 24 w 82"/>
                <a:gd name="T39" fmla="*/ 91 h 95"/>
                <a:gd name="T40" fmla="*/ 34 w 82"/>
                <a:gd name="T41" fmla="*/ 94 h 95"/>
                <a:gd name="T42" fmla="*/ 45 w 82"/>
                <a:gd name="T43" fmla="*/ 91 h 95"/>
                <a:gd name="T44" fmla="*/ 81 w 82"/>
                <a:gd name="T45" fmla="*/ 48 h 95"/>
                <a:gd name="T46" fmla="*/ 81 w 82"/>
                <a:gd name="T47" fmla="*/ 48 h 95"/>
                <a:gd name="T48" fmla="*/ 81 w 82"/>
                <a:gd name="T49" fmla="*/ 48 h 95"/>
                <a:gd name="T50" fmla="*/ 81 w 82"/>
                <a:gd name="T51" fmla="*/ 48 h 95"/>
                <a:gd name="T52" fmla="*/ 81 w 82"/>
                <a:gd name="T53" fmla="*/ 48 h 95"/>
                <a:gd name="T54" fmla="*/ 81 w 82"/>
                <a:gd name="T55" fmla="*/ 4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95">
                  <a:moveTo>
                    <a:pt x="81" y="46"/>
                  </a:moveTo>
                  <a:cubicBezTo>
                    <a:pt x="81" y="42"/>
                    <a:pt x="81" y="39"/>
                    <a:pt x="79" y="34"/>
                  </a:cubicBezTo>
                  <a:cubicBezTo>
                    <a:pt x="79" y="33"/>
                    <a:pt x="79" y="30"/>
                    <a:pt x="78" y="28"/>
                  </a:cubicBezTo>
                  <a:lnTo>
                    <a:pt x="78" y="28"/>
                  </a:lnTo>
                  <a:cubicBezTo>
                    <a:pt x="78" y="27"/>
                    <a:pt x="78" y="27"/>
                    <a:pt x="78" y="25"/>
                  </a:cubicBezTo>
                  <a:lnTo>
                    <a:pt x="78" y="22"/>
                  </a:lnTo>
                  <a:lnTo>
                    <a:pt x="75" y="18"/>
                  </a:lnTo>
                  <a:lnTo>
                    <a:pt x="67" y="5"/>
                  </a:lnTo>
                  <a:lnTo>
                    <a:pt x="61" y="9"/>
                  </a:lnTo>
                  <a:cubicBezTo>
                    <a:pt x="55" y="8"/>
                    <a:pt x="48" y="6"/>
                    <a:pt x="42" y="9"/>
                  </a:cubicBezTo>
                  <a:lnTo>
                    <a:pt x="40" y="6"/>
                  </a:lnTo>
                  <a:cubicBezTo>
                    <a:pt x="31" y="0"/>
                    <a:pt x="24" y="0"/>
                    <a:pt x="20" y="0"/>
                  </a:cubicBezTo>
                  <a:cubicBezTo>
                    <a:pt x="9" y="2"/>
                    <a:pt x="2" y="11"/>
                    <a:pt x="0" y="19"/>
                  </a:cubicBezTo>
                  <a:cubicBezTo>
                    <a:pt x="0" y="24"/>
                    <a:pt x="2" y="30"/>
                    <a:pt x="6" y="36"/>
                  </a:cubicBezTo>
                  <a:cubicBezTo>
                    <a:pt x="8" y="39"/>
                    <a:pt x="9" y="43"/>
                    <a:pt x="12" y="45"/>
                  </a:cubicBezTo>
                  <a:cubicBezTo>
                    <a:pt x="17" y="48"/>
                    <a:pt x="20" y="51"/>
                    <a:pt x="26" y="52"/>
                  </a:cubicBezTo>
                  <a:cubicBezTo>
                    <a:pt x="24" y="54"/>
                    <a:pt x="23" y="57"/>
                    <a:pt x="21" y="58"/>
                  </a:cubicBezTo>
                  <a:cubicBezTo>
                    <a:pt x="21" y="60"/>
                    <a:pt x="20" y="61"/>
                    <a:pt x="20" y="63"/>
                  </a:cubicBezTo>
                  <a:cubicBezTo>
                    <a:pt x="18" y="66"/>
                    <a:pt x="17" y="70"/>
                    <a:pt x="17" y="73"/>
                  </a:cubicBezTo>
                  <a:cubicBezTo>
                    <a:pt x="15" y="80"/>
                    <a:pt x="18" y="86"/>
                    <a:pt x="24" y="91"/>
                  </a:cubicBezTo>
                  <a:cubicBezTo>
                    <a:pt x="27" y="92"/>
                    <a:pt x="30" y="94"/>
                    <a:pt x="34" y="94"/>
                  </a:cubicBezTo>
                  <a:cubicBezTo>
                    <a:pt x="37" y="94"/>
                    <a:pt x="42" y="92"/>
                    <a:pt x="45" y="91"/>
                  </a:cubicBezTo>
                  <a:cubicBezTo>
                    <a:pt x="54" y="86"/>
                    <a:pt x="81" y="74"/>
                    <a:pt x="81" y="48"/>
                  </a:cubicBezTo>
                  <a:lnTo>
                    <a:pt x="81" y="48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81" y="46"/>
                  </a:ln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19" name="Freeform 3">
              <a:extLst>
                <a:ext uri="{FF2B5EF4-FFF2-40B4-BE49-F238E27FC236}">
                  <a16:creationId xmlns:a16="http://schemas.microsoft.com/office/drawing/2014/main" id="{EAF6B769-92C1-46E7-820D-1EEBFDB32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500" y="1150938"/>
              <a:ext cx="7245350" cy="3962400"/>
            </a:xfrm>
            <a:custGeom>
              <a:avLst/>
              <a:gdLst>
                <a:gd name="T0" fmla="*/ 19416 w 20125"/>
                <a:gd name="T1" fmla="*/ 4275 h 11005"/>
                <a:gd name="T2" fmla="*/ 19100 w 20125"/>
                <a:gd name="T3" fmla="*/ 3414 h 11005"/>
                <a:gd name="T4" fmla="*/ 19188 w 20125"/>
                <a:gd name="T5" fmla="*/ 2241 h 11005"/>
                <a:gd name="T6" fmla="*/ 18556 w 20125"/>
                <a:gd name="T7" fmla="*/ 1651 h 11005"/>
                <a:gd name="T8" fmla="*/ 18939 w 20125"/>
                <a:gd name="T9" fmla="*/ 702 h 11005"/>
                <a:gd name="T10" fmla="*/ 18409 w 20125"/>
                <a:gd name="T11" fmla="*/ 300 h 11005"/>
                <a:gd name="T12" fmla="*/ 17391 w 20125"/>
                <a:gd name="T13" fmla="*/ 945 h 11005"/>
                <a:gd name="T14" fmla="*/ 16896 w 20125"/>
                <a:gd name="T15" fmla="*/ 1634 h 11005"/>
                <a:gd name="T16" fmla="*/ 15521 w 20125"/>
                <a:gd name="T17" fmla="*/ 2687 h 11005"/>
                <a:gd name="T18" fmla="*/ 14522 w 20125"/>
                <a:gd name="T19" fmla="*/ 3401 h 11005"/>
                <a:gd name="T20" fmla="*/ 13781 w 20125"/>
                <a:gd name="T21" fmla="*/ 3749 h 11005"/>
                <a:gd name="T22" fmla="*/ 13292 w 20125"/>
                <a:gd name="T23" fmla="*/ 3405 h 11005"/>
                <a:gd name="T24" fmla="*/ 12523 w 20125"/>
                <a:gd name="T25" fmla="*/ 3630 h 11005"/>
                <a:gd name="T26" fmla="*/ 12030 w 20125"/>
                <a:gd name="T27" fmla="*/ 3628 h 11005"/>
                <a:gd name="T28" fmla="*/ 11575 w 20125"/>
                <a:gd name="T29" fmla="*/ 2784 h 11005"/>
                <a:gd name="T30" fmla="*/ 10936 w 20125"/>
                <a:gd name="T31" fmla="*/ 3126 h 11005"/>
                <a:gd name="T32" fmla="*/ 10227 w 20125"/>
                <a:gd name="T33" fmla="*/ 3399 h 11005"/>
                <a:gd name="T34" fmla="*/ 9678 w 20125"/>
                <a:gd name="T35" fmla="*/ 4162 h 11005"/>
                <a:gd name="T36" fmla="*/ 9081 w 20125"/>
                <a:gd name="T37" fmla="*/ 4053 h 11005"/>
                <a:gd name="T38" fmla="*/ 9005 w 20125"/>
                <a:gd name="T39" fmla="*/ 4926 h 11005"/>
                <a:gd name="T40" fmla="*/ 8048 w 20125"/>
                <a:gd name="T41" fmla="*/ 5239 h 11005"/>
                <a:gd name="T42" fmla="*/ 8641 w 20125"/>
                <a:gd name="T43" fmla="*/ 3609 h 11005"/>
                <a:gd name="T44" fmla="*/ 8058 w 20125"/>
                <a:gd name="T45" fmla="*/ 4686 h 11005"/>
                <a:gd name="T46" fmla="*/ 7458 w 20125"/>
                <a:gd name="T47" fmla="*/ 4236 h 11005"/>
                <a:gd name="T48" fmla="*/ 6547 w 20125"/>
                <a:gd name="T49" fmla="*/ 3814 h 11005"/>
                <a:gd name="T50" fmla="*/ 5902 w 20125"/>
                <a:gd name="T51" fmla="*/ 3427 h 11005"/>
                <a:gd name="T52" fmla="*/ 4630 w 20125"/>
                <a:gd name="T53" fmla="*/ 3518 h 11005"/>
                <a:gd name="T54" fmla="*/ 4905 w 20125"/>
                <a:gd name="T55" fmla="*/ 2888 h 11005"/>
                <a:gd name="T56" fmla="*/ 5596 w 20125"/>
                <a:gd name="T57" fmla="*/ 2811 h 11005"/>
                <a:gd name="T58" fmla="*/ 4512 w 20125"/>
                <a:gd name="T59" fmla="*/ 2562 h 11005"/>
                <a:gd name="T60" fmla="*/ 3072 w 20125"/>
                <a:gd name="T61" fmla="*/ 3491 h 11005"/>
                <a:gd name="T62" fmla="*/ 2128 w 20125"/>
                <a:gd name="T63" fmla="*/ 4087 h 11005"/>
                <a:gd name="T64" fmla="*/ 1720 w 20125"/>
                <a:gd name="T65" fmla="*/ 5212 h 11005"/>
                <a:gd name="T66" fmla="*/ 1871 w 20125"/>
                <a:gd name="T67" fmla="*/ 6644 h 11005"/>
                <a:gd name="T68" fmla="*/ 1054 w 20125"/>
                <a:gd name="T69" fmla="*/ 6844 h 11005"/>
                <a:gd name="T70" fmla="*/ 471 w 20125"/>
                <a:gd name="T71" fmla="*/ 6452 h 11005"/>
                <a:gd name="T72" fmla="*/ 315 w 20125"/>
                <a:gd name="T73" fmla="*/ 6788 h 11005"/>
                <a:gd name="T74" fmla="*/ 941 w 20125"/>
                <a:gd name="T75" fmla="*/ 8145 h 11005"/>
                <a:gd name="T76" fmla="*/ 1681 w 20125"/>
                <a:gd name="T77" fmla="*/ 9069 h 11005"/>
                <a:gd name="T78" fmla="*/ 2588 w 20125"/>
                <a:gd name="T79" fmla="*/ 7904 h 11005"/>
                <a:gd name="T80" fmla="*/ 3875 w 20125"/>
                <a:gd name="T81" fmla="*/ 7601 h 11005"/>
                <a:gd name="T82" fmla="*/ 5035 w 20125"/>
                <a:gd name="T83" fmla="*/ 8246 h 11005"/>
                <a:gd name="T84" fmla="*/ 6578 w 20125"/>
                <a:gd name="T85" fmla="*/ 8108 h 11005"/>
                <a:gd name="T86" fmla="*/ 7584 w 20125"/>
                <a:gd name="T87" fmla="*/ 8771 h 11005"/>
                <a:gd name="T88" fmla="*/ 8955 w 20125"/>
                <a:gd name="T89" fmla="*/ 10370 h 11005"/>
                <a:gd name="T90" fmla="*/ 11007 w 20125"/>
                <a:gd name="T91" fmla="*/ 10514 h 11005"/>
                <a:gd name="T92" fmla="*/ 13229 w 20125"/>
                <a:gd name="T93" fmla="*/ 10462 h 11005"/>
                <a:gd name="T94" fmla="*/ 15994 w 20125"/>
                <a:gd name="T95" fmla="*/ 9126 h 11005"/>
                <a:gd name="T96" fmla="*/ 17553 w 20125"/>
                <a:gd name="T97" fmla="*/ 9205 h 11005"/>
                <a:gd name="T98" fmla="*/ 17707 w 20125"/>
                <a:gd name="T99" fmla="*/ 10828 h 11005"/>
                <a:gd name="T100" fmla="*/ 18302 w 20125"/>
                <a:gd name="T101" fmla="*/ 9940 h 11005"/>
                <a:gd name="T102" fmla="*/ 17958 w 20125"/>
                <a:gd name="T103" fmla="*/ 7593 h 11005"/>
                <a:gd name="T104" fmla="*/ 18791 w 20125"/>
                <a:gd name="T105" fmla="*/ 8620 h 11005"/>
                <a:gd name="T106" fmla="*/ 18716 w 20125"/>
                <a:gd name="T107" fmla="*/ 8207 h 11005"/>
                <a:gd name="T108" fmla="*/ 18229 w 20125"/>
                <a:gd name="T109" fmla="*/ 7469 h 11005"/>
                <a:gd name="T110" fmla="*/ 17948 w 20125"/>
                <a:gd name="T111" fmla="*/ 7582 h 11005"/>
                <a:gd name="T112" fmla="*/ 17035 w 20125"/>
                <a:gd name="T113" fmla="*/ 7536 h 11005"/>
                <a:gd name="T114" fmla="*/ 16921 w 20125"/>
                <a:gd name="T115" fmla="*/ 6483 h 11005"/>
                <a:gd name="T116" fmla="*/ 17588 w 20125"/>
                <a:gd name="T117" fmla="*/ 5331 h 11005"/>
                <a:gd name="T118" fmla="*/ 18061 w 20125"/>
                <a:gd name="T119" fmla="*/ 4726 h 11005"/>
                <a:gd name="T120" fmla="*/ 18418 w 20125"/>
                <a:gd name="T121" fmla="*/ 3710 h 11005"/>
                <a:gd name="T122" fmla="*/ 18599 w 20125"/>
                <a:gd name="T123" fmla="*/ 3744 h 11005"/>
                <a:gd name="T124" fmla="*/ 19477 w 20125"/>
                <a:gd name="T125" fmla="*/ 5734 h 1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25" h="11005">
                  <a:moveTo>
                    <a:pt x="20121" y="5982"/>
                  </a:moveTo>
                  <a:cubicBezTo>
                    <a:pt x="20119" y="5962"/>
                    <a:pt x="20115" y="5939"/>
                    <a:pt x="20111" y="5918"/>
                  </a:cubicBezTo>
                  <a:cubicBezTo>
                    <a:pt x="20105" y="5896"/>
                    <a:pt x="20099" y="5874"/>
                    <a:pt x="20099" y="5850"/>
                  </a:cubicBezTo>
                  <a:cubicBezTo>
                    <a:pt x="20093" y="5730"/>
                    <a:pt x="20066" y="5651"/>
                    <a:pt x="20015" y="5609"/>
                  </a:cubicBezTo>
                  <a:cubicBezTo>
                    <a:pt x="20009" y="5603"/>
                    <a:pt x="20002" y="5600"/>
                    <a:pt x="19995" y="5597"/>
                  </a:cubicBezTo>
                  <a:cubicBezTo>
                    <a:pt x="19989" y="5594"/>
                    <a:pt x="19984" y="5591"/>
                    <a:pt x="19980" y="5587"/>
                  </a:cubicBezTo>
                  <a:cubicBezTo>
                    <a:pt x="19974" y="5581"/>
                    <a:pt x="19968" y="5574"/>
                    <a:pt x="19962" y="5565"/>
                  </a:cubicBezTo>
                  <a:cubicBezTo>
                    <a:pt x="19957" y="5559"/>
                    <a:pt x="19953" y="5553"/>
                    <a:pt x="19949" y="5547"/>
                  </a:cubicBezTo>
                  <a:cubicBezTo>
                    <a:pt x="19925" y="5517"/>
                    <a:pt x="19926" y="5495"/>
                    <a:pt x="19929" y="5453"/>
                  </a:cubicBezTo>
                  <a:cubicBezTo>
                    <a:pt x="19931" y="5432"/>
                    <a:pt x="19935" y="5415"/>
                    <a:pt x="19938" y="5395"/>
                  </a:cubicBezTo>
                  <a:cubicBezTo>
                    <a:pt x="19941" y="5386"/>
                    <a:pt x="19943" y="5376"/>
                    <a:pt x="19944" y="5366"/>
                  </a:cubicBezTo>
                  <a:cubicBezTo>
                    <a:pt x="19949" y="5336"/>
                    <a:pt x="19949" y="5336"/>
                    <a:pt x="19974" y="5328"/>
                  </a:cubicBezTo>
                  <a:lnTo>
                    <a:pt x="19981" y="5327"/>
                  </a:lnTo>
                  <a:cubicBezTo>
                    <a:pt x="20002" y="5321"/>
                    <a:pt x="20015" y="5306"/>
                    <a:pt x="20017" y="5288"/>
                  </a:cubicBezTo>
                  <a:cubicBezTo>
                    <a:pt x="20017" y="5282"/>
                    <a:pt x="20014" y="5265"/>
                    <a:pt x="19986" y="5257"/>
                  </a:cubicBezTo>
                  <a:cubicBezTo>
                    <a:pt x="19974" y="5253"/>
                    <a:pt x="19962" y="5253"/>
                    <a:pt x="19952" y="5254"/>
                  </a:cubicBezTo>
                  <a:cubicBezTo>
                    <a:pt x="19934" y="5254"/>
                    <a:pt x="19926" y="5254"/>
                    <a:pt x="19919" y="5242"/>
                  </a:cubicBezTo>
                  <a:lnTo>
                    <a:pt x="19914" y="5233"/>
                  </a:lnTo>
                  <a:cubicBezTo>
                    <a:pt x="19907" y="5223"/>
                    <a:pt x="19902" y="5214"/>
                    <a:pt x="19883" y="5201"/>
                  </a:cubicBezTo>
                  <a:cubicBezTo>
                    <a:pt x="19870" y="5192"/>
                    <a:pt x="19859" y="5184"/>
                    <a:pt x="19850" y="5172"/>
                  </a:cubicBezTo>
                  <a:cubicBezTo>
                    <a:pt x="19843" y="5163"/>
                    <a:pt x="19836" y="5156"/>
                    <a:pt x="19828" y="5150"/>
                  </a:cubicBezTo>
                  <a:cubicBezTo>
                    <a:pt x="19824" y="5146"/>
                    <a:pt x="19818" y="5141"/>
                    <a:pt x="19813" y="5137"/>
                  </a:cubicBezTo>
                  <a:cubicBezTo>
                    <a:pt x="19809" y="5129"/>
                    <a:pt x="19809" y="5126"/>
                    <a:pt x="19810" y="5114"/>
                  </a:cubicBezTo>
                  <a:cubicBezTo>
                    <a:pt x="19812" y="5108"/>
                    <a:pt x="19812" y="5101"/>
                    <a:pt x="19812" y="5095"/>
                  </a:cubicBezTo>
                  <a:cubicBezTo>
                    <a:pt x="19810" y="5076"/>
                    <a:pt x="19807" y="5056"/>
                    <a:pt x="19803" y="5039"/>
                  </a:cubicBezTo>
                  <a:cubicBezTo>
                    <a:pt x="19798" y="5018"/>
                    <a:pt x="19794" y="4998"/>
                    <a:pt x="19794" y="4979"/>
                  </a:cubicBezTo>
                  <a:cubicBezTo>
                    <a:pt x="19795" y="4948"/>
                    <a:pt x="19810" y="4935"/>
                    <a:pt x="19831" y="4917"/>
                  </a:cubicBezTo>
                  <a:cubicBezTo>
                    <a:pt x="19839" y="4911"/>
                    <a:pt x="19845" y="4905"/>
                    <a:pt x="19850" y="4899"/>
                  </a:cubicBezTo>
                  <a:cubicBezTo>
                    <a:pt x="19876" y="4875"/>
                    <a:pt x="19899" y="4844"/>
                    <a:pt x="19889" y="4793"/>
                  </a:cubicBezTo>
                  <a:cubicBezTo>
                    <a:pt x="19879" y="4744"/>
                    <a:pt x="19850" y="4716"/>
                    <a:pt x="19806" y="4710"/>
                  </a:cubicBezTo>
                  <a:cubicBezTo>
                    <a:pt x="19792" y="4709"/>
                    <a:pt x="19782" y="4709"/>
                    <a:pt x="19772" y="4709"/>
                  </a:cubicBezTo>
                  <a:cubicBezTo>
                    <a:pt x="19748" y="4707"/>
                    <a:pt x="19729" y="4706"/>
                    <a:pt x="19705" y="4695"/>
                  </a:cubicBezTo>
                  <a:cubicBezTo>
                    <a:pt x="19678" y="4683"/>
                    <a:pt x="19660" y="4658"/>
                    <a:pt x="19642" y="4633"/>
                  </a:cubicBezTo>
                  <a:lnTo>
                    <a:pt x="19635" y="4621"/>
                  </a:lnTo>
                  <a:cubicBezTo>
                    <a:pt x="19616" y="4597"/>
                    <a:pt x="19590" y="4563"/>
                    <a:pt x="19586" y="4529"/>
                  </a:cubicBezTo>
                  <a:cubicBezTo>
                    <a:pt x="19584" y="4523"/>
                    <a:pt x="19584" y="4517"/>
                    <a:pt x="19586" y="4508"/>
                  </a:cubicBezTo>
                  <a:cubicBezTo>
                    <a:pt x="19586" y="4499"/>
                    <a:pt x="19587" y="4487"/>
                    <a:pt x="19584" y="4475"/>
                  </a:cubicBezTo>
                  <a:cubicBezTo>
                    <a:pt x="19584" y="4474"/>
                    <a:pt x="19583" y="4472"/>
                    <a:pt x="19583" y="4469"/>
                  </a:cubicBezTo>
                  <a:cubicBezTo>
                    <a:pt x="19592" y="4475"/>
                    <a:pt x="19604" y="4474"/>
                    <a:pt x="19611" y="4472"/>
                  </a:cubicBezTo>
                  <a:cubicBezTo>
                    <a:pt x="19639" y="4469"/>
                    <a:pt x="19659" y="4460"/>
                    <a:pt x="19669" y="4444"/>
                  </a:cubicBezTo>
                  <a:cubicBezTo>
                    <a:pt x="19680" y="4432"/>
                    <a:pt x="19682" y="4414"/>
                    <a:pt x="19678" y="4395"/>
                  </a:cubicBezTo>
                  <a:cubicBezTo>
                    <a:pt x="19672" y="4358"/>
                    <a:pt x="19647" y="4345"/>
                    <a:pt x="19622" y="4331"/>
                  </a:cubicBezTo>
                  <a:cubicBezTo>
                    <a:pt x="19616" y="4328"/>
                    <a:pt x="19610" y="4325"/>
                    <a:pt x="19604" y="4322"/>
                  </a:cubicBezTo>
                  <a:cubicBezTo>
                    <a:pt x="19599" y="4319"/>
                    <a:pt x="19593" y="4315"/>
                    <a:pt x="19589" y="4312"/>
                  </a:cubicBezTo>
                  <a:cubicBezTo>
                    <a:pt x="19567" y="4298"/>
                    <a:pt x="19537" y="4278"/>
                    <a:pt x="19506" y="4310"/>
                  </a:cubicBezTo>
                  <a:cubicBezTo>
                    <a:pt x="19503" y="4313"/>
                    <a:pt x="19500" y="4316"/>
                    <a:pt x="19497" y="4319"/>
                  </a:cubicBezTo>
                  <a:cubicBezTo>
                    <a:pt x="19494" y="4322"/>
                    <a:pt x="19491" y="4328"/>
                    <a:pt x="19489" y="4328"/>
                  </a:cubicBezTo>
                  <a:cubicBezTo>
                    <a:pt x="19489" y="4328"/>
                    <a:pt x="19486" y="4328"/>
                    <a:pt x="19479" y="4324"/>
                  </a:cubicBezTo>
                  <a:cubicBezTo>
                    <a:pt x="19473" y="4321"/>
                    <a:pt x="19467" y="4315"/>
                    <a:pt x="19461" y="4309"/>
                  </a:cubicBezTo>
                  <a:cubicBezTo>
                    <a:pt x="19455" y="4303"/>
                    <a:pt x="19451" y="4297"/>
                    <a:pt x="19445" y="4294"/>
                  </a:cubicBezTo>
                  <a:cubicBezTo>
                    <a:pt x="19436" y="4287"/>
                    <a:pt x="19425" y="4281"/>
                    <a:pt x="19416" y="4275"/>
                  </a:cubicBezTo>
                  <a:lnTo>
                    <a:pt x="19411" y="4275"/>
                  </a:lnTo>
                  <a:lnTo>
                    <a:pt x="19394" y="4263"/>
                  </a:lnTo>
                  <a:lnTo>
                    <a:pt x="19391" y="4260"/>
                  </a:lnTo>
                  <a:cubicBezTo>
                    <a:pt x="19388" y="4258"/>
                    <a:pt x="19387" y="4257"/>
                    <a:pt x="19384" y="4255"/>
                  </a:cubicBezTo>
                  <a:cubicBezTo>
                    <a:pt x="19367" y="4243"/>
                    <a:pt x="19366" y="4232"/>
                    <a:pt x="19363" y="4211"/>
                  </a:cubicBezTo>
                  <a:cubicBezTo>
                    <a:pt x="19361" y="4206"/>
                    <a:pt x="19361" y="4200"/>
                    <a:pt x="19360" y="4196"/>
                  </a:cubicBezTo>
                  <a:cubicBezTo>
                    <a:pt x="19356" y="4165"/>
                    <a:pt x="19341" y="4114"/>
                    <a:pt x="19304" y="4108"/>
                  </a:cubicBezTo>
                  <a:cubicBezTo>
                    <a:pt x="19284" y="4105"/>
                    <a:pt x="19272" y="4114"/>
                    <a:pt x="19263" y="4122"/>
                  </a:cubicBezTo>
                  <a:cubicBezTo>
                    <a:pt x="19262" y="4125"/>
                    <a:pt x="19259" y="4128"/>
                    <a:pt x="19254" y="4129"/>
                  </a:cubicBezTo>
                  <a:cubicBezTo>
                    <a:pt x="19251" y="4132"/>
                    <a:pt x="19246" y="4133"/>
                    <a:pt x="19240" y="4135"/>
                  </a:cubicBezTo>
                  <a:cubicBezTo>
                    <a:pt x="19229" y="4138"/>
                    <a:pt x="19217" y="4141"/>
                    <a:pt x="19208" y="4151"/>
                  </a:cubicBezTo>
                  <a:cubicBezTo>
                    <a:pt x="19183" y="4175"/>
                    <a:pt x="19198" y="4194"/>
                    <a:pt x="19205" y="4206"/>
                  </a:cubicBezTo>
                  <a:cubicBezTo>
                    <a:pt x="19208" y="4211"/>
                    <a:pt x="19211" y="4215"/>
                    <a:pt x="19213" y="4220"/>
                  </a:cubicBezTo>
                  <a:cubicBezTo>
                    <a:pt x="19213" y="4221"/>
                    <a:pt x="19213" y="4223"/>
                    <a:pt x="19211" y="4223"/>
                  </a:cubicBezTo>
                  <a:cubicBezTo>
                    <a:pt x="19210" y="4226"/>
                    <a:pt x="19204" y="4230"/>
                    <a:pt x="19183" y="4233"/>
                  </a:cubicBezTo>
                  <a:cubicBezTo>
                    <a:pt x="19147" y="4236"/>
                    <a:pt x="19116" y="4199"/>
                    <a:pt x="19094" y="4166"/>
                  </a:cubicBezTo>
                  <a:cubicBezTo>
                    <a:pt x="19069" y="4132"/>
                    <a:pt x="19061" y="4093"/>
                    <a:pt x="19051" y="4052"/>
                  </a:cubicBezTo>
                  <a:cubicBezTo>
                    <a:pt x="19042" y="4009"/>
                    <a:pt x="19032" y="3963"/>
                    <a:pt x="19002" y="3924"/>
                  </a:cubicBezTo>
                  <a:cubicBezTo>
                    <a:pt x="18994" y="3915"/>
                    <a:pt x="18990" y="3905"/>
                    <a:pt x="18985" y="3896"/>
                  </a:cubicBezTo>
                  <a:cubicBezTo>
                    <a:pt x="18977" y="3878"/>
                    <a:pt x="18968" y="3858"/>
                    <a:pt x="18945" y="3847"/>
                  </a:cubicBezTo>
                  <a:cubicBezTo>
                    <a:pt x="18926" y="3836"/>
                    <a:pt x="18907" y="3808"/>
                    <a:pt x="18892" y="3786"/>
                  </a:cubicBezTo>
                  <a:lnTo>
                    <a:pt x="18886" y="3777"/>
                  </a:lnTo>
                  <a:cubicBezTo>
                    <a:pt x="18872" y="3757"/>
                    <a:pt x="18871" y="3750"/>
                    <a:pt x="18871" y="3750"/>
                  </a:cubicBezTo>
                  <a:cubicBezTo>
                    <a:pt x="18871" y="3750"/>
                    <a:pt x="18871" y="3750"/>
                    <a:pt x="18871" y="3751"/>
                  </a:cubicBezTo>
                  <a:cubicBezTo>
                    <a:pt x="18872" y="3750"/>
                    <a:pt x="18875" y="3747"/>
                    <a:pt x="18877" y="3747"/>
                  </a:cubicBezTo>
                  <a:cubicBezTo>
                    <a:pt x="18881" y="3743"/>
                    <a:pt x="18886" y="3740"/>
                    <a:pt x="18886" y="3732"/>
                  </a:cubicBezTo>
                  <a:cubicBezTo>
                    <a:pt x="18887" y="3720"/>
                    <a:pt x="18878" y="3713"/>
                    <a:pt x="18872" y="3707"/>
                  </a:cubicBezTo>
                  <a:cubicBezTo>
                    <a:pt x="18871" y="3705"/>
                    <a:pt x="18868" y="3704"/>
                    <a:pt x="18867" y="3702"/>
                  </a:cubicBezTo>
                  <a:cubicBezTo>
                    <a:pt x="18865" y="3698"/>
                    <a:pt x="18865" y="3695"/>
                    <a:pt x="18865" y="3695"/>
                  </a:cubicBezTo>
                  <a:cubicBezTo>
                    <a:pt x="18867" y="3695"/>
                    <a:pt x="18870" y="3694"/>
                    <a:pt x="18875" y="3694"/>
                  </a:cubicBezTo>
                  <a:cubicBezTo>
                    <a:pt x="18877" y="3694"/>
                    <a:pt x="18878" y="3695"/>
                    <a:pt x="18881" y="3696"/>
                  </a:cubicBezTo>
                  <a:cubicBezTo>
                    <a:pt x="18890" y="3701"/>
                    <a:pt x="18899" y="3704"/>
                    <a:pt x="18907" y="3699"/>
                  </a:cubicBezTo>
                  <a:cubicBezTo>
                    <a:pt x="18933" y="3688"/>
                    <a:pt x="18922" y="3659"/>
                    <a:pt x="18919" y="3649"/>
                  </a:cubicBezTo>
                  <a:cubicBezTo>
                    <a:pt x="18917" y="3647"/>
                    <a:pt x="18916" y="3644"/>
                    <a:pt x="18916" y="3643"/>
                  </a:cubicBezTo>
                  <a:cubicBezTo>
                    <a:pt x="18914" y="3639"/>
                    <a:pt x="18913" y="3636"/>
                    <a:pt x="18913" y="3633"/>
                  </a:cubicBezTo>
                  <a:cubicBezTo>
                    <a:pt x="18908" y="3622"/>
                    <a:pt x="18908" y="3622"/>
                    <a:pt x="18911" y="3618"/>
                  </a:cubicBezTo>
                  <a:cubicBezTo>
                    <a:pt x="18916" y="3613"/>
                    <a:pt x="18917" y="3613"/>
                    <a:pt x="18917" y="3613"/>
                  </a:cubicBezTo>
                  <a:cubicBezTo>
                    <a:pt x="18919" y="3613"/>
                    <a:pt x="18923" y="3616"/>
                    <a:pt x="18926" y="3618"/>
                  </a:cubicBezTo>
                  <a:cubicBezTo>
                    <a:pt x="18930" y="3621"/>
                    <a:pt x="18936" y="3625"/>
                    <a:pt x="18942" y="3627"/>
                  </a:cubicBezTo>
                  <a:cubicBezTo>
                    <a:pt x="18968" y="3634"/>
                    <a:pt x="18981" y="3627"/>
                    <a:pt x="18987" y="3618"/>
                  </a:cubicBezTo>
                  <a:cubicBezTo>
                    <a:pt x="19002" y="3598"/>
                    <a:pt x="18987" y="3563"/>
                    <a:pt x="18975" y="3546"/>
                  </a:cubicBezTo>
                  <a:cubicBezTo>
                    <a:pt x="18960" y="3523"/>
                    <a:pt x="18960" y="3506"/>
                    <a:pt x="18960" y="3482"/>
                  </a:cubicBezTo>
                  <a:cubicBezTo>
                    <a:pt x="18960" y="3472"/>
                    <a:pt x="18960" y="3459"/>
                    <a:pt x="18959" y="3444"/>
                  </a:cubicBezTo>
                  <a:cubicBezTo>
                    <a:pt x="18957" y="3433"/>
                    <a:pt x="18954" y="3423"/>
                    <a:pt x="18951" y="3413"/>
                  </a:cubicBezTo>
                  <a:cubicBezTo>
                    <a:pt x="18948" y="3402"/>
                    <a:pt x="18945" y="3392"/>
                    <a:pt x="18945" y="3381"/>
                  </a:cubicBezTo>
                  <a:cubicBezTo>
                    <a:pt x="18945" y="3372"/>
                    <a:pt x="18947" y="3370"/>
                    <a:pt x="18947" y="3370"/>
                  </a:cubicBezTo>
                  <a:lnTo>
                    <a:pt x="18947" y="3370"/>
                  </a:lnTo>
                  <a:cubicBezTo>
                    <a:pt x="18948" y="3370"/>
                    <a:pt x="18954" y="3371"/>
                    <a:pt x="18963" y="3380"/>
                  </a:cubicBezTo>
                  <a:cubicBezTo>
                    <a:pt x="18987" y="3405"/>
                    <a:pt x="19006" y="3426"/>
                    <a:pt x="19021" y="3445"/>
                  </a:cubicBezTo>
                  <a:cubicBezTo>
                    <a:pt x="19034" y="3465"/>
                    <a:pt x="19055" y="3472"/>
                    <a:pt x="19073" y="3465"/>
                  </a:cubicBezTo>
                  <a:cubicBezTo>
                    <a:pt x="19091" y="3457"/>
                    <a:pt x="19101" y="3438"/>
                    <a:pt x="19100" y="3414"/>
                  </a:cubicBezTo>
                  <a:cubicBezTo>
                    <a:pt x="19098" y="3392"/>
                    <a:pt x="19087" y="3370"/>
                    <a:pt x="19076" y="3349"/>
                  </a:cubicBezTo>
                  <a:cubicBezTo>
                    <a:pt x="19072" y="3340"/>
                    <a:pt x="19067" y="3329"/>
                    <a:pt x="19063" y="3320"/>
                  </a:cubicBezTo>
                  <a:cubicBezTo>
                    <a:pt x="19048" y="3283"/>
                    <a:pt x="19046" y="3249"/>
                    <a:pt x="19054" y="3202"/>
                  </a:cubicBezTo>
                  <a:cubicBezTo>
                    <a:pt x="19060" y="3167"/>
                    <a:pt x="19069" y="3118"/>
                    <a:pt x="19089" y="3092"/>
                  </a:cubicBezTo>
                  <a:cubicBezTo>
                    <a:pt x="19094" y="3086"/>
                    <a:pt x="19100" y="3081"/>
                    <a:pt x="19104" y="3077"/>
                  </a:cubicBezTo>
                  <a:cubicBezTo>
                    <a:pt x="19112" y="3071"/>
                    <a:pt x="19119" y="3063"/>
                    <a:pt x="19125" y="3056"/>
                  </a:cubicBezTo>
                  <a:cubicBezTo>
                    <a:pt x="19130" y="3048"/>
                    <a:pt x="19134" y="3041"/>
                    <a:pt x="19137" y="3032"/>
                  </a:cubicBezTo>
                  <a:cubicBezTo>
                    <a:pt x="19142" y="3023"/>
                    <a:pt x="19146" y="3016"/>
                    <a:pt x="19152" y="3010"/>
                  </a:cubicBezTo>
                  <a:cubicBezTo>
                    <a:pt x="19162" y="3002"/>
                    <a:pt x="19180" y="2995"/>
                    <a:pt x="19196" y="2992"/>
                  </a:cubicBezTo>
                  <a:cubicBezTo>
                    <a:pt x="19202" y="2992"/>
                    <a:pt x="19207" y="2992"/>
                    <a:pt x="19211" y="2992"/>
                  </a:cubicBezTo>
                  <a:cubicBezTo>
                    <a:pt x="19217" y="2992"/>
                    <a:pt x="19226" y="2992"/>
                    <a:pt x="19234" y="2991"/>
                  </a:cubicBezTo>
                  <a:cubicBezTo>
                    <a:pt x="19240" y="2991"/>
                    <a:pt x="19244" y="2988"/>
                    <a:pt x="19249" y="2986"/>
                  </a:cubicBezTo>
                  <a:cubicBezTo>
                    <a:pt x="19250" y="2985"/>
                    <a:pt x="19253" y="2983"/>
                    <a:pt x="19254" y="2983"/>
                  </a:cubicBezTo>
                  <a:cubicBezTo>
                    <a:pt x="19257" y="2983"/>
                    <a:pt x="19257" y="2983"/>
                    <a:pt x="19262" y="2988"/>
                  </a:cubicBezTo>
                  <a:cubicBezTo>
                    <a:pt x="19265" y="2992"/>
                    <a:pt x="19271" y="2996"/>
                    <a:pt x="19278" y="3001"/>
                  </a:cubicBezTo>
                  <a:cubicBezTo>
                    <a:pt x="19298" y="3008"/>
                    <a:pt x="19330" y="3002"/>
                    <a:pt x="19348" y="2992"/>
                  </a:cubicBezTo>
                  <a:cubicBezTo>
                    <a:pt x="19361" y="2983"/>
                    <a:pt x="19369" y="2973"/>
                    <a:pt x="19370" y="2961"/>
                  </a:cubicBezTo>
                  <a:cubicBezTo>
                    <a:pt x="19372" y="2941"/>
                    <a:pt x="19354" y="2925"/>
                    <a:pt x="19339" y="2912"/>
                  </a:cubicBezTo>
                  <a:cubicBezTo>
                    <a:pt x="19335" y="2907"/>
                    <a:pt x="19330" y="2904"/>
                    <a:pt x="19326" y="2900"/>
                  </a:cubicBezTo>
                  <a:cubicBezTo>
                    <a:pt x="19301" y="2875"/>
                    <a:pt x="19275" y="2837"/>
                    <a:pt x="19275" y="2809"/>
                  </a:cubicBezTo>
                  <a:cubicBezTo>
                    <a:pt x="19275" y="2803"/>
                    <a:pt x="19278" y="2799"/>
                    <a:pt x="19281" y="2791"/>
                  </a:cubicBezTo>
                  <a:cubicBezTo>
                    <a:pt x="19284" y="2784"/>
                    <a:pt x="19287" y="2776"/>
                    <a:pt x="19289" y="2766"/>
                  </a:cubicBezTo>
                  <a:cubicBezTo>
                    <a:pt x="19289" y="2748"/>
                    <a:pt x="19281" y="2736"/>
                    <a:pt x="19275" y="2726"/>
                  </a:cubicBezTo>
                  <a:cubicBezTo>
                    <a:pt x="19272" y="2722"/>
                    <a:pt x="19269" y="2717"/>
                    <a:pt x="19268" y="2713"/>
                  </a:cubicBezTo>
                  <a:cubicBezTo>
                    <a:pt x="19263" y="2702"/>
                    <a:pt x="19263" y="2692"/>
                    <a:pt x="19265" y="2678"/>
                  </a:cubicBezTo>
                  <a:cubicBezTo>
                    <a:pt x="19265" y="2672"/>
                    <a:pt x="19265" y="2667"/>
                    <a:pt x="19265" y="2661"/>
                  </a:cubicBezTo>
                  <a:cubicBezTo>
                    <a:pt x="19265" y="2640"/>
                    <a:pt x="19259" y="2626"/>
                    <a:pt x="19251" y="2612"/>
                  </a:cubicBezTo>
                  <a:cubicBezTo>
                    <a:pt x="19250" y="2609"/>
                    <a:pt x="19249" y="2604"/>
                    <a:pt x="19247" y="2600"/>
                  </a:cubicBezTo>
                  <a:cubicBezTo>
                    <a:pt x="19246" y="2597"/>
                    <a:pt x="19244" y="2592"/>
                    <a:pt x="19244" y="2589"/>
                  </a:cubicBezTo>
                  <a:cubicBezTo>
                    <a:pt x="19241" y="2582"/>
                    <a:pt x="19240" y="2573"/>
                    <a:pt x="19234" y="2565"/>
                  </a:cubicBezTo>
                  <a:cubicBezTo>
                    <a:pt x="19229" y="2558"/>
                    <a:pt x="19222" y="2554"/>
                    <a:pt x="19217" y="2549"/>
                  </a:cubicBezTo>
                  <a:cubicBezTo>
                    <a:pt x="19216" y="2548"/>
                    <a:pt x="19211" y="2546"/>
                    <a:pt x="19211" y="2542"/>
                  </a:cubicBezTo>
                  <a:lnTo>
                    <a:pt x="19214" y="2539"/>
                  </a:lnTo>
                  <a:cubicBezTo>
                    <a:pt x="19219" y="2534"/>
                    <a:pt x="19226" y="2527"/>
                    <a:pt x="19228" y="2515"/>
                  </a:cubicBezTo>
                  <a:cubicBezTo>
                    <a:pt x="19228" y="2499"/>
                    <a:pt x="19214" y="2487"/>
                    <a:pt x="19204" y="2479"/>
                  </a:cubicBezTo>
                  <a:cubicBezTo>
                    <a:pt x="19201" y="2476"/>
                    <a:pt x="19195" y="2472"/>
                    <a:pt x="19194" y="2469"/>
                  </a:cubicBezTo>
                  <a:cubicBezTo>
                    <a:pt x="19191" y="2463"/>
                    <a:pt x="19192" y="2460"/>
                    <a:pt x="19198" y="2450"/>
                  </a:cubicBezTo>
                  <a:cubicBezTo>
                    <a:pt x="19204" y="2442"/>
                    <a:pt x="19211" y="2430"/>
                    <a:pt x="19208" y="2412"/>
                  </a:cubicBezTo>
                  <a:cubicBezTo>
                    <a:pt x="19207" y="2403"/>
                    <a:pt x="19201" y="2398"/>
                    <a:pt x="19196" y="2395"/>
                  </a:cubicBezTo>
                  <a:lnTo>
                    <a:pt x="19194" y="2387"/>
                  </a:lnTo>
                  <a:cubicBezTo>
                    <a:pt x="19192" y="2381"/>
                    <a:pt x="19191" y="2377"/>
                    <a:pt x="19188" y="2372"/>
                  </a:cubicBezTo>
                  <a:cubicBezTo>
                    <a:pt x="19186" y="2368"/>
                    <a:pt x="19183" y="2363"/>
                    <a:pt x="19180" y="2360"/>
                  </a:cubicBezTo>
                  <a:cubicBezTo>
                    <a:pt x="19174" y="2350"/>
                    <a:pt x="19171" y="2345"/>
                    <a:pt x="19174" y="2340"/>
                  </a:cubicBezTo>
                  <a:cubicBezTo>
                    <a:pt x="19174" y="2338"/>
                    <a:pt x="19179" y="2335"/>
                    <a:pt x="19180" y="2334"/>
                  </a:cubicBezTo>
                  <a:cubicBezTo>
                    <a:pt x="19186" y="2329"/>
                    <a:pt x="19194" y="2323"/>
                    <a:pt x="19195" y="2316"/>
                  </a:cubicBezTo>
                  <a:cubicBezTo>
                    <a:pt x="19201" y="2298"/>
                    <a:pt x="19192" y="2285"/>
                    <a:pt x="19188" y="2276"/>
                  </a:cubicBezTo>
                  <a:cubicBezTo>
                    <a:pt x="19185" y="2273"/>
                    <a:pt x="19183" y="2268"/>
                    <a:pt x="19182" y="2268"/>
                  </a:cubicBezTo>
                  <a:lnTo>
                    <a:pt x="19182" y="2264"/>
                  </a:lnTo>
                  <a:lnTo>
                    <a:pt x="19182" y="2256"/>
                  </a:lnTo>
                  <a:lnTo>
                    <a:pt x="19182" y="2256"/>
                  </a:lnTo>
                  <a:lnTo>
                    <a:pt x="19188" y="2241"/>
                  </a:lnTo>
                  <a:cubicBezTo>
                    <a:pt x="19189" y="2238"/>
                    <a:pt x="19191" y="2235"/>
                    <a:pt x="19191" y="2231"/>
                  </a:cubicBezTo>
                  <a:cubicBezTo>
                    <a:pt x="19195" y="2212"/>
                    <a:pt x="19189" y="2198"/>
                    <a:pt x="19183" y="2188"/>
                  </a:cubicBezTo>
                  <a:cubicBezTo>
                    <a:pt x="19180" y="2183"/>
                    <a:pt x="19179" y="2179"/>
                    <a:pt x="19177" y="2175"/>
                  </a:cubicBezTo>
                  <a:cubicBezTo>
                    <a:pt x="19176" y="2169"/>
                    <a:pt x="19177" y="2160"/>
                    <a:pt x="19179" y="2152"/>
                  </a:cubicBezTo>
                  <a:cubicBezTo>
                    <a:pt x="19179" y="2145"/>
                    <a:pt x="19180" y="2137"/>
                    <a:pt x="19180" y="2131"/>
                  </a:cubicBezTo>
                  <a:cubicBezTo>
                    <a:pt x="19180" y="2120"/>
                    <a:pt x="19179" y="2109"/>
                    <a:pt x="19177" y="2097"/>
                  </a:cubicBezTo>
                  <a:cubicBezTo>
                    <a:pt x="19176" y="2087"/>
                    <a:pt x="19174" y="2075"/>
                    <a:pt x="19174" y="2065"/>
                  </a:cubicBezTo>
                  <a:cubicBezTo>
                    <a:pt x="19174" y="2054"/>
                    <a:pt x="19174" y="2045"/>
                    <a:pt x="19174" y="2036"/>
                  </a:cubicBezTo>
                  <a:cubicBezTo>
                    <a:pt x="19176" y="1998"/>
                    <a:pt x="19177" y="1959"/>
                    <a:pt x="19167" y="1920"/>
                  </a:cubicBezTo>
                  <a:cubicBezTo>
                    <a:pt x="19165" y="1914"/>
                    <a:pt x="19164" y="1906"/>
                    <a:pt x="19164" y="1897"/>
                  </a:cubicBezTo>
                  <a:cubicBezTo>
                    <a:pt x="19159" y="1871"/>
                    <a:pt x="19155" y="1839"/>
                    <a:pt x="19131" y="1825"/>
                  </a:cubicBezTo>
                  <a:cubicBezTo>
                    <a:pt x="19124" y="1821"/>
                    <a:pt x="19116" y="1819"/>
                    <a:pt x="19110" y="1818"/>
                  </a:cubicBezTo>
                  <a:cubicBezTo>
                    <a:pt x="19106" y="1816"/>
                    <a:pt x="19098" y="1813"/>
                    <a:pt x="19097" y="1812"/>
                  </a:cubicBezTo>
                  <a:cubicBezTo>
                    <a:pt x="19097" y="1812"/>
                    <a:pt x="19097" y="1810"/>
                    <a:pt x="19097" y="1809"/>
                  </a:cubicBezTo>
                  <a:cubicBezTo>
                    <a:pt x="19098" y="1806"/>
                    <a:pt x="19101" y="1803"/>
                    <a:pt x="19103" y="1799"/>
                  </a:cubicBezTo>
                  <a:cubicBezTo>
                    <a:pt x="19106" y="1802"/>
                    <a:pt x="19109" y="1803"/>
                    <a:pt x="19113" y="1804"/>
                  </a:cubicBezTo>
                  <a:cubicBezTo>
                    <a:pt x="19152" y="1815"/>
                    <a:pt x="19170" y="1788"/>
                    <a:pt x="19183" y="1770"/>
                  </a:cubicBezTo>
                  <a:cubicBezTo>
                    <a:pt x="19186" y="1766"/>
                    <a:pt x="19189" y="1761"/>
                    <a:pt x="19192" y="1757"/>
                  </a:cubicBezTo>
                  <a:cubicBezTo>
                    <a:pt x="19214" y="1729"/>
                    <a:pt x="19246" y="1699"/>
                    <a:pt x="19277" y="1675"/>
                  </a:cubicBezTo>
                  <a:cubicBezTo>
                    <a:pt x="19280" y="1674"/>
                    <a:pt x="19283" y="1672"/>
                    <a:pt x="19286" y="1671"/>
                  </a:cubicBezTo>
                  <a:cubicBezTo>
                    <a:pt x="19296" y="1665"/>
                    <a:pt x="19309" y="1657"/>
                    <a:pt x="19314" y="1644"/>
                  </a:cubicBezTo>
                  <a:cubicBezTo>
                    <a:pt x="19323" y="1617"/>
                    <a:pt x="19306" y="1605"/>
                    <a:pt x="19298" y="1599"/>
                  </a:cubicBezTo>
                  <a:cubicBezTo>
                    <a:pt x="19293" y="1596"/>
                    <a:pt x="19290" y="1593"/>
                    <a:pt x="19289" y="1590"/>
                  </a:cubicBezTo>
                  <a:cubicBezTo>
                    <a:pt x="19286" y="1586"/>
                    <a:pt x="19284" y="1582"/>
                    <a:pt x="19284" y="1579"/>
                  </a:cubicBezTo>
                  <a:cubicBezTo>
                    <a:pt x="19281" y="1571"/>
                    <a:pt x="19278" y="1562"/>
                    <a:pt x="19271" y="1552"/>
                  </a:cubicBezTo>
                  <a:cubicBezTo>
                    <a:pt x="19266" y="1547"/>
                    <a:pt x="19263" y="1543"/>
                    <a:pt x="19259" y="1537"/>
                  </a:cubicBezTo>
                  <a:cubicBezTo>
                    <a:pt x="19254" y="1530"/>
                    <a:pt x="19249" y="1522"/>
                    <a:pt x="19243" y="1516"/>
                  </a:cubicBezTo>
                  <a:cubicBezTo>
                    <a:pt x="19214" y="1486"/>
                    <a:pt x="19192" y="1503"/>
                    <a:pt x="19179" y="1512"/>
                  </a:cubicBezTo>
                  <a:cubicBezTo>
                    <a:pt x="19171" y="1518"/>
                    <a:pt x="19165" y="1521"/>
                    <a:pt x="19162" y="1522"/>
                  </a:cubicBezTo>
                  <a:cubicBezTo>
                    <a:pt x="19159" y="1521"/>
                    <a:pt x="19159" y="1521"/>
                    <a:pt x="19155" y="1515"/>
                  </a:cubicBezTo>
                  <a:cubicBezTo>
                    <a:pt x="19152" y="1512"/>
                    <a:pt x="19149" y="1507"/>
                    <a:pt x="19144" y="1504"/>
                  </a:cubicBezTo>
                  <a:cubicBezTo>
                    <a:pt x="19124" y="1488"/>
                    <a:pt x="19101" y="1486"/>
                    <a:pt x="19078" y="1497"/>
                  </a:cubicBezTo>
                  <a:cubicBezTo>
                    <a:pt x="19070" y="1500"/>
                    <a:pt x="19061" y="1506"/>
                    <a:pt x="19051" y="1512"/>
                  </a:cubicBezTo>
                  <a:cubicBezTo>
                    <a:pt x="19034" y="1524"/>
                    <a:pt x="19012" y="1537"/>
                    <a:pt x="19002" y="1535"/>
                  </a:cubicBezTo>
                  <a:cubicBezTo>
                    <a:pt x="19000" y="1534"/>
                    <a:pt x="18999" y="1532"/>
                    <a:pt x="18997" y="1531"/>
                  </a:cubicBezTo>
                  <a:cubicBezTo>
                    <a:pt x="18993" y="1525"/>
                    <a:pt x="18982" y="1513"/>
                    <a:pt x="18965" y="1519"/>
                  </a:cubicBezTo>
                  <a:cubicBezTo>
                    <a:pt x="18954" y="1522"/>
                    <a:pt x="18948" y="1530"/>
                    <a:pt x="18947" y="1535"/>
                  </a:cubicBezTo>
                  <a:cubicBezTo>
                    <a:pt x="18947" y="1534"/>
                    <a:pt x="18945" y="1532"/>
                    <a:pt x="18945" y="1531"/>
                  </a:cubicBezTo>
                  <a:cubicBezTo>
                    <a:pt x="18939" y="1516"/>
                    <a:pt x="18933" y="1501"/>
                    <a:pt x="18922" y="1495"/>
                  </a:cubicBezTo>
                  <a:cubicBezTo>
                    <a:pt x="18904" y="1482"/>
                    <a:pt x="18883" y="1486"/>
                    <a:pt x="18868" y="1489"/>
                  </a:cubicBezTo>
                  <a:cubicBezTo>
                    <a:pt x="18856" y="1491"/>
                    <a:pt x="18846" y="1494"/>
                    <a:pt x="18834" y="1488"/>
                  </a:cubicBezTo>
                  <a:cubicBezTo>
                    <a:pt x="18815" y="1480"/>
                    <a:pt x="18786" y="1469"/>
                    <a:pt x="18764" y="1479"/>
                  </a:cubicBezTo>
                  <a:cubicBezTo>
                    <a:pt x="18757" y="1482"/>
                    <a:pt x="18748" y="1489"/>
                    <a:pt x="18743" y="1504"/>
                  </a:cubicBezTo>
                  <a:cubicBezTo>
                    <a:pt x="18740" y="1513"/>
                    <a:pt x="18743" y="1521"/>
                    <a:pt x="18745" y="1527"/>
                  </a:cubicBezTo>
                  <a:cubicBezTo>
                    <a:pt x="18746" y="1532"/>
                    <a:pt x="18746" y="1534"/>
                    <a:pt x="18746" y="1535"/>
                  </a:cubicBezTo>
                  <a:cubicBezTo>
                    <a:pt x="18742" y="1544"/>
                    <a:pt x="18724" y="1550"/>
                    <a:pt x="18718" y="1552"/>
                  </a:cubicBezTo>
                  <a:cubicBezTo>
                    <a:pt x="18708" y="1555"/>
                    <a:pt x="18696" y="1556"/>
                    <a:pt x="18684" y="1556"/>
                  </a:cubicBezTo>
                  <a:cubicBezTo>
                    <a:pt x="18666" y="1558"/>
                    <a:pt x="18648" y="1559"/>
                    <a:pt x="18630" y="1568"/>
                  </a:cubicBezTo>
                  <a:cubicBezTo>
                    <a:pt x="18605" y="1582"/>
                    <a:pt x="18593" y="1601"/>
                    <a:pt x="18581" y="1619"/>
                  </a:cubicBezTo>
                  <a:cubicBezTo>
                    <a:pt x="18575" y="1629"/>
                    <a:pt x="18569" y="1638"/>
                    <a:pt x="18560" y="1647"/>
                  </a:cubicBezTo>
                  <a:cubicBezTo>
                    <a:pt x="18557" y="1650"/>
                    <a:pt x="18556" y="1651"/>
                    <a:pt x="18556" y="1651"/>
                  </a:cubicBezTo>
                  <a:cubicBezTo>
                    <a:pt x="18556" y="1651"/>
                    <a:pt x="18553" y="1651"/>
                    <a:pt x="18548" y="1650"/>
                  </a:cubicBezTo>
                  <a:cubicBezTo>
                    <a:pt x="18546" y="1648"/>
                    <a:pt x="18541" y="1647"/>
                    <a:pt x="18535" y="1647"/>
                  </a:cubicBezTo>
                  <a:cubicBezTo>
                    <a:pt x="18541" y="1641"/>
                    <a:pt x="18544" y="1635"/>
                    <a:pt x="18548" y="1631"/>
                  </a:cubicBezTo>
                  <a:cubicBezTo>
                    <a:pt x="18551" y="1626"/>
                    <a:pt x="18554" y="1622"/>
                    <a:pt x="18559" y="1617"/>
                  </a:cubicBezTo>
                  <a:cubicBezTo>
                    <a:pt x="18562" y="1614"/>
                    <a:pt x="18565" y="1611"/>
                    <a:pt x="18569" y="1608"/>
                  </a:cubicBezTo>
                  <a:cubicBezTo>
                    <a:pt x="18580" y="1601"/>
                    <a:pt x="18595" y="1587"/>
                    <a:pt x="18590" y="1564"/>
                  </a:cubicBezTo>
                  <a:cubicBezTo>
                    <a:pt x="18587" y="1553"/>
                    <a:pt x="18583" y="1544"/>
                    <a:pt x="18577" y="1540"/>
                  </a:cubicBezTo>
                  <a:cubicBezTo>
                    <a:pt x="18583" y="1538"/>
                    <a:pt x="18590" y="1537"/>
                    <a:pt x="18595" y="1534"/>
                  </a:cubicBezTo>
                  <a:cubicBezTo>
                    <a:pt x="18621" y="1525"/>
                    <a:pt x="18635" y="1509"/>
                    <a:pt x="18650" y="1492"/>
                  </a:cubicBezTo>
                  <a:cubicBezTo>
                    <a:pt x="18654" y="1486"/>
                    <a:pt x="18658" y="1482"/>
                    <a:pt x="18664" y="1476"/>
                  </a:cubicBezTo>
                  <a:cubicBezTo>
                    <a:pt x="18669" y="1472"/>
                    <a:pt x="18673" y="1467"/>
                    <a:pt x="18679" y="1464"/>
                  </a:cubicBezTo>
                  <a:cubicBezTo>
                    <a:pt x="18696" y="1451"/>
                    <a:pt x="18716" y="1434"/>
                    <a:pt x="18715" y="1403"/>
                  </a:cubicBezTo>
                  <a:cubicBezTo>
                    <a:pt x="18713" y="1391"/>
                    <a:pt x="18709" y="1381"/>
                    <a:pt x="18705" y="1372"/>
                  </a:cubicBezTo>
                  <a:cubicBezTo>
                    <a:pt x="18702" y="1363"/>
                    <a:pt x="18697" y="1357"/>
                    <a:pt x="18697" y="1350"/>
                  </a:cubicBezTo>
                  <a:cubicBezTo>
                    <a:pt x="18697" y="1345"/>
                    <a:pt x="18699" y="1341"/>
                    <a:pt x="18700" y="1335"/>
                  </a:cubicBezTo>
                  <a:cubicBezTo>
                    <a:pt x="18705" y="1323"/>
                    <a:pt x="18709" y="1310"/>
                    <a:pt x="18700" y="1293"/>
                  </a:cubicBezTo>
                  <a:cubicBezTo>
                    <a:pt x="18696" y="1284"/>
                    <a:pt x="18690" y="1280"/>
                    <a:pt x="18685" y="1274"/>
                  </a:cubicBezTo>
                  <a:cubicBezTo>
                    <a:pt x="18681" y="1269"/>
                    <a:pt x="18676" y="1266"/>
                    <a:pt x="18675" y="1262"/>
                  </a:cubicBezTo>
                  <a:cubicBezTo>
                    <a:pt x="18672" y="1256"/>
                    <a:pt x="18670" y="1247"/>
                    <a:pt x="18669" y="1238"/>
                  </a:cubicBezTo>
                  <a:cubicBezTo>
                    <a:pt x="18667" y="1228"/>
                    <a:pt x="18666" y="1217"/>
                    <a:pt x="18661" y="1206"/>
                  </a:cubicBezTo>
                  <a:cubicBezTo>
                    <a:pt x="18660" y="1203"/>
                    <a:pt x="18658" y="1198"/>
                    <a:pt x="18657" y="1195"/>
                  </a:cubicBezTo>
                  <a:cubicBezTo>
                    <a:pt x="18650" y="1171"/>
                    <a:pt x="18635" y="1134"/>
                    <a:pt x="18599" y="1134"/>
                  </a:cubicBezTo>
                  <a:lnTo>
                    <a:pt x="18598" y="1134"/>
                  </a:lnTo>
                  <a:cubicBezTo>
                    <a:pt x="18592" y="1134"/>
                    <a:pt x="18586" y="1134"/>
                    <a:pt x="18580" y="1139"/>
                  </a:cubicBezTo>
                  <a:cubicBezTo>
                    <a:pt x="18581" y="1133"/>
                    <a:pt x="18581" y="1127"/>
                    <a:pt x="18580" y="1122"/>
                  </a:cubicBezTo>
                  <a:cubicBezTo>
                    <a:pt x="18575" y="1097"/>
                    <a:pt x="18560" y="1081"/>
                    <a:pt x="18538" y="1078"/>
                  </a:cubicBezTo>
                  <a:cubicBezTo>
                    <a:pt x="18514" y="1075"/>
                    <a:pt x="18496" y="1087"/>
                    <a:pt x="18480" y="1097"/>
                  </a:cubicBezTo>
                  <a:cubicBezTo>
                    <a:pt x="18462" y="1109"/>
                    <a:pt x="18452" y="1115"/>
                    <a:pt x="18436" y="1109"/>
                  </a:cubicBezTo>
                  <a:cubicBezTo>
                    <a:pt x="18398" y="1094"/>
                    <a:pt x="18401" y="1076"/>
                    <a:pt x="18403" y="1066"/>
                  </a:cubicBezTo>
                  <a:cubicBezTo>
                    <a:pt x="18406" y="1046"/>
                    <a:pt x="18406" y="1042"/>
                    <a:pt x="18397" y="1026"/>
                  </a:cubicBezTo>
                  <a:lnTo>
                    <a:pt x="18392" y="1018"/>
                  </a:lnTo>
                  <a:lnTo>
                    <a:pt x="18392" y="1018"/>
                  </a:lnTo>
                  <a:cubicBezTo>
                    <a:pt x="18392" y="1017"/>
                    <a:pt x="18394" y="1014"/>
                    <a:pt x="18397" y="1011"/>
                  </a:cubicBezTo>
                  <a:cubicBezTo>
                    <a:pt x="18398" y="1009"/>
                    <a:pt x="18400" y="1006"/>
                    <a:pt x="18401" y="1005"/>
                  </a:cubicBezTo>
                  <a:cubicBezTo>
                    <a:pt x="18409" y="996"/>
                    <a:pt x="18416" y="986"/>
                    <a:pt x="18415" y="968"/>
                  </a:cubicBezTo>
                  <a:cubicBezTo>
                    <a:pt x="18431" y="981"/>
                    <a:pt x="18434" y="987"/>
                    <a:pt x="18446" y="1011"/>
                  </a:cubicBezTo>
                  <a:cubicBezTo>
                    <a:pt x="18453" y="1024"/>
                    <a:pt x="18462" y="1033"/>
                    <a:pt x="18473" y="1036"/>
                  </a:cubicBezTo>
                  <a:cubicBezTo>
                    <a:pt x="18489" y="1041"/>
                    <a:pt x="18504" y="1030"/>
                    <a:pt x="18516" y="1023"/>
                  </a:cubicBezTo>
                  <a:cubicBezTo>
                    <a:pt x="18520" y="1020"/>
                    <a:pt x="18526" y="1015"/>
                    <a:pt x="18532" y="1012"/>
                  </a:cubicBezTo>
                  <a:cubicBezTo>
                    <a:pt x="18541" y="1008"/>
                    <a:pt x="18543" y="1008"/>
                    <a:pt x="18547" y="1009"/>
                  </a:cubicBezTo>
                  <a:cubicBezTo>
                    <a:pt x="18548" y="1009"/>
                    <a:pt x="18550" y="1015"/>
                    <a:pt x="18551" y="1018"/>
                  </a:cubicBezTo>
                  <a:cubicBezTo>
                    <a:pt x="18556" y="1027"/>
                    <a:pt x="18560" y="1039"/>
                    <a:pt x="18575" y="1044"/>
                  </a:cubicBezTo>
                  <a:cubicBezTo>
                    <a:pt x="18583" y="1046"/>
                    <a:pt x="18609" y="1052"/>
                    <a:pt x="18654" y="947"/>
                  </a:cubicBezTo>
                  <a:cubicBezTo>
                    <a:pt x="18663" y="925"/>
                    <a:pt x="18660" y="904"/>
                    <a:pt x="18657" y="886"/>
                  </a:cubicBezTo>
                  <a:cubicBezTo>
                    <a:pt x="18654" y="867"/>
                    <a:pt x="18653" y="850"/>
                    <a:pt x="18664" y="835"/>
                  </a:cubicBezTo>
                  <a:cubicBezTo>
                    <a:pt x="18684" y="807"/>
                    <a:pt x="18713" y="777"/>
                    <a:pt x="18736" y="770"/>
                  </a:cubicBezTo>
                  <a:cubicBezTo>
                    <a:pt x="18757" y="763"/>
                    <a:pt x="18777" y="769"/>
                    <a:pt x="18800" y="776"/>
                  </a:cubicBezTo>
                  <a:cubicBezTo>
                    <a:pt x="18819" y="780"/>
                    <a:pt x="18838" y="786"/>
                    <a:pt x="18858" y="785"/>
                  </a:cubicBezTo>
                  <a:cubicBezTo>
                    <a:pt x="18889" y="783"/>
                    <a:pt x="18914" y="770"/>
                    <a:pt x="18926" y="748"/>
                  </a:cubicBezTo>
                  <a:cubicBezTo>
                    <a:pt x="18930" y="739"/>
                    <a:pt x="18932" y="730"/>
                    <a:pt x="18933" y="722"/>
                  </a:cubicBezTo>
                  <a:cubicBezTo>
                    <a:pt x="18935" y="714"/>
                    <a:pt x="18936" y="706"/>
                    <a:pt x="18939" y="702"/>
                  </a:cubicBezTo>
                  <a:cubicBezTo>
                    <a:pt x="18944" y="697"/>
                    <a:pt x="18950" y="694"/>
                    <a:pt x="18957" y="691"/>
                  </a:cubicBezTo>
                  <a:cubicBezTo>
                    <a:pt x="18963" y="688"/>
                    <a:pt x="18969" y="685"/>
                    <a:pt x="18974" y="681"/>
                  </a:cubicBezTo>
                  <a:cubicBezTo>
                    <a:pt x="18982" y="675"/>
                    <a:pt x="18988" y="669"/>
                    <a:pt x="18996" y="662"/>
                  </a:cubicBezTo>
                  <a:cubicBezTo>
                    <a:pt x="19006" y="651"/>
                    <a:pt x="19014" y="642"/>
                    <a:pt x="19029" y="639"/>
                  </a:cubicBezTo>
                  <a:cubicBezTo>
                    <a:pt x="19033" y="638"/>
                    <a:pt x="19036" y="638"/>
                    <a:pt x="19040" y="638"/>
                  </a:cubicBezTo>
                  <a:cubicBezTo>
                    <a:pt x="19054" y="638"/>
                    <a:pt x="19073" y="636"/>
                    <a:pt x="19087" y="618"/>
                  </a:cubicBezTo>
                  <a:cubicBezTo>
                    <a:pt x="19092" y="610"/>
                    <a:pt x="19095" y="601"/>
                    <a:pt x="19097" y="593"/>
                  </a:cubicBezTo>
                  <a:cubicBezTo>
                    <a:pt x="19098" y="583"/>
                    <a:pt x="19100" y="580"/>
                    <a:pt x="19106" y="575"/>
                  </a:cubicBezTo>
                  <a:cubicBezTo>
                    <a:pt x="19107" y="574"/>
                    <a:pt x="19113" y="572"/>
                    <a:pt x="19118" y="571"/>
                  </a:cubicBezTo>
                  <a:cubicBezTo>
                    <a:pt x="19133" y="566"/>
                    <a:pt x="19156" y="559"/>
                    <a:pt x="19156" y="532"/>
                  </a:cubicBezTo>
                  <a:cubicBezTo>
                    <a:pt x="19158" y="514"/>
                    <a:pt x="19144" y="505"/>
                    <a:pt x="19136" y="500"/>
                  </a:cubicBezTo>
                  <a:cubicBezTo>
                    <a:pt x="19133" y="498"/>
                    <a:pt x="19128" y="495"/>
                    <a:pt x="19128" y="494"/>
                  </a:cubicBezTo>
                  <a:cubicBezTo>
                    <a:pt x="19124" y="489"/>
                    <a:pt x="19128" y="476"/>
                    <a:pt x="19130" y="465"/>
                  </a:cubicBezTo>
                  <a:cubicBezTo>
                    <a:pt x="19134" y="450"/>
                    <a:pt x="19139" y="436"/>
                    <a:pt x="19130" y="424"/>
                  </a:cubicBezTo>
                  <a:cubicBezTo>
                    <a:pt x="19124" y="418"/>
                    <a:pt x="19116" y="415"/>
                    <a:pt x="19106" y="415"/>
                  </a:cubicBezTo>
                  <a:cubicBezTo>
                    <a:pt x="19085" y="415"/>
                    <a:pt x="19072" y="428"/>
                    <a:pt x="19058" y="440"/>
                  </a:cubicBezTo>
                  <a:cubicBezTo>
                    <a:pt x="19049" y="450"/>
                    <a:pt x="19039" y="459"/>
                    <a:pt x="19030" y="461"/>
                  </a:cubicBezTo>
                  <a:cubicBezTo>
                    <a:pt x="19006" y="461"/>
                    <a:pt x="19003" y="450"/>
                    <a:pt x="18999" y="418"/>
                  </a:cubicBezTo>
                  <a:cubicBezTo>
                    <a:pt x="18997" y="407"/>
                    <a:pt x="18996" y="397"/>
                    <a:pt x="18993" y="388"/>
                  </a:cubicBezTo>
                  <a:cubicBezTo>
                    <a:pt x="18987" y="373"/>
                    <a:pt x="18974" y="354"/>
                    <a:pt x="18956" y="346"/>
                  </a:cubicBezTo>
                  <a:cubicBezTo>
                    <a:pt x="18945" y="342"/>
                    <a:pt x="18933" y="341"/>
                    <a:pt x="18923" y="345"/>
                  </a:cubicBezTo>
                  <a:cubicBezTo>
                    <a:pt x="18917" y="348"/>
                    <a:pt x="18913" y="352"/>
                    <a:pt x="18904" y="364"/>
                  </a:cubicBezTo>
                  <a:cubicBezTo>
                    <a:pt x="18902" y="357"/>
                    <a:pt x="18899" y="348"/>
                    <a:pt x="18895" y="343"/>
                  </a:cubicBezTo>
                  <a:cubicBezTo>
                    <a:pt x="18877" y="324"/>
                    <a:pt x="18856" y="330"/>
                    <a:pt x="18841" y="335"/>
                  </a:cubicBezTo>
                  <a:cubicBezTo>
                    <a:pt x="18837" y="335"/>
                    <a:pt x="18834" y="336"/>
                    <a:pt x="18829" y="338"/>
                  </a:cubicBezTo>
                  <a:cubicBezTo>
                    <a:pt x="18826" y="338"/>
                    <a:pt x="18822" y="339"/>
                    <a:pt x="18817" y="339"/>
                  </a:cubicBezTo>
                  <a:cubicBezTo>
                    <a:pt x="18846" y="315"/>
                    <a:pt x="18874" y="287"/>
                    <a:pt x="18874" y="242"/>
                  </a:cubicBezTo>
                  <a:cubicBezTo>
                    <a:pt x="18874" y="226"/>
                    <a:pt x="18872" y="207"/>
                    <a:pt x="18858" y="199"/>
                  </a:cubicBezTo>
                  <a:cubicBezTo>
                    <a:pt x="18856" y="198"/>
                    <a:pt x="18853" y="196"/>
                    <a:pt x="18850" y="196"/>
                  </a:cubicBezTo>
                  <a:cubicBezTo>
                    <a:pt x="18862" y="180"/>
                    <a:pt x="18867" y="164"/>
                    <a:pt x="18864" y="150"/>
                  </a:cubicBezTo>
                  <a:cubicBezTo>
                    <a:pt x="18859" y="126"/>
                    <a:pt x="18837" y="113"/>
                    <a:pt x="18815" y="101"/>
                  </a:cubicBezTo>
                  <a:cubicBezTo>
                    <a:pt x="18792" y="89"/>
                    <a:pt x="18786" y="79"/>
                    <a:pt x="18785" y="60"/>
                  </a:cubicBezTo>
                  <a:cubicBezTo>
                    <a:pt x="18785" y="57"/>
                    <a:pt x="18785" y="54"/>
                    <a:pt x="18785" y="51"/>
                  </a:cubicBezTo>
                  <a:cubicBezTo>
                    <a:pt x="18785" y="37"/>
                    <a:pt x="18785" y="19"/>
                    <a:pt x="18773" y="9"/>
                  </a:cubicBezTo>
                  <a:cubicBezTo>
                    <a:pt x="18768" y="5"/>
                    <a:pt x="18760" y="0"/>
                    <a:pt x="18748" y="2"/>
                  </a:cubicBezTo>
                  <a:cubicBezTo>
                    <a:pt x="18730" y="3"/>
                    <a:pt x="18722" y="17"/>
                    <a:pt x="18718" y="25"/>
                  </a:cubicBezTo>
                  <a:cubicBezTo>
                    <a:pt x="18716" y="27"/>
                    <a:pt x="18715" y="30"/>
                    <a:pt x="18713" y="31"/>
                  </a:cubicBezTo>
                  <a:cubicBezTo>
                    <a:pt x="18709" y="36"/>
                    <a:pt x="18705" y="39"/>
                    <a:pt x="18700" y="42"/>
                  </a:cubicBezTo>
                  <a:lnTo>
                    <a:pt x="18693" y="48"/>
                  </a:lnTo>
                  <a:cubicBezTo>
                    <a:pt x="18679" y="60"/>
                    <a:pt x="18675" y="67"/>
                    <a:pt x="18673" y="74"/>
                  </a:cubicBezTo>
                  <a:cubicBezTo>
                    <a:pt x="18672" y="73"/>
                    <a:pt x="18669" y="73"/>
                    <a:pt x="18667" y="72"/>
                  </a:cubicBezTo>
                  <a:cubicBezTo>
                    <a:pt x="18651" y="67"/>
                    <a:pt x="18636" y="76"/>
                    <a:pt x="18624" y="83"/>
                  </a:cubicBezTo>
                  <a:cubicBezTo>
                    <a:pt x="18611" y="91"/>
                    <a:pt x="18599" y="100"/>
                    <a:pt x="18589" y="109"/>
                  </a:cubicBezTo>
                  <a:cubicBezTo>
                    <a:pt x="18575" y="121"/>
                    <a:pt x="18563" y="131"/>
                    <a:pt x="18550" y="137"/>
                  </a:cubicBezTo>
                  <a:cubicBezTo>
                    <a:pt x="18538" y="141"/>
                    <a:pt x="18526" y="144"/>
                    <a:pt x="18513" y="147"/>
                  </a:cubicBezTo>
                  <a:cubicBezTo>
                    <a:pt x="18498" y="152"/>
                    <a:pt x="18482" y="155"/>
                    <a:pt x="18468" y="162"/>
                  </a:cubicBezTo>
                  <a:cubicBezTo>
                    <a:pt x="18444" y="174"/>
                    <a:pt x="18440" y="187"/>
                    <a:pt x="18434" y="205"/>
                  </a:cubicBezTo>
                  <a:lnTo>
                    <a:pt x="18431" y="211"/>
                  </a:lnTo>
                  <a:cubicBezTo>
                    <a:pt x="18430" y="216"/>
                    <a:pt x="18425" y="223"/>
                    <a:pt x="18419" y="229"/>
                  </a:cubicBezTo>
                  <a:cubicBezTo>
                    <a:pt x="18410" y="242"/>
                    <a:pt x="18401" y="257"/>
                    <a:pt x="18401" y="272"/>
                  </a:cubicBezTo>
                  <a:cubicBezTo>
                    <a:pt x="18400" y="286"/>
                    <a:pt x="18406" y="294"/>
                    <a:pt x="18409" y="300"/>
                  </a:cubicBezTo>
                  <a:cubicBezTo>
                    <a:pt x="18410" y="303"/>
                    <a:pt x="18412" y="306"/>
                    <a:pt x="18412" y="306"/>
                  </a:cubicBezTo>
                  <a:cubicBezTo>
                    <a:pt x="18412" y="306"/>
                    <a:pt x="18412" y="309"/>
                    <a:pt x="18403" y="315"/>
                  </a:cubicBezTo>
                  <a:cubicBezTo>
                    <a:pt x="18397" y="321"/>
                    <a:pt x="18391" y="326"/>
                    <a:pt x="18384" y="330"/>
                  </a:cubicBezTo>
                  <a:cubicBezTo>
                    <a:pt x="18358" y="346"/>
                    <a:pt x="18327" y="367"/>
                    <a:pt x="18331" y="412"/>
                  </a:cubicBezTo>
                  <a:cubicBezTo>
                    <a:pt x="18333" y="421"/>
                    <a:pt x="18334" y="433"/>
                    <a:pt x="18345" y="437"/>
                  </a:cubicBezTo>
                  <a:cubicBezTo>
                    <a:pt x="18355" y="443"/>
                    <a:pt x="18366" y="439"/>
                    <a:pt x="18372" y="434"/>
                  </a:cubicBezTo>
                  <a:cubicBezTo>
                    <a:pt x="18376" y="433"/>
                    <a:pt x="18381" y="430"/>
                    <a:pt x="18385" y="430"/>
                  </a:cubicBezTo>
                  <a:cubicBezTo>
                    <a:pt x="18401" y="425"/>
                    <a:pt x="18422" y="437"/>
                    <a:pt x="18440" y="448"/>
                  </a:cubicBezTo>
                  <a:lnTo>
                    <a:pt x="18446" y="450"/>
                  </a:lnTo>
                  <a:cubicBezTo>
                    <a:pt x="18467" y="462"/>
                    <a:pt x="18483" y="461"/>
                    <a:pt x="18498" y="459"/>
                  </a:cubicBezTo>
                  <a:cubicBezTo>
                    <a:pt x="18504" y="459"/>
                    <a:pt x="18510" y="458"/>
                    <a:pt x="18516" y="458"/>
                  </a:cubicBezTo>
                  <a:cubicBezTo>
                    <a:pt x="18520" y="458"/>
                    <a:pt x="18526" y="459"/>
                    <a:pt x="18534" y="461"/>
                  </a:cubicBezTo>
                  <a:cubicBezTo>
                    <a:pt x="18526" y="464"/>
                    <a:pt x="18520" y="470"/>
                    <a:pt x="18517" y="482"/>
                  </a:cubicBezTo>
                  <a:cubicBezTo>
                    <a:pt x="18516" y="485"/>
                    <a:pt x="18516" y="489"/>
                    <a:pt x="18516" y="492"/>
                  </a:cubicBezTo>
                  <a:cubicBezTo>
                    <a:pt x="18513" y="491"/>
                    <a:pt x="18508" y="488"/>
                    <a:pt x="18504" y="488"/>
                  </a:cubicBezTo>
                  <a:cubicBezTo>
                    <a:pt x="18488" y="485"/>
                    <a:pt x="18474" y="494"/>
                    <a:pt x="18464" y="500"/>
                  </a:cubicBezTo>
                  <a:cubicBezTo>
                    <a:pt x="18455" y="505"/>
                    <a:pt x="18449" y="508"/>
                    <a:pt x="18444" y="507"/>
                  </a:cubicBezTo>
                  <a:cubicBezTo>
                    <a:pt x="18438" y="505"/>
                    <a:pt x="18436" y="501"/>
                    <a:pt x="18431" y="495"/>
                  </a:cubicBezTo>
                  <a:cubicBezTo>
                    <a:pt x="18425" y="488"/>
                    <a:pt x="18416" y="479"/>
                    <a:pt x="18404" y="474"/>
                  </a:cubicBezTo>
                  <a:cubicBezTo>
                    <a:pt x="18386" y="468"/>
                    <a:pt x="18369" y="471"/>
                    <a:pt x="18354" y="474"/>
                  </a:cubicBezTo>
                  <a:cubicBezTo>
                    <a:pt x="18340" y="476"/>
                    <a:pt x="18329" y="479"/>
                    <a:pt x="18318" y="476"/>
                  </a:cubicBezTo>
                  <a:cubicBezTo>
                    <a:pt x="18312" y="474"/>
                    <a:pt x="18303" y="468"/>
                    <a:pt x="18294" y="462"/>
                  </a:cubicBezTo>
                  <a:cubicBezTo>
                    <a:pt x="18281" y="452"/>
                    <a:pt x="18265" y="442"/>
                    <a:pt x="18245" y="443"/>
                  </a:cubicBezTo>
                  <a:cubicBezTo>
                    <a:pt x="18238" y="443"/>
                    <a:pt x="18224" y="445"/>
                    <a:pt x="18219" y="455"/>
                  </a:cubicBezTo>
                  <a:cubicBezTo>
                    <a:pt x="18213" y="464"/>
                    <a:pt x="18214" y="474"/>
                    <a:pt x="18217" y="480"/>
                  </a:cubicBezTo>
                  <a:cubicBezTo>
                    <a:pt x="18217" y="482"/>
                    <a:pt x="18217" y="483"/>
                    <a:pt x="18217" y="483"/>
                  </a:cubicBezTo>
                  <a:cubicBezTo>
                    <a:pt x="18211" y="483"/>
                    <a:pt x="18201" y="480"/>
                    <a:pt x="18196" y="479"/>
                  </a:cubicBezTo>
                  <a:cubicBezTo>
                    <a:pt x="18186" y="476"/>
                    <a:pt x="18178" y="473"/>
                    <a:pt x="18172" y="473"/>
                  </a:cubicBezTo>
                  <a:cubicBezTo>
                    <a:pt x="18138" y="471"/>
                    <a:pt x="18110" y="492"/>
                    <a:pt x="18086" y="508"/>
                  </a:cubicBezTo>
                  <a:lnTo>
                    <a:pt x="18045" y="537"/>
                  </a:lnTo>
                  <a:cubicBezTo>
                    <a:pt x="18025" y="549"/>
                    <a:pt x="18007" y="562"/>
                    <a:pt x="17988" y="575"/>
                  </a:cubicBezTo>
                  <a:cubicBezTo>
                    <a:pt x="17975" y="584"/>
                    <a:pt x="17961" y="595"/>
                    <a:pt x="17950" y="605"/>
                  </a:cubicBezTo>
                  <a:cubicBezTo>
                    <a:pt x="17938" y="614"/>
                    <a:pt x="17924" y="624"/>
                    <a:pt x="17912" y="633"/>
                  </a:cubicBezTo>
                  <a:cubicBezTo>
                    <a:pt x="17906" y="638"/>
                    <a:pt x="17899" y="639"/>
                    <a:pt x="17890" y="642"/>
                  </a:cubicBezTo>
                  <a:cubicBezTo>
                    <a:pt x="17883" y="644"/>
                    <a:pt x="17872" y="647"/>
                    <a:pt x="17863" y="653"/>
                  </a:cubicBezTo>
                  <a:cubicBezTo>
                    <a:pt x="17850" y="662"/>
                    <a:pt x="17837" y="673"/>
                    <a:pt x="17825" y="682"/>
                  </a:cubicBezTo>
                  <a:lnTo>
                    <a:pt x="17814" y="691"/>
                  </a:lnTo>
                  <a:cubicBezTo>
                    <a:pt x="17801" y="703"/>
                    <a:pt x="17799" y="703"/>
                    <a:pt x="17789" y="702"/>
                  </a:cubicBezTo>
                  <a:cubicBezTo>
                    <a:pt x="17785" y="700"/>
                    <a:pt x="17779" y="700"/>
                    <a:pt x="17773" y="700"/>
                  </a:cubicBezTo>
                  <a:cubicBezTo>
                    <a:pt x="17725" y="696"/>
                    <a:pt x="17679" y="742"/>
                    <a:pt x="17645" y="775"/>
                  </a:cubicBezTo>
                  <a:cubicBezTo>
                    <a:pt x="17639" y="780"/>
                    <a:pt x="17633" y="786"/>
                    <a:pt x="17628" y="791"/>
                  </a:cubicBezTo>
                  <a:cubicBezTo>
                    <a:pt x="17612" y="806"/>
                    <a:pt x="17599" y="807"/>
                    <a:pt x="17579" y="810"/>
                  </a:cubicBezTo>
                  <a:lnTo>
                    <a:pt x="17566" y="813"/>
                  </a:lnTo>
                  <a:cubicBezTo>
                    <a:pt x="17545" y="818"/>
                    <a:pt x="17520" y="829"/>
                    <a:pt x="17490" y="850"/>
                  </a:cubicBezTo>
                  <a:cubicBezTo>
                    <a:pt x="17483" y="856"/>
                    <a:pt x="17477" y="862"/>
                    <a:pt x="17472" y="867"/>
                  </a:cubicBezTo>
                  <a:cubicBezTo>
                    <a:pt x="17469" y="871"/>
                    <a:pt x="17465" y="874"/>
                    <a:pt x="17462" y="877"/>
                  </a:cubicBezTo>
                  <a:cubicBezTo>
                    <a:pt x="17459" y="880"/>
                    <a:pt x="17455" y="882"/>
                    <a:pt x="17452" y="883"/>
                  </a:cubicBezTo>
                  <a:cubicBezTo>
                    <a:pt x="17446" y="886"/>
                    <a:pt x="17438" y="889"/>
                    <a:pt x="17432" y="895"/>
                  </a:cubicBezTo>
                  <a:cubicBezTo>
                    <a:pt x="17426" y="901"/>
                    <a:pt x="17423" y="910"/>
                    <a:pt x="17420" y="916"/>
                  </a:cubicBezTo>
                  <a:cubicBezTo>
                    <a:pt x="17419" y="919"/>
                    <a:pt x="17417" y="922"/>
                    <a:pt x="17416" y="925"/>
                  </a:cubicBezTo>
                  <a:cubicBezTo>
                    <a:pt x="17410" y="934"/>
                    <a:pt x="17401" y="939"/>
                    <a:pt x="17391" y="945"/>
                  </a:cubicBezTo>
                  <a:lnTo>
                    <a:pt x="17383" y="950"/>
                  </a:lnTo>
                  <a:cubicBezTo>
                    <a:pt x="17364" y="960"/>
                    <a:pt x="17346" y="975"/>
                    <a:pt x="17328" y="989"/>
                  </a:cubicBezTo>
                  <a:cubicBezTo>
                    <a:pt x="17307" y="1006"/>
                    <a:pt x="17287" y="1023"/>
                    <a:pt x="17263" y="1035"/>
                  </a:cubicBezTo>
                  <a:cubicBezTo>
                    <a:pt x="17255" y="1038"/>
                    <a:pt x="17251" y="1041"/>
                    <a:pt x="17245" y="1042"/>
                  </a:cubicBezTo>
                  <a:cubicBezTo>
                    <a:pt x="17230" y="1048"/>
                    <a:pt x="17214" y="1054"/>
                    <a:pt x="17200" y="1079"/>
                  </a:cubicBezTo>
                  <a:cubicBezTo>
                    <a:pt x="17193" y="1096"/>
                    <a:pt x="17189" y="1112"/>
                    <a:pt x="17186" y="1127"/>
                  </a:cubicBezTo>
                  <a:cubicBezTo>
                    <a:pt x="17184" y="1137"/>
                    <a:pt x="17181" y="1148"/>
                    <a:pt x="17178" y="1158"/>
                  </a:cubicBezTo>
                  <a:cubicBezTo>
                    <a:pt x="17174" y="1170"/>
                    <a:pt x="17165" y="1182"/>
                    <a:pt x="17156" y="1194"/>
                  </a:cubicBezTo>
                  <a:cubicBezTo>
                    <a:pt x="17150" y="1203"/>
                    <a:pt x="17142" y="1213"/>
                    <a:pt x="17137" y="1223"/>
                  </a:cubicBezTo>
                  <a:cubicBezTo>
                    <a:pt x="17129" y="1238"/>
                    <a:pt x="17120" y="1249"/>
                    <a:pt x="17110" y="1265"/>
                  </a:cubicBezTo>
                  <a:cubicBezTo>
                    <a:pt x="17107" y="1268"/>
                    <a:pt x="17101" y="1272"/>
                    <a:pt x="17099" y="1280"/>
                  </a:cubicBezTo>
                  <a:cubicBezTo>
                    <a:pt x="17098" y="1286"/>
                    <a:pt x="17095" y="1298"/>
                    <a:pt x="17102" y="1305"/>
                  </a:cubicBezTo>
                  <a:cubicBezTo>
                    <a:pt x="17102" y="1307"/>
                    <a:pt x="17102" y="1308"/>
                    <a:pt x="17104" y="1310"/>
                  </a:cubicBezTo>
                  <a:cubicBezTo>
                    <a:pt x="17099" y="1311"/>
                    <a:pt x="17095" y="1311"/>
                    <a:pt x="17092" y="1311"/>
                  </a:cubicBezTo>
                  <a:cubicBezTo>
                    <a:pt x="17089" y="1311"/>
                    <a:pt x="17086" y="1311"/>
                    <a:pt x="17085" y="1313"/>
                  </a:cubicBezTo>
                  <a:cubicBezTo>
                    <a:pt x="17055" y="1318"/>
                    <a:pt x="17049" y="1329"/>
                    <a:pt x="17040" y="1345"/>
                  </a:cubicBezTo>
                  <a:cubicBezTo>
                    <a:pt x="17037" y="1350"/>
                    <a:pt x="17035" y="1354"/>
                    <a:pt x="17032" y="1359"/>
                  </a:cubicBezTo>
                  <a:cubicBezTo>
                    <a:pt x="17024" y="1373"/>
                    <a:pt x="17003" y="1393"/>
                    <a:pt x="16989" y="1408"/>
                  </a:cubicBezTo>
                  <a:lnTo>
                    <a:pt x="16982" y="1414"/>
                  </a:lnTo>
                  <a:cubicBezTo>
                    <a:pt x="16978" y="1418"/>
                    <a:pt x="16972" y="1423"/>
                    <a:pt x="16966" y="1428"/>
                  </a:cubicBezTo>
                  <a:cubicBezTo>
                    <a:pt x="16946" y="1443"/>
                    <a:pt x="16923" y="1464"/>
                    <a:pt x="16921" y="1489"/>
                  </a:cubicBezTo>
                  <a:cubicBezTo>
                    <a:pt x="16921" y="1512"/>
                    <a:pt x="16937" y="1527"/>
                    <a:pt x="16951" y="1538"/>
                  </a:cubicBezTo>
                  <a:cubicBezTo>
                    <a:pt x="16957" y="1544"/>
                    <a:pt x="16963" y="1549"/>
                    <a:pt x="16966" y="1555"/>
                  </a:cubicBezTo>
                  <a:cubicBezTo>
                    <a:pt x="16969" y="1558"/>
                    <a:pt x="16972" y="1564"/>
                    <a:pt x="16973" y="1571"/>
                  </a:cubicBezTo>
                  <a:cubicBezTo>
                    <a:pt x="16978" y="1585"/>
                    <a:pt x="16983" y="1602"/>
                    <a:pt x="17000" y="1610"/>
                  </a:cubicBezTo>
                  <a:cubicBezTo>
                    <a:pt x="17018" y="1619"/>
                    <a:pt x="17035" y="1611"/>
                    <a:pt x="17049" y="1605"/>
                  </a:cubicBezTo>
                  <a:cubicBezTo>
                    <a:pt x="17056" y="1602"/>
                    <a:pt x="17064" y="1598"/>
                    <a:pt x="17070" y="1599"/>
                  </a:cubicBezTo>
                  <a:cubicBezTo>
                    <a:pt x="17077" y="1599"/>
                    <a:pt x="17085" y="1601"/>
                    <a:pt x="17093" y="1604"/>
                  </a:cubicBezTo>
                  <a:cubicBezTo>
                    <a:pt x="17101" y="1605"/>
                    <a:pt x="17108" y="1607"/>
                    <a:pt x="17116" y="1608"/>
                  </a:cubicBezTo>
                  <a:cubicBezTo>
                    <a:pt x="17122" y="1610"/>
                    <a:pt x="17126" y="1610"/>
                    <a:pt x="17132" y="1610"/>
                  </a:cubicBezTo>
                  <a:cubicBezTo>
                    <a:pt x="17144" y="1611"/>
                    <a:pt x="17156" y="1613"/>
                    <a:pt x="17166" y="1617"/>
                  </a:cubicBezTo>
                  <a:cubicBezTo>
                    <a:pt x="17183" y="1623"/>
                    <a:pt x="17187" y="1632"/>
                    <a:pt x="17196" y="1647"/>
                  </a:cubicBezTo>
                  <a:cubicBezTo>
                    <a:pt x="17199" y="1654"/>
                    <a:pt x="17203" y="1662"/>
                    <a:pt x="17209" y="1671"/>
                  </a:cubicBezTo>
                  <a:cubicBezTo>
                    <a:pt x="17212" y="1675"/>
                    <a:pt x="17215" y="1678"/>
                    <a:pt x="17218" y="1681"/>
                  </a:cubicBezTo>
                  <a:cubicBezTo>
                    <a:pt x="17226" y="1690"/>
                    <a:pt x="17226" y="1690"/>
                    <a:pt x="17221" y="1702"/>
                  </a:cubicBezTo>
                  <a:lnTo>
                    <a:pt x="17220" y="1706"/>
                  </a:lnTo>
                  <a:cubicBezTo>
                    <a:pt x="17215" y="1724"/>
                    <a:pt x="17208" y="1749"/>
                    <a:pt x="17196" y="1760"/>
                  </a:cubicBezTo>
                  <a:cubicBezTo>
                    <a:pt x="17186" y="1769"/>
                    <a:pt x="17183" y="1767"/>
                    <a:pt x="17169" y="1758"/>
                  </a:cubicBezTo>
                  <a:cubicBezTo>
                    <a:pt x="17162" y="1752"/>
                    <a:pt x="17153" y="1747"/>
                    <a:pt x="17141" y="1744"/>
                  </a:cubicBezTo>
                  <a:cubicBezTo>
                    <a:pt x="17108" y="1736"/>
                    <a:pt x="17082" y="1757"/>
                    <a:pt x="17059" y="1776"/>
                  </a:cubicBezTo>
                  <a:cubicBezTo>
                    <a:pt x="17041" y="1790"/>
                    <a:pt x="17025" y="1804"/>
                    <a:pt x="17007" y="1802"/>
                  </a:cubicBezTo>
                  <a:cubicBezTo>
                    <a:pt x="16998" y="1802"/>
                    <a:pt x="16991" y="1794"/>
                    <a:pt x="16983" y="1787"/>
                  </a:cubicBezTo>
                  <a:cubicBezTo>
                    <a:pt x="16978" y="1779"/>
                    <a:pt x="16970" y="1773"/>
                    <a:pt x="16960" y="1767"/>
                  </a:cubicBezTo>
                  <a:cubicBezTo>
                    <a:pt x="16955" y="1766"/>
                    <a:pt x="16951" y="1763"/>
                    <a:pt x="16945" y="1761"/>
                  </a:cubicBezTo>
                  <a:cubicBezTo>
                    <a:pt x="16955" y="1757"/>
                    <a:pt x="16964" y="1751"/>
                    <a:pt x="16972" y="1742"/>
                  </a:cubicBezTo>
                  <a:cubicBezTo>
                    <a:pt x="16982" y="1729"/>
                    <a:pt x="16986" y="1715"/>
                    <a:pt x="16992" y="1699"/>
                  </a:cubicBezTo>
                  <a:cubicBezTo>
                    <a:pt x="16994" y="1694"/>
                    <a:pt x="16998" y="1683"/>
                    <a:pt x="16989" y="1671"/>
                  </a:cubicBezTo>
                  <a:cubicBezTo>
                    <a:pt x="16986" y="1665"/>
                    <a:pt x="16980" y="1663"/>
                    <a:pt x="16975" y="1660"/>
                  </a:cubicBezTo>
                  <a:cubicBezTo>
                    <a:pt x="16973" y="1659"/>
                    <a:pt x="16970" y="1654"/>
                    <a:pt x="16969" y="1651"/>
                  </a:cubicBezTo>
                  <a:cubicBezTo>
                    <a:pt x="16964" y="1644"/>
                    <a:pt x="16958" y="1634"/>
                    <a:pt x="16948" y="1626"/>
                  </a:cubicBezTo>
                  <a:cubicBezTo>
                    <a:pt x="16928" y="1613"/>
                    <a:pt x="16909" y="1625"/>
                    <a:pt x="16896" y="1634"/>
                  </a:cubicBezTo>
                  <a:cubicBezTo>
                    <a:pt x="16891" y="1637"/>
                    <a:pt x="16887" y="1640"/>
                    <a:pt x="16881" y="1642"/>
                  </a:cubicBezTo>
                  <a:cubicBezTo>
                    <a:pt x="16879" y="1644"/>
                    <a:pt x="16877" y="1646"/>
                    <a:pt x="16875" y="1648"/>
                  </a:cubicBezTo>
                  <a:cubicBezTo>
                    <a:pt x="16873" y="1651"/>
                    <a:pt x="16872" y="1651"/>
                    <a:pt x="16870" y="1653"/>
                  </a:cubicBezTo>
                  <a:lnTo>
                    <a:pt x="16868" y="1654"/>
                  </a:lnTo>
                  <a:cubicBezTo>
                    <a:pt x="16860" y="1657"/>
                    <a:pt x="16853" y="1660"/>
                    <a:pt x="16845" y="1665"/>
                  </a:cubicBezTo>
                  <a:cubicBezTo>
                    <a:pt x="16833" y="1674"/>
                    <a:pt x="16821" y="1686"/>
                    <a:pt x="16814" y="1700"/>
                  </a:cubicBezTo>
                  <a:cubicBezTo>
                    <a:pt x="16810" y="1709"/>
                    <a:pt x="16807" y="1717"/>
                    <a:pt x="16807" y="1724"/>
                  </a:cubicBezTo>
                  <a:cubicBezTo>
                    <a:pt x="16805" y="1744"/>
                    <a:pt x="16817" y="1760"/>
                    <a:pt x="16824" y="1770"/>
                  </a:cubicBezTo>
                  <a:cubicBezTo>
                    <a:pt x="16826" y="1773"/>
                    <a:pt x="16830" y="1779"/>
                    <a:pt x="16836" y="1782"/>
                  </a:cubicBezTo>
                  <a:cubicBezTo>
                    <a:pt x="16842" y="1787"/>
                    <a:pt x="16848" y="1788"/>
                    <a:pt x="16853" y="1788"/>
                  </a:cubicBezTo>
                  <a:cubicBezTo>
                    <a:pt x="16847" y="1806"/>
                    <a:pt x="16851" y="1830"/>
                    <a:pt x="16854" y="1851"/>
                  </a:cubicBezTo>
                  <a:cubicBezTo>
                    <a:pt x="16857" y="1873"/>
                    <a:pt x="16862" y="1895"/>
                    <a:pt x="16854" y="1907"/>
                  </a:cubicBezTo>
                  <a:cubicBezTo>
                    <a:pt x="16847" y="1922"/>
                    <a:pt x="16832" y="1934"/>
                    <a:pt x="16817" y="1946"/>
                  </a:cubicBezTo>
                  <a:cubicBezTo>
                    <a:pt x="16808" y="1953"/>
                    <a:pt x="16799" y="1961"/>
                    <a:pt x="16790" y="1969"/>
                  </a:cubicBezTo>
                  <a:cubicBezTo>
                    <a:pt x="16775" y="1984"/>
                    <a:pt x="16765" y="2002"/>
                    <a:pt x="16753" y="2019"/>
                  </a:cubicBezTo>
                  <a:cubicBezTo>
                    <a:pt x="16744" y="2032"/>
                    <a:pt x="16737" y="2044"/>
                    <a:pt x="16726" y="2056"/>
                  </a:cubicBezTo>
                  <a:cubicBezTo>
                    <a:pt x="16719" y="2065"/>
                    <a:pt x="16711" y="2072"/>
                    <a:pt x="16704" y="2073"/>
                  </a:cubicBezTo>
                  <a:cubicBezTo>
                    <a:pt x="16701" y="2075"/>
                    <a:pt x="16697" y="2075"/>
                    <a:pt x="16691" y="2075"/>
                  </a:cubicBezTo>
                  <a:cubicBezTo>
                    <a:pt x="16683" y="2075"/>
                    <a:pt x="16673" y="2075"/>
                    <a:pt x="16662" y="2079"/>
                  </a:cubicBezTo>
                  <a:cubicBezTo>
                    <a:pt x="16645" y="2088"/>
                    <a:pt x="16640" y="2106"/>
                    <a:pt x="16637" y="2118"/>
                  </a:cubicBezTo>
                  <a:cubicBezTo>
                    <a:pt x="16636" y="2126"/>
                    <a:pt x="16634" y="2131"/>
                    <a:pt x="16631" y="2136"/>
                  </a:cubicBezTo>
                  <a:cubicBezTo>
                    <a:pt x="16627" y="2143"/>
                    <a:pt x="16621" y="2151"/>
                    <a:pt x="16616" y="2157"/>
                  </a:cubicBezTo>
                  <a:cubicBezTo>
                    <a:pt x="16607" y="2169"/>
                    <a:pt x="16597" y="2179"/>
                    <a:pt x="16591" y="2194"/>
                  </a:cubicBezTo>
                  <a:lnTo>
                    <a:pt x="16590" y="2191"/>
                  </a:lnTo>
                  <a:lnTo>
                    <a:pt x="16573" y="2238"/>
                  </a:lnTo>
                  <a:cubicBezTo>
                    <a:pt x="16563" y="2264"/>
                    <a:pt x="16558" y="2285"/>
                    <a:pt x="16555" y="2302"/>
                  </a:cubicBezTo>
                  <a:cubicBezTo>
                    <a:pt x="16549" y="2348"/>
                    <a:pt x="16582" y="2372"/>
                    <a:pt x="16607" y="2392"/>
                  </a:cubicBezTo>
                  <a:cubicBezTo>
                    <a:pt x="16613" y="2398"/>
                    <a:pt x="16621" y="2402"/>
                    <a:pt x="16630" y="2409"/>
                  </a:cubicBezTo>
                  <a:cubicBezTo>
                    <a:pt x="16639" y="2418"/>
                    <a:pt x="16643" y="2423"/>
                    <a:pt x="16645" y="2426"/>
                  </a:cubicBezTo>
                  <a:cubicBezTo>
                    <a:pt x="16640" y="2427"/>
                    <a:pt x="16628" y="2421"/>
                    <a:pt x="16618" y="2414"/>
                  </a:cubicBezTo>
                  <a:cubicBezTo>
                    <a:pt x="16610" y="2409"/>
                    <a:pt x="16603" y="2403"/>
                    <a:pt x="16596" y="2398"/>
                  </a:cubicBezTo>
                  <a:cubicBezTo>
                    <a:pt x="16560" y="2368"/>
                    <a:pt x="16520" y="2335"/>
                    <a:pt x="16460" y="2371"/>
                  </a:cubicBezTo>
                  <a:cubicBezTo>
                    <a:pt x="16454" y="2374"/>
                    <a:pt x="16448" y="2378"/>
                    <a:pt x="16442" y="2381"/>
                  </a:cubicBezTo>
                  <a:cubicBezTo>
                    <a:pt x="16429" y="2392"/>
                    <a:pt x="16413" y="2402"/>
                    <a:pt x="16399" y="2403"/>
                  </a:cubicBezTo>
                  <a:cubicBezTo>
                    <a:pt x="16389" y="2405"/>
                    <a:pt x="16386" y="2402"/>
                    <a:pt x="16379" y="2386"/>
                  </a:cubicBezTo>
                  <a:cubicBezTo>
                    <a:pt x="16376" y="2380"/>
                    <a:pt x="16373" y="2374"/>
                    <a:pt x="16368" y="2368"/>
                  </a:cubicBezTo>
                  <a:cubicBezTo>
                    <a:pt x="16341" y="2325"/>
                    <a:pt x="16301" y="2274"/>
                    <a:pt x="16231" y="2253"/>
                  </a:cubicBezTo>
                  <a:cubicBezTo>
                    <a:pt x="16165" y="2234"/>
                    <a:pt x="16089" y="2270"/>
                    <a:pt x="16037" y="2296"/>
                  </a:cubicBezTo>
                  <a:cubicBezTo>
                    <a:pt x="15979" y="2328"/>
                    <a:pt x="15928" y="2369"/>
                    <a:pt x="15885" y="2420"/>
                  </a:cubicBezTo>
                  <a:cubicBezTo>
                    <a:pt x="15873" y="2435"/>
                    <a:pt x="15864" y="2450"/>
                    <a:pt x="15857" y="2466"/>
                  </a:cubicBezTo>
                  <a:cubicBezTo>
                    <a:pt x="15851" y="2479"/>
                    <a:pt x="15845" y="2491"/>
                    <a:pt x="15835" y="2505"/>
                  </a:cubicBezTo>
                  <a:cubicBezTo>
                    <a:pt x="15817" y="2530"/>
                    <a:pt x="15800" y="2551"/>
                    <a:pt x="15788" y="2582"/>
                  </a:cubicBezTo>
                  <a:cubicBezTo>
                    <a:pt x="15786" y="2589"/>
                    <a:pt x="15783" y="2598"/>
                    <a:pt x="15780" y="2606"/>
                  </a:cubicBezTo>
                  <a:cubicBezTo>
                    <a:pt x="15772" y="2625"/>
                    <a:pt x="15766" y="2644"/>
                    <a:pt x="15753" y="2661"/>
                  </a:cubicBezTo>
                  <a:cubicBezTo>
                    <a:pt x="15739" y="2680"/>
                    <a:pt x="15720" y="2698"/>
                    <a:pt x="15692" y="2717"/>
                  </a:cubicBezTo>
                  <a:cubicBezTo>
                    <a:pt x="15665" y="2738"/>
                    <a:pt x="15658" y="2738"/>
                    <a:pt x="15649" y="2726"/>
                  </a:cubicBezTo>
                  <a:cubicBezTo>
                    <a:pt x="15646" y="2723"/>
                    <a:pt x="15644" y="2722"/>
                    <a:pt x="15643" y="2719"/>
                  </a:cubicBezTo>
                  <a:cubicBezTo>
                    <a:pt x="15638" y="2711"/>
                    <a:pt x="15634" y="2705"/>
                    <a:pt x="15618" y="2699"/>
                  </a:cubicBezTo>
                  <a:cubicBezTo>
                    <a:pt x="15612" y="2696"/>
                    <a:pt x="15604" y="2696"/>
                    <a:pt x="15597" y="2693"/>
                  </a:cubicBezTo>
                  <a:cubicBezTo>
                    <a:pt x="15590" y="2691"/>
                    <a:pt x="15583" y="2689"/>
                    <a:pt x="15576" y="2686"/>
                  </a:cubicBezTo>
                  <a:cubicBezTo>
                    <a:pt x="15558" y="2678"/>
                    <a:pt x="15539" y="2678"/>
                    <a:pt x="15521" y="2687"/>
                  </a:cubicBezTo>
                  <a:cubicBezTo>
                    <a:pt x="15482" y="2707"/>
                    <a:pt x="15464" y="2756"/>
                    <a:pt x="15460" y="2771"/>
                  </a:cubicBezTo>
                  <a:cubicBezTo>
                    <a:pt x="15454" y="2787"/>
                    <a:pt x="15451" y="2790"/>
                    <a:pt x="15451" y="2791"/>
                  </a:cubicBezTo>
                  <a:cubicBezTo>
                    <a:pt x="15445" y="2790"/>
                    <a:pt x="15433" y="2775"/>
                    <a:pt x="15426" y="2768"/>
                  </a:cubicBezTo>
                  <a:cubicBezTo>
                    <a:pt x="15421" y="2763"/>
                    <a:pt x="15417" y="2757"/>
                    <a:pt x="15414" y="2753"/>
                  </a:cubicBezTo>
                  <a:cubicBezTo>
                    <a:pt x="15386" y="2724"/>
                    <a:pt x="15366" y="2722"/>
                    <a:pt x="15332" y="2747"/>
                  </a:cubicBezTo>
                  <a:lnTo>
                    <a:pt x="15325" y="2751"/>
                  </a:lnTo>
                  <a:cubicBezTo>
                    <a:pt x="15307" y="2766"/>
                    <a:pt x="15301" y="2768"/>
                    <a:pt x="15294" y="2762"/>
                  </a:cubicBezTo>
                  <a:cubicBezTo>
                    <a:pt x="15291" y="2760"/>
                    <a:pt x="15289" y="2759"/>
                    <a:pt x="15289" y="2759"/>
                  </a:cubicBezTo>
                  <a:cubicBezTo>
                    <a:pt x="15292" y="2753"/>
                    <a:pt x="15307" y="2745"/>
                    <a:pt x="15316" y="2741"/>
                  </a:cubicBezTo>
                  <a:cubicBezTo>
                    <a:pt x="15331" y="2732"/>
                    <a:pt x="15344" y="2724"/>
                    <a:pt x="15350" y="2714"/>
                  </a:cubicBezTo>
                  <a:cubicBezTo>
                    <a:pt x="15356" y="2705"/>
                    <a:pt x="15357" y="2695"/>
                    <a:pt x="15355" y="2684"/>
                  </a:cubicBezTo>
                  <a:cubicBezTo>
                    <a:pt x="15350" y="2665"/>
                    <a:pt x="15332" y="2650"/>
                    <a:pt x="15317" y="2641"/>
                  </a:cubicBezTo>
                  <a:cubicBezTo>
                    <a:pt x="15294" y="2628"/>
                    <a:pt x="15262" y="2626"/>
                    <a:pt x="15222" y="2634"/>
                  </a:cubicBezTo>
                  <a:cubicBezTo>
                    <a:pt x="15161" y="2649"/>
                    <a:pt x="15102" y="2678"/>
                    <a:pt x="15063" y="2717"/>
                  </a:cubicBezTo>
                  <a:cubicBezTo>
                    <a:pt x="15020" y="2759"/>
                    <a:pt x="15033" y="2812"/>
                    <a:pt x="15047" y="2860"/>
                  </a:cubicBezTo>
                  <a:cubicBezTo>
                    <a:pt x="15048" y="2869"/>
                    <a:pt x="15051" y="2878"/>
                    <a:pt x="15053" y="2886"/>
                  </a:cubicBezTo>
                  <a:cubicBezTo>
                    <a:pt x="15051" y="2885"/>
                    <a:pt x="15050" y="2884"/>
                    <a:pt x="15047" y="2882"/>
                  </a:cubicBezTo>
                  <a:cubicBezTo>
                    <a:pt x="15038" y="2879"/>
                    <a:pt x="15032" y="2882"/>
                    <a:pt x="15028" y="2885"/>
                  </a:cubicBezTo>
                  <a:cubicBezTo>
                    <a:pt x="15026" y="2886"/>
                    <a:pt x="15023" y="2886"/>
                    <a:pt x="15020" y="2888"/>
                  </a:cubicBezTo>
                  <a:cubicBezTo>
                    <a:pt x="15014" y="2889"/>
                    <a:pt x="15005" y="2885"/>
                    <a:pt x="15004" y="2884"/>
                  </a:cubicBezTo>
                  <a:cubicBezTo>
                    <a:pt x="15014" y="2873"/>
                    <a:pt x="15020" y="2861"/>
                    <a:pt x="15017" y="2851"/>
                  </a:cubicBezTo>
                  <a:cubicBezTo>
                    <a:pt x="15016" y="2843"/>
                    <a:pt x="15011" y="2837"/>
                    <a:pt x="15004" y="2836"/>
                  </a:cubicBezTo>
                  <a:cubicBezTo>
                    <a:pt x="14998" y="2834"/>
                    <a:pt x="14992" y="2833"/>
                    <a:pt x="14986" y="2833"/>
                  </a:cubicBezTo>
                  <a:cubicBezTo>
                    <a:pt x="14998" y="2824"/>
                    <a:pt x="15011" y="2812"/>
                    <a:pt x="15016" y="2797"/>
                  </a:cubicBezTo>
                  <a:cubicBezTo>
                    <a:pt x="15019" y="2790"/>
                    <a:pt x="15017" y="2782"/>
                    <a:pt x="15014" y="2775"/>
                  </a:cubicBezTo>
                  <a:cubicBezTo>
                    <a:pt x="14998" y="2748"/>
                    <a:pt x="14958" y="2763"/>
                    <a:pt x="14935" y="2771"/>
                  </a:cubicBezTo>
                  <a:lnTo>
                    <a:pt x="14931" y="2772"/>
                  </a:lnTo>
                  <a:cubicBezTo>
                    <a:pt x="14852" y="2797"/>
                    <a:pt x="14787" y="2827"/>
                    <a:pt x="14736" y="2860"/>
                  </a:cubicBezTo>
                  <a:cubicBezTo>
                    <a:pt x="14724" y="2867"/>
                    <a:pt x="14711" y="2876"/>
                    <a:pt x="14699" y="2885"/>
                  </a:cubicBezTo>
                  <a:cubicBezTo>
                    <a:pt x="14684" y="2895"/>
                    <a:pt x="14669" y="2904"/>
                    <a:pt x="14654" y="2913"/>
                  </a:cubicBezTo>
                  <a:cubicBezTo>
                    <a:pt x="14626" y="2933"/>
                    <a:pt x="14604" y="2934"/>
                    <a:pt x="14564" y="2936"/>
                  </a:cubicBezTo>
                  <a:cubicBezTo>
                    <a:pt x="14546" y="2936"/>
                    <a:pt x="14522" y="2939"/>
                    <a:pt x="14512" y="2955"/>
                  </a:cubicBezTo>
                  <a:cubicBezTo>
                    <a:pt x="14507" y="2959"/>
                    <a:pt x="14503" y="2970"/>
                    <a:pt x="14507" y="2983"/>
                  </a:cubicBezTo>
                  <a:cubicBezTo>
                    <a:pt x="14513" y="3002"/>
                    <a:pt x="14531" y="3010"/>
                    <a:pt x="14544" y="3016"/>
                  </a:cubicBezTo>
                  <a:cubicBezTo>
                    <a:pt x="14555" y="3019"/>
                    <a:pt x="14564" y="3022"/>
                    <a:pt x="14567" y="3028"/>
                  </a:cubicBezTo>
                  <a:cubicBezTo>
                    <a:pt x="14576" y="3047"/>
                    <a:pt x="14553" y="3065"/>
                    <a:pt x="14525" y="3084"/>
                  </a:cubicBezTo>
                  <a:cubicBezTo>
                    <a:pt x="14518" y="3090"/>
                    <a:pt x="14512" y="3095"/>
                    <a:pt x="14506" y="3099"/>
                  </a:cubicBezTo>
                  <a:cubicBezTo>
                    <a:pt x="14489" y="3114"/>
                    <a:pt x="14473" y="3132"/>
                    <a:pt x="14475" y="3160"/>
                  </a:cubicBezTo>
                  <a:cubicBezTo>
                    <a:pt x="14475" y="3175"/>
                    <a:pt x="14484" y="3205"/>
                    <a:pt x="14501" y="3219"/>
                  </a:cubicBezTo>
                  <a:cubicBezTo>
                    <a:pt x="14510" y="3227"/>
                    <a:pt x="14521" y="3230"/>
                    <a:pt x="14531" y="3228"/>
                  </a:cubicBezTo>
                  <a:cubicBezTo>
                    <a:pt x="14542" y="3227"/>
                    <a:pt x="14549" y="3218"/>
                    <a:pt x="14564" y="3197"/>
                  </a:cubicBezTo>
                  <a:cubicBezTo>
                    <a:pt x="14565" y="3196"/>
                    <a:pt x="14565" y="3194"/>
                    <a:pt x="14567" y="3193"/>
                  </a:cubicBezTo>
                  <a:cubicBezTo>
                    <a:pt x="14558" y="3251"/>
                    <a:pt x="14605" y="3288"/>
                    <a:pt x="14643" y="3319"/>
                  </a:cubicBezTo>
                  <a:cubicBezTo>
                    <a:pt x="14650" y="3325"/>
                    <a:pt x="14656" y="3331"/>
                    <a:pt x="14663" y="3335"/>
                  </a:cubicBezTo>
                  <a:cubicBezTo>
                    <a:pt x="14668" y="3340"/>
                    <a:pt x="14672" y="3344"/>
                    <a:pt x="14674" y="3347"/>
                  </a:cubicBezTo>
                  <a:cubicBezTo>
                    <a:pt x="14672" y="3347"/>
                    <a:pt x="14671" y="3349"/>
                    <a:pt x="14666" y="3352"/>
                  </a:cubicBezTo>
                  <a:cubicBezTo>
                    <a:pt x="14662" y="3353"/>
                    <a:pt x="14659" y="3356"/>
                    <a:pt x="14654" y="3359"/>
                  </a:cubicBezTo>
                  <a:cubicBezTo>
                    <a:pt x="14649" y="3362"/>
                    <a:pt x="14643" y="3367"/>
                    <a:pt x="14640" y="3368"/>
                  </a:cubicBezTo>
                  <a:cubicBezTo>
                    <a:pt x="14632" y="3371"/>
                    <a:pt x="14631" y="3370"/>
                    <a:pt x="14625" y="3367"/>
                  </a:cubicBezTo>
                  <a:cubicBezTo>
                    <a:pt x="14620" y="3364"/>
                    <a:pt x="14614" y="3361"/>
                    <a:pt x="14607" y="3359"/>
                  </a:cubicBezTo>
                  <a:cubicBezTo>
                    <a:pt x="14576" y="3352"/>
                    <a:pt x="14539" y="3374"/>
                    <a:pt x="14522" y="3401"/>
                  </a:cubicBezTo>
                  <a:cubicBezTo>
                    <a:pt x="14510" y="3420"/>
                    <a:pt x="14512" y="3442"/>
                    <a:pt x="14527" y="3459"/>
                  </a:cubicBezTo>
                  <a:cubicBezTo>
                    <a:pt x="14534" y="3465"/>
                    <a:pt x="14542" y="3471"/>
                    <a:pt x="14550" y="3475"/>
                  </a:cubicBezTo>
                  <a:cubicBezTo>
                    <a:pt x="14559" y="3481"/>
                    <a:pt x="14571" y="3488"/>
                    <a:pt x="14573" y="3494"/>
                  </a:cubicBezTo>
                  <a:cubicBezTo>
                    <a:pt x="14574" y="3500"/>
                    <a:pt x="14574" y="3503"/>
                    <a:pt x="14574" y="3503"/>
                  </a:cubicBezTo>
                  <a:cubicBezTo>
                    <a:pt x="14571" y="3505"/>
                    <a:pt x="14562" y="3503"/>
                    <a:pt x="14552" y="3497"/>
                  </a:cubicBezTo>
                  <a:cubicBezTo>
                    <a:pt x="14512" y="3475"/>
                    <a:pt x="14432" y="3471"/>
                    <a:pt x="14385" y="3481"/>
                  </a:cubicBezTo>
                  <a:cubicBezTo>
                    <a:pt x="14351" y="3488"/>
                    <a:pt x="14313" y="3520"/>
                    <a:pt x="14292" y="3555"/>
                  </a:cubicBezTo>
                  <a:cubicBezTo>
                    <a:pt x="14278" y="3578"/>
                    <a:pt x="14274" y="3600"/>
                    <a:pt x="14280" y="3619"/>
                  </a:cubicBezTo>
                  <a:lnTo>
                    <a:pt x="14281" y="3624"/>
                  </a:lnTo>
                  <a:cubicBezTo>
                    <a:pt x="14283" y="3625"/>
                    <a:pt x="14283" y="3627"/>
                    <a:pt x="14283" y="3628"/>
                  </a:cubicBezTo>
                  <a:cubicBezTo>
                    <a:pt x="14281" y="3630"/>
                    <a:pt x="14277" y="3630"/>
                    <a:pt x="14274" y="3631"/>
                  </a:cubicBezTo>
                  <a:lnTo>
                    <a:pt x="14265" y="3634"/>
                  </a:lnTo>
                  <a:cubicBezTo>
                    <a:pt x="14238" y="3640"/>
                    <a:pt x="14220" y="3646"/>
                    <a:pt x="14195" y="3640"/>
                  </a:cubicBezTo>
                  <a:cubicBezTo>
                    <a:pt x="14170" y="3636"/>
                    <a:pt x="14151" y="3627"/>
                    <a:pt x="14131" y="3612"/>
                  </a:cubicBezTo>
                  <a:lnTo>
                    <a:pt x="14125" y="3606"/>
                  </a:lnTo>
                  <a:cubicBezTo>
                    <a:pt x="14106" y="3588"/>
                    <a:pt x="14087" y="3573"/>
                    <a:pt x="14069" y="3575"/>
                  </a:cubicBezTo>
                  <a:cubicBezTo>
                    <a:pt x="14057" y="3576"/>
                    <a:pt x="14050" y="3582"/>
                    <a:pt x="14044" y="3591"/>
                  </a:cubicBezTo>
                  <a:cubicBezTo>
                    <a:pt x="14027" y="3618"/>
                    <a:pt x="14044" y="3670"/>
                    <a:pt x="14061" y="3717"/>
                  </a:cubicBezTo>
                  <a:cubicBezTo>
                    <a:pt x="14063" y="3723"/>
                    <a:pt x="14064" y="3728"/>
                    <a:pt x="14066" y="3731"/>
                  </a:cubicBezTo>
                  <a:cubicBezTo>
                    <a:pt x="14078" y="3771"/>
                    <a:pt x="14082" y="3815"/>
                    <a:pt x="14087" y="3860"/>
                  </a:cubicBezTo>
                  <a:lnTo>
                    <a:pt x="14090" y="3882"/>
                  </a:lnTo>
                  <a:cubicBezTo>
                    <a:pt x="14091" y="3894"/>
                    <a:pt x="14093" y="3921"/>
                    <a:pt x="14084" y="3927"/>
                  </a:cubicBezTo>
                  <a:cubicBezTo>
                    <a:pt x="14078" y="3933"/>
                    <a:pt x="14078" y="3933"/>
                    <a:pt x="14069" y="3922"/>
                  </a:cubicBezTo>
                  <a:cubicBezTo>
                    <a:pt x="14063" y="3916"/>
                    <a:pt x="14057" y="3909"/>
                    <a:pt x="14048" y="3906"/>
                  </a:cubicBezTo>
                  <a:cubicBezTo>
                    <a:pt x="14036" y="3902"/>
                    <a:pt x="14027" y="3906"/>
                    <a:pt x="14021" y="3909"/>
                  </a:cubicBezTo>
                  <a:cubicBezTo>
                    <a:pt x="14020" y="3911"/>
                    <a:pt x="14017" y="3912"/>
                    <a:pt x="14017" y="3912"/>
                  </a:cubicBezTo>
                  <a:cubicBezTo>
                    <a:pt x="14009" y="3912"/>
                    <a:pt x="14005" y="3911"/>
                    <a:pt x="13996" y="3906"/>
                  </a:cubicBezTo>
                  <a:cubicBezTo>
                    <a:pt x="13993" y="3905"/>
                    <a:pt x="13990" y="3903"/>
                    <a:pt x="13987" y="3902"/>
                  </a:cubicBezTo>
                  <a:cubicBezTo>
                    <a:pt x="13977" y="3899"/>
                    <a:pt x="13968" y="3897"/>
                    <a:pt x="13957" y="3894"/>
                  </a:cubicBezTo>
                  <a:cubicBezTo>
                    <a:pt x="13951" y="3894"/>
                    <a:pt x="13946" y="3893"/>
                    <a:pt x="13940" y="3891"/>
                  </a:cubicBezTo>
                  <a:cubicBezTo>
                    <a:pt x="13932" y="3888"/>
                    <a:pt x="13928" y="3884"/>
                    <a:pt x="13922" y="3878"/>
                  </a:cubicBezTo>
                  <a:cubicBezTo>
                    <a:pt x="13919" y="3875"/>
                    <a:pt x="13916" y="3872"/>
                    <a:pt x="13911" y="3867"/>
                  </a:cubicBezTo>
                  <a:cubicBezTo>
                    <a:pt x="13905" y="3864"/>
                    <a:pt x="13899" y="3860"/>
                    <a:pt x="13895" y="3857"/>
                  </a:cubicBezTo>
                  <a:cubicBezTo>
                    <a:pt x="13888" y="3853"/>
                    <a:pt x="13882" y="3850"/>
                    <a:pt x="13877" y="3844"/>
                  </a:cubicBezTo>
                  <a:cubicBezTo>
                    <a:pt x="13874" y="3842"/>
                    <a:pt x="13873" y="3839"/>
                    <a:pt x="13870" y="3836"/>
                  </a:cubicBezTo>
                  <a:cubicBezTo>
                    <a:pt x="13865" y="3830"/>
                    <a:pt x="13859" y="3823"/>
                    <a:pt x="13849" y="3817"/>
                  </a:cubicBezTo>
                  <a:cubicBezTo>
                    <a:pt x="13841" y="3814"/>
                    <a:pt x="13834" y="3812"/>
                    <a:pt x="13827" y="3811"/>
                  </a:cubicBezTo>
                  <a:cubicBezTo>
                    <a:pt x="13821" y="3809"/>
                    <a:pt x="13816" y="3808"/>
                    <a:pt x="13812" y="3806"/>
                  </a:cubicBezTo>
                  <a:cubicBezTo>
                    <a:pt x="13806" y="3802"/>
                    <a:pt x="13804" y="3799"/>
                    <a:pt x="13801" y="3792"/>
                  </a:cubicBezTo>
                  <a:cubicBezTo>
                    <a:pt x="13800" y="3789"/>
                    <a:pt x="13798" y="3783"/>
                    <a:pt x="13795" y="3778"/>
                  </a:cubicBezTo>
                  <a:cubicBezTo>
                    <a:pt x="13788" y="3765"/>
                    <a:pt x="13770" y="3756"/>
                    <a:pt x="13751" y="3744"/>
                  </a:cubicBezTo>
                  <a:cubicBezTo>
                    <a:pt x="13733" y="3735"/>
                    <a:pt x="13706" y="3720"/>
                    <a:pt x="13703" y="3708"/>
                  </a:cubicBezTo>
                  <a:lnTo>
                    <a:pt x="13708" y="3707"/>
                  </a:lnTo>
                  <a:cubicBezTo>
                    <a:pt x="13711" y="3705"/>
                    <a:pt x="13717" y="3705"/>
                    <a:pt x="13721" y="3704"/>
                  </a:cubicBezTo>
                  <a:cubicBezTo>
                    <a:pt x="13730" y="3702"/>
                    <a:pt x="13739" y="3701"/>
                    <a:pt x="13746" y="3698"/>
                  </a:cubicBezTo>
                  <a:cubicBezTo>
                    <a:pt x="13743" y="3701"/>
                    <a:pt x="13742" y="3704"/>
                    <a:pt x="13743" y="3708"/>
                  </a:cubicBezTo>
                  <a:cubicBezTo>
                    <a:pt x="13743" y="3723"/>
                    <a:pt x="13760" y="3732"/>
                    <a:pt x="13767" y="3734"/>
                  </a:cubicBezTo>
                  <a:lnTo>
                    <a:pt x="13767" y="3734"/>
                  </a:lnTo>
                  <a:lnTo>
                    <a:pt x="13770" y="3734"/>
                  </a:lnTo>
                  <a:lnTo>
                    <a:pt x="13773" y="3740"/>
                  </a:lnTo>
                  <a:cubicBezTo>
                    <a:pt x="13775" y="3744"/>
                    <a:pt x="13779" y="3746"/>
                    <a:pt x="13781" y="3749"/>
                  </a:cubicBezTo>
                  <a:lnTo>
                    <a:pt x="13782" y="3753"/>
                  </a:lnTo>
                  <a:cubicBezTo>
                    <a:pt x="13782" y="3757"/>
                    <a:pt x="13785" y="3766"/>
                    <a:pt x="13791" y="3772"/>
                  </a:cubicBezTo>
                  <a:cubicBezTo>
                    <a:pt x="13797" y="3778"/>
                    <a:pt x="13806" y="3780"/>
                    <a:pt x="13810" y="3780"/>
                  </a:cubicBezTo>
                  <a:lnTo>
                    <a:pt x="13813" y="3766"/>
                  </a:lnTo>
                  <a:lnTo>
                    <a:pt x="13816" y="3781"/>
                  </a:lnTo>
                  <a:cubicBezTo>
                    <a:pt x="13818" y="3781"/>
                    <a:pt x="13819" y="3781"/>
                    <a:pt x="13822" y="3781"/>
                  </a:cubicBezTo>
                  <a:cubicBezTo>
                    <a:pt x="13824" y="3781"/>
                    <a:pt x="13825" y="3781"/>
                    <a:pt x="13827" y="3781"/>
                  </a:cubicBezTo>
                  <a:cubicBezTo>
                    <a:pt x="13834" y="3780"/>
                    <a:pt x="13840" y="3774"/>
                    <a:pt x="13843" y="3766"/>
                  </a:cubicBezTo>
                  <a:cubicBezTo>
                    <a:pt x="13844" y="3760"/>
                    <a:pt x="13844" y="3756"/>
                    <a:pt x="13843" y="3750"/>
                  </a:cubicBezTo>
                  <a:cubicBezTo>
                    <a:pt x="13840" y="3740"/>
                    <a:pt x="13834" y="3737"/>
                    <a:pt x="13831" y="3735"/>
                  </a:cubicBezTo>
                  <a:lnTo>
                    <a:pt x="13825" y="3734"/>
                  </a:lnTo>
                  <a:lnTo>
                    <a:pt x="13822" y="3734"/>
                  </a:lnTo>
                  <a:lnTo>
                    <a:pt x="13822" y="3749"/>
                  </a:lnTo>
                  <a:lnTo>
                    <a:pt x="13819" y="3731"/>
                  </a:lnTo>
                  <a:lnTo>
                    <a:pt x="13818" y="3725"/>
                  </a:lnTo>
                  <a:cubicBezTo>
                    <a:pt x="13816" y="3719"/>
                    <a:pt x="13813" y="3716"/>
                    <a:pt x="13812" y="3716"/>
                  </a:cubicBezTo>
                  <a:cubicBezTo>
                    <a:pt x="13810" y="3714"/>
                    <a:pt x="13809" y="3713"/>
                    <a:pt x="13806" y="3711"/>
                  </a:cubicBezTo>
                  <a:lnTo>
                    <a:pt x="13800" y="3708"/>
                  </a:lnTo>
                  <a:cubicBezTo>
                    <a:pt x="13795" y="3707"/>
                    <a:pt x="13791" y="3704"/>
                    <a:pt x="13786" y="3699"/>
                  </a:cubicBezTo>
                  <a:cubicBezTo>
                    <a:pt x="13785" y="3696"/>
                    <a:pt x="13784" y="3695"/>
                    <a:pt x="13781" y="3692"/>
                  </a:cubicBezTo>
                  <a:cubicBezTo>
                    <a:pt x="13773" y="3688"/>
                    <a:pt x="13766" y="3686"/>
                    <a:pt x="13760" y="3688"/>
                  </a:cubicBezTo>
                  <a:cubicBezTo>
                    <a:pt x="13769" y="3679"/>
                    <a:pt x="13776" y="3667"/>
                    <a:pt x="13779" y="3653"/>
                  </a:cubicBezTo>
                  <a:cubicBezTo>
                    <a:pt x="13782" y="3637"/>
                    <a:pt x="13778" y="3619"/>
                    <a:pt x="13767" y="3604"/>
                  </a:cubicBezTo>
                  <a:cubicBezTo>
                    <a:pt x="13751" y="3579"/>
                    <a:pt x="13726" y="3567"/>
                    <a:pt x="13696" y="3569"/>
                  </a:cubicBezTo>
                  <a:cubicBezTo>
                    <a:pt x="13690" y="3569"/>
                    <a:pt x="13685" y="3570"/>
                    <a:pt x="13681" y="3573"/>
                  </a:cubicBezTo>
                  <a:lnTo>
                    <a:pt x="13679" y="3570"/>
                  </a:lnTo>
                  <a:cubicBezTo>
                    <a:pt x="13679" y="3566"/>
                    <a:pt x="13681" y="3561"/>
                    <a:pt x="13684" y="3555"/>
                  </a:cubicBezTo>
                  <a:lnTo>
                    <a:pt x="13685" y="3551"/>
                  </a:lnTo>
                  <a:cubicBezTo>
                    <a:pt x="13687" y="3546"/>
                    <a:pt x="13690" y="3543"/>
                    <a:pt x="13691" y="3540"/>
                  </a:cubicBezTo>
                  <a:cubicBezTo>
                    <a:pt x="13697" y="3529"/>
                    <a:pt x="13705" y="3514"/>
                    <a:pt x="13687" y="3496"/>
                  </a:cubicBezTo>
                  <a:cubicBezTo>
                    <a:pt x="13685" y="3493"/>
                    <a:pt x="13682" y="3491"/>
                    <a:pt x="13674" y="3487"/>
                  </a:cubicBezTo>
                  <a:cubicBezTo>
                    <a:pt x="13671" y="3485"/>
                    <a:pt x="13668" y="3484"/>
                    <a:pt x="13666" y="3484"/>
                  </a:cubicBezTo>
                  <a:cubicBezTo>
                    <a:pt x="13653" y="3474"/>
                    <a:pt x="13647" y="3469"/>
                    <a:pt x="13644" y="3466"/>
                  </a:cubicBezTo>
                  <a:lnTo>
                    <a:pt x="13639" y="3462"/>
                  </a:lnTo>
                  <a:lnTo>
                    <a:pt x="13639" y="3462"/>
                  </a:lnTo>
                  <a:cubicBezTo>
                    <a:pt x="13638" y="3459"/>
                    <a:pt x="13636" y="3454"/>
                    <a:pt x="13633" y="3450"/>
                  </a:cubicBezTo>
                  <a:cubicBezTo>
                    <a:pt x="13633" y="3447"/>
                    <a:pt x="13632" y="3442"/>
                    <a:pt x="13632" y="3439"/>
                  </a:cubicBezTo>
                  <a:cubicBezTo>
                    <a:pt x="13629" y="3430"/>
                    <a:pt x="13626" y="3420"/>
                    <a:pt x="13622" y="3410"/>
                  </a:cubicBezTo>
                  <a:cubicBezTo>
                    <a:pt x="13604" y="3378"/>
                    <a:pt x="13580" y="3378"/>
                    <a:pt x="13556" y="3378"/>
                  </a:cubicBezTo>
                  <a:lnTo>
                    <a:pt x="13552" y="3378"/>
                  </a:lnTo>
                  <a:cubicBezTo>
                    <a:pt x="13541" y="3378"/>
                    <a:pt x="13526" y="3372"/>
                    <a:pt x="13510" y="3365"/>
                  </a:cubicBezTo>
                  <a:cubicBezTo>
                    <a:pt x="13476" y="3349"/>
                    <a:pt x="13427" y="3326"/>
                    <a:pt x="13397" y="3375"/>
                  </a:cubicBezTo>
                  <a:cubicBezTo>
                    <a:pt x="13393" y="3381"/>
                    <a:pt x="13391" y="3389"/>
                    <a:pt x="13390" y="3396"/>
                  </a:cubicBezTo>
                  <a:cubicBezTo>
                    <a:pt x="13388" y="3402"/>
                    <a:pt x="13387" y="3410"/>
                    <a:pt x="13385" y="3414"/>
                  </a:cubicBezTo>
                  <a:lnTo>
                    <a:pt x="13387" y="3429"/>
                  </a:lnTo>
                  <a:lnTo>
                    <a:pt x="13381" y="3413"/>
                  </a:lnTo>
                  <a:cubicBezTo>
                    <a:pt x="13379" y="3413"/>
                    <a:pt x="13378" y="3411"/>
                    <a:pt x="13376" y="3410"/>
                  </a:cubicBezTo>
                  <a:cubicBezTo>
                    <a:pt x="13369" y="3404"/>
                    <a:pt x="13357" y="3395"/>
                    <a:pt x="13335" y="3405"/>
                  </a:cubicBezTo>
                  <a:cubicBezTo>
                    <a:pt x="13329" y="3407"/>
                    <a:pt x="13326" y="3408"/>
                    <a:pt x="13323" y="3410"/>
                  </a:cubicBezTo>
                  <a:cubicBezTo>
                    <a:pt x="13317" y="3413"/>
                    <a:pt x="13317" y="3413"/>
                    <a:pt x="13302" y="3408"/>
                  </a:cubicBezTo>
                  <a:lnTo>
                    <a:pt x="13292" y="3405"/>
                  </a:lnTo>
                  <a:cubicBezTo>
                    <a:pt x="13286" y="3404"/>
                    <a:pt x="13280" y="3402"/>
                    <a:pt x="13274" y="3401"/>
                  </a:cubicBezTo>
                  <a:cubicBezTo>
                    <a:pt x="13271" y="3399"/>
                    <a:pt x="13266" y="3398"/>
                    <a:pt x="13262" y="3395"/>
                  </a:cubicBezTo>
                  <a:cubicBezTo>
                    <a:pt x="13259" y="3392"/>
                    <a:pt x="13254" y="3389"/>
                    <a:pt x="13247" y="3386"/>
                  </a:cubicBezTo>
                  <a:cubicBezTo>
                    <a:pt x="13237" y="3384"/>
                    <a:pt x="13229" y="3390"/>
                    <a:pt x="13223" y="3395"/>
                  </a:cubicBezTo>
                  <a:cubicBezTo>
                    <a:pt x="13220" y="3392"/>
                    <a:pt x="13217" y="3383"/>
                    <a:pt x="13214" y="3375"/>
                  </a:cubicBezTo>
                  <a:lnTo>
                    <a:pt x="13213" y="3371"/>
                  </a:lnTo>
                  <a:cubicBezTo>
                    <a:pt x="13211" y="3367"/>
                    <a:pt x="13208" y="3359"/>
                    <a:pt x="13205" y="3356"/>
                  </a:cubicBezTo>
                  <a:cubicBezTo>
                    <a:pt x="13204" y="3352"/>
                    <a:pt x="13199" y="3346"/>
                    <a:pt x="13191" y="3341"/>
                  </a:cubicBezTo>
                  <a:cubicBezTo>
                    <a:pt x="13186" y="3341"/>
                    <a:pt x="13179" y="3338"/>
                    <a:pt x="13173" y="3343"/>
                  </a:cubicBezTo>
                  <a:lnTo>
                    <a:pt x="13167" y="3347"/>
                  </a:lnTo>
                  <a:lnTo>
                    <a:pt x="13167" y="3353"/>
                  </a:lnTo>
                  <a:cubicBezTo>
                    <a:pt x="13164" y="3364"/>
                    <a:pt x="13167" y="3371"/>
                    <a:pt x="13168" y="3377"/>
                  </a:cubicBezTo>
                  <a:cubicBezTo>
                    <a:pt x="13170" y="3383"/>
                    <a:pt x="13171" y="3387"/>
                    <a:pt x="13170" y="3390"/>
                  </a:cubicBezTo>
                  <a:cubicBezTo>
                    <a:pt x="13168" y="3395"/>
                    <a:pt x="13165" y="3399"/>
                    <a:pt x="13161" y="3404"/>
                  </a:cubicBezTo>
                  <a:cubicBezTo>
                    <a:pt x="13159" y="3407"/>
                    <a:pt x="13156" y="3410"/>
                    <a:pt x="13155" y="3413"/>
                  </a:cubicBezTo>
                  <a:cubicBezTo>
                    <a:pt x="13152" y="3416"/>
                    <a:pt x="13149" y="3423"/>
                    <a:pt x="13146" y="3429"/>
                  </a:cubicBezTo>
                  <a:cubicBezTo>
                    <a:pt x="13144" y="3432"/>
                    <a:pt x="13143" y="3436"/>
                    <a:pt x="13138" y="3439"/>
                  </a:cubicBezTo>
                  <a:cubicBezTo>
                    <a:pt x="13136" y="3439"/>
                    <a:pt x="13130" y="3441"/>
                    <a:pt x="13124" y="3445"/>
                  </a:cubicBezTo>
                  <a:cubicBezTo>
                    <a:pt x="13088" y="3469"/>
                    <a:pt x="13121" y="3518"/>
                    <a:pt x="13149" y="3560"/>
                  </a:cubicBezTo>
                  <a:cubicBezTo>
                    <a:pt x="13161" y="3576"/>
                    <a:pt x="13173" y="3594"/>
                    <a:pt x="13177" y="3607"/>
                  </a:cubicBezTo>
                  <a:lnTo>
                    <a:pt x="13177" y="3607"/>
                  </a:lnTo>
                  <a:lnTo>
                    <a:pt x="13177" y="3610"/>
                  </a:lnTo>
                  <a:cubicBezTo>
                    <a:pt x="13177" y="3616"/>
                    <a:pt x="13177" y="3622"/>
                    <a:pt x="13176" y="3628"/>
                  </a:cubicBezTo>
                  <a:cubicBezTo>
                    <a:pt x="13173" y="3637"/>
                    <a:pt x="13168" y="3644"/>
                    <a:pt x="13162" y="3650"/>
                  </a:cubicBezTo>
                  <a:cubicBezTo>
                    <a:pt x="13158" y="3653"/>
                    <a:pt x="13156" y="3655"/>
                    <a:pt x="13150" y="3656"/>
                  </a:cubicBezTo>
                  <a:lnTo>
                    <a:pt x="13143" y="3659"/>
                  </a:lnTo>
                  <a:cubicBezTo>
                    <a:pt x="13136" y="3662"/>
                    <a:pt x="13128" y="3667"/>
                    <a:pt x="13124" y="3670"/>
                  </a:cubicBezTo>
                  <a:lnTo>
                    <a:pt x="13119" y="3673"/>
                  </a:lnTo>
                  <a:cubicBezTo>
                    <a:pt x="13115" y="3676"/>
                    <a:pt x="13110" y="3679"/>
                    <a:pt x="13106" y="3679"/>
                  </a:cubicBezTo>
                  <a:cubicBezTo>
                    <a:pt x="13103" y="3680"/>
                    <a:pt x="13098" y="3679"/>
                    <a:pt x="13094" y="3677"/>
                  </a:cubicBezTo>
                  <a:cubicBezTo>
                    <a:pt x="13088" y="3676"/>
                    <a:pt x="13079" y="3674"/>
                    <a:pt x="13070" y="3676"/>
                  </a:cubicBezTo>
                  <a:cubicBezTo>
                    <a:pt x="13063" y="3677"/>
                    <a:pt x="13055" y="3682"/>
                    <a:pt x="13049" y="3686"/>
                  </a:cubicBezTo>
                  <a:lnTo>
                    <a:pt x="13037" y="3692"/>
                  </a:lnTo>
                  <a:cubicBezTo>
                    <a:pt x="13018" y="3704"/>
                    <a:pt x="12994" y="3717"/>
                    <a:pt x="12974" y="3717"/>
                  </a:cubicBezTo>
                  <a:lnTo>
                    <a:pt x="12974" y="3717"/>
                  </a:lnTo>
                  <a:cubicBezTo>
                    <a:pt x="12965" y="3716"/>
                    <a:pt x="12959" y="3714"/>
                    <a:pt x="12954" y="3711"/>
                  </a:cubicBezTo>
                  <a:cubicBezTo>
                    <a:pt x="12953" y="3710"/>
                    <a:pt x="12950" y="3705"/>
                    <a:pt x="12948" y="3702"/>
                  </a:cubicBezTo>
                  <a:cubicBezTo>
                    <a:pt x="12944" y="3695"/>
                    <a:pt x="12938" y="3688"/>
                    <a:pt x="12930" y="3685"/>
                  </a:cubicBezTo>
                  <a:cubicBezTo>
                    <a:pt x="12908" y="3674"/>
                    <a:pt x="12895" y="3694"/>
                    <a:pt x="12886" y="3705"/>
                  </a:cubicBezTo>
                  <a:cubicBezTo>
                    <a:pt x="12881" y="3711"/>
                    <a:pt x="12877" y="3719"/>
                    <a:pt x="12872" y="3720"/>
                  </a:cubicBezTo>
                  <a:cubicBezTo>
                    <a:pt x="12862" y="3723"/>
                    <a:pt x="12838" y="3722"/>
                    <a:pt x="12810" y="3716"/>
                  </a:cubicBezTo>
                  <a:cubicBezTo>
                    <a:pt x="12797" y="3713"/>
                    <a:pt x="12783" y="3695"/>
                    <a:pt x="12777" y="3680"/>
                  </a:cubicBezTo>
                  <a:cubicBezTo>
                    <a:pt x="12774" y="3673"/>
                    <a:pt x="12774" y="3670"/>
                    <a:pt x="12777" y="3664"/>
                  </a:cubicBezTo>
                  <a:cubicBezTo>
                    <a:pt x="12779" y="3662"/>
                    <a:pt x="12782" y="3658"/>
                    <a:pt x="12785" y="3656"/>
                  </a:cubicBezTo>
                  <a:cubicBezTo>
                    <a:pt x="12792" y="3649"/>
                    <a:pt x="12801" y="3642"/>
                    <a:pt x="12803" y="3633"/>
                  </a:cubicBezTo>
                  <a:cubicBezTo>
                    <a:pt x="12804" y="3613"/>
                    <a:pt x="12797" y="3603"/>
                    <a:pt x="12791" y="3598"/>
                  </a:cubicBezTo>
                  <a:cubicBezTo>
                    <a:pt x="12771" y="3584"/>
                    <a:pt x="12737" y="3594"/>
                    <a:pt x="12715" y="3603"/>
                  </a:cubicBezTo>
                  <a:cubicBezTo>
                    <a:pt x="12694" y="3610"/>
                    <a:pt x="12664" y="3622"/>
                    <a:pt x="12638" y="3627"/>
                  </a:cubicBezTo>
                  <a:cubicBezTo>
                    <a:pt x="12626" y="3630"/>
                    <a:pt x="12614" y="3630"/>
                    <a:pt x="12605" y="3627"/>
                  </a:cubicBezTo>
                  <a:cubicBezTo>
                    <a:pt x="12580" y="3619"/>
                    <a:pt x="12559" y="3622"/>
                    <a:pt x="12540" y="3627"/>
                  </a:cubicBezTo>
                  <a:lnTo>
                    <a:pt x="12523" y="3630"/>
                  </a:lnTo>
                  <a:cubicBezTo>
                    <a:pt x="12502" y="3634"/>
                    <a:pt x="12482" y="3637"/>
                    <a:pt x="12459" y="3653"/>
                  </a:cubicBezTo>
                  <a:cubicBezTo>
                    <a:pt x="12433" y="3670"/>
                    <a:pt x="12407" y="3686"/>
                    <a:pt x="12376" y="3704"/>
                  </a:cubicBezTo>
                  <a:cubicBezTo>
                    <a:pt x="12366" y="3708"/>
                    <a:pt x="12357" y="3713"/>
                    <a:pt x="12351" y="3719"/>
                  </a:cubicBezTo>
                  <a:cubicBezTo>
                    <a:pt x="12351" y="3717"/>
                    <a:pt x="12351" y="3716"/>
                    <a:pt x="12349" y="3713"/>
                  </a:cubicBezTo>
                  <a:cubicBezTo>
                    <a:pt x="12346" y="3685"/>
                    <a:pt x="12333" y="3655"/>
                    <a:pt x="12312" y="3633"/>
                  </a:cubicBezTo>
                  <a:cubicBezTo>
                    <a:pt x="12308" y="3628"/>
                    <a:pt x="12296" y="3615"/>
                    <a:pt x="12282" y="3619"/>
                  </a:cubicBezTo>
                  <a:cubicBezTo>
                    <a:pt x="12268" y="3624"/>
                    <a:pt x="12266" y="3639"/>
                    <a:pt x="12263" y="3653"/>
                  </a:cubicBezTo>
                  <a:cubicBezTo>
                    <a:pt x="12263" y="3658"/>
                    <a:pt x="12262" y="3662"/>
                    <a:pt x="12262" y="3667"/>
                  </a:cubicBezTo>
                  <a:cubicBezTo>
                    <a:pt x="12254" y="3692"/>
                    <a:pt x="12247" y="3698"/>
                    <a:pt x="12220" y="3692"/>
                  </a:cubicBezTo>
                  <a:cubicBezTo>
                    <a:pt x="12207" y="3691"/>
                    <a:pt x="12196" y="3688"/>
                    <a:pt x="12189" y="3683"/>
                  </a:cubicBezTo>
                  <a:lnTo>
                    <a:pt x="12178" y="3680"/>
                  </a:lnTo>
                  <a:lnTo>
                    <a:pt x="12172" y="3673"/>
                  </a:lnTo>
                  <a:cubicBezTo>
                    <a:pt x="12169" y="3670"/>
                    <a:pt x="12166" y="3667"/>
                    <a:pt x="12165" y="3664"/>
                  </a:cubicBezTo>
                  <a:cubicBezTo>
                    <a:pt x="12163" y="3659"/>
                    <a:pt x="12163" y="3658"/>
                    <a:pt x="12166" y="3658"/>
                  </a:cubicBezTo>
                  <a:cubicBezTo>
                    <a:pt x="12171" y="3655"/>
                    <a:pt x="12181" y="3647"/>
                    <a:pt x="12183" y="3633"/>
                  </a:cubicBezTo>
                  <a:cubicBezTo>
                    <a:pt x="12184" y="3616"/>
                    <a:pt x="12177" y="3610"/>
                    <a:pt x="12171" y="3607"/>
                  </a:cubicBezTo>
                  <a:cubicBezTo>
                    <a:pt x="12156" y="3600"/>
                    <a:pt x="12141" y="3613"/>
                    <a:pt x="12129" y="3624"/>
                  </a:cubicBezTo>
                  <a:cubicBezTo>
                    <a:pt x="12116" y="3636"/>
                    <a:pt x="12114" y="3636"/>
                    <a:pt x="12100" y="3633"/>
                  </a:cubicBezTo>
                  <a:cubicBezTo>
                    <a:pt x="12095" y="3633"/>
                    <a:pt x="12091" y="3631"/>
                    <a:pt x="12085" y="3631"/>
                  </a:cubicBezTo>
                  <a:cubicBezTo>
                    <a:pt x="12064" y="3630"/>
                    <a:pt x="12043" y="3639"/>
                    <a:pt x="12025" y="3656"/>
                  </a:cubicBezTo>
                  <a:cubicBezTo>
                    <a:pt x="12004" y="3677"/>
                    <a:pt x="11993" y="3704"/>
                    <a:pt x="11996" y="3728"/>
                  </a:cubicBezTo>
                  <a:cubicBezTo>
                    <a:pt x="11997" y="3746"/>
                    <a:pt x="12003" y="3757"/>
                    <a:pt x="12015" y="3762"/>
                  </a:cubicBezTo>
                  <a:cubicBezTo>
                    <a:pt x="12033" y="3772"/>
                    <a:pt x="12055" y="3760"/>
                    <a:pt x="12077" y="3749"/>
                  </a:cubicBezTo>
                  <a:cubicBezTo>
                    <a:pt x="12080" y="3746"/>
                    <a:pt x="12086" y="3743"/>
                    <a:pt x="12091" y="3741"/>
                  </a:cubicBezTo>
                  <a:lnTo>
                    <a:pt x="12088" y="3744"/>
                  </a:lnTo>
                  <a:cubicBezTo>
                    <a:pt x="12077" y="3753"/>
                    <a:pt x="12071" y="3763"/>
                    <a:pt x="12067" y="3772"/>
                  </a:cubicBezTo>
                  <a:cubicBezTo>
                    <a:pt x="12059" y="3787"/>
                    <a:pt x="12054" y="3796"/>
                    <a:pt x="12042" y="3801"/>
                  </a:cubicBezTo>
                  <a:cubicBezTo>
                    <a:pt x="12039" y="3801"/>
                    <a:pt x="12036" y="3801"/>
                    <a:pt x="12033" y="3802"/>
                  </a:cubicBezTo>
                  <a:cubicBezTo>
                    <a:pt x="12025" y="3802"/>
                    <a:pt x="12015" y="3802"/>
                    <a:pt x="12003" y="3812"/>
                  </a:cubicBezTo>
                  <a:cubicBezTo>
                    <a:pt x="11997" y="3818"/>
                    <a:pt x="11994" y="3824"/>
                    <a:pt x="11990" y="3830"/>
                  </a:cubicBezTo>
                  <a:cubicBezTo>
                    <a:pt x="11987" y="3835"/>
                    <a:pt x="11984" y="3839"/>
                    <a:pt x="11981" y="3842"/>
                  </a:cubicBezTo>
                  <a:cubicBezTo>
                    <a:pt x="11976" y="3845"/>
                    <a:pt x="11972" y="3848"/>
                    <a:pt x="11964" y="3851"/>
                  </a:cubicBezTo>
                  <a:cubicBezTo>
                    <a:pt x="11958" y="3854"/>
                    <a:pt x="11951" y="3857"/>
                    <a:pt x="11944" y="3863"/>
                  </a:cubicBezTo>
                  <a:cubicBezTo>
                    <a:pt x="11938" y="3867"/>
                    <a:pt x="11932" y="3872"/>
                    <a:pt x="11927" y="3878"/>
                  </a:cubicBezTo>
                  <a:cubicBezTo>
                    <a:pt x="11920" y="3884"/>
                    <a:pt x="11914" y="3890"/>
                    <a:pt x="11908" y="3894"/>
                  </a:cubicBezTo>
                  <a:cubicBezTo>
                    <a:pt x="11880" y="3915"/>
                    <a:pt x="11851" y="3919"/>
                    <a:pt x="11816" y="3927"/>
                  </a:cubicBezTo>
                  <a:lnTo>
                    <a:pt x="11813" y="3928"/>
                  </a:lnTo>
                  <a:cubicBezTo>
                    <a:pt x="11808" y="3928"/>
                    <a:pt x="11804" y="3928"/>
                    <a:pt x="11799" y="3930"/>
                  </a:cubicBezTo>
                  <a:cubicBezTo>
                    <a:pt x="11786" y="3931"/>
                    <a:pt x="11773" y="3933"/>
                    <a:pt x="11761" y="3937"/>
                  </a:cubicBezTo>
                  <a:lnTo>
                    <a:pt x="11761" y="3937"/>
                  </a:lnTo>
                  <a:cubicBezTo>
                    <a:pt x="11767" y="3925"/>
                    <a:pt x="11771" y="3919"/>
                    <a:pt x="11780" y="3913"/>
                  </a:cubicBezTo>
                  <a:cubicBezTo>
                    <a:pt x="11783" y="3912"/>
                    <a:pt x="11786" y="3911"/>
                    <a:pt x="11790" y="3909"/>
                  </a:cubicBezTo>
                  <a:cubicBezTo>
                    <a:pt x="11798" y="3906"/>
                    <a:pt x="11808" y="3903"/>
                    <a:pt x="11816" y="3891"/>
                  </a:cubicBezTo>
                  <a:cubicBezTo>
                    <a:pt x="11826" y="3878"/>
                    <a:pt x="11829" y="3864"/>
                    <a:pt x="11831" y="3851"/>
                  </a:cubicBezTo>
                  <a:cubicBezTo>
                    <a:pt x="11834" y="3836"/>
                    <a:pt x="11837" y="3826"/>
                    <a:pt x="11850" y="3818"/>
                  </a:cubicBezTo>
                  <a:cubicBezTo>
                    <a:pt x="11859" y="3812"/>
                    <a:pt x="11868" y="3808"/>
                    <a:pt x="11877" y="3805"/>
                  </a:cubicBezTo>
                  <a:cubicBezTo>
                    <a:pt x="11897" y="3796"/>
                    <a:pt x="11918" y="3787"/>
                    <a:pt x="11933" y="3762"/>
                  </a:cubicBezTo>
                  <a:cubicBezTo>
                    <a:pt x="11942" y="3749"/>
                    <a:pt x="11948" y="3732"/>
                    <a:pt x="11954" y="3717"/>
                  </a:cubicBezTo>
                  <a:cubicBezTo>
                    <a:pt x="11960" y="3702"/>
                    <a:pt x="11966" y="3688"/>
                    <a:pt x="11975" y="3674"/>
                  </a:cubicBezTo>
                  <a:cubicBezTo>
                    <a:pt x="11981" y="3667"/>
                    <a:pt x="11990" y="3661"/>
                    <a:pt x="12000" y="3655"/>
                  </a:cubicBezTo>
                  <a:cubicBezTo>
                    <a:pt x="12010" y="3647"/>
                    <a:pt x="12021" y="3640"/>
                    <a:pt x="12030" y="3628"/>
                  </a:cubicBezTo>
                  <a:cubicBezTo>
                    <a:pt x="12048" y="3606"/>
                    <a:pt x="12040" y="3589"/>
                    <a:pt x="12034" y="3579"/>
                  </a:cubicBezTo>
                  <a:cubicBezTo>
                    <a:pt x="12031" y="3573"/>
                    <a:pt x="12030" y="3569"/>
                    <a:pt x="12031" y="3564"/>
                  </a:cubicBezTo>
                  <a:cubicBezTo>
                    <a:pt x="12033" y="3555"/>
                    <a:pt x="12046" y="3545"/>
                    <a:pt x="12056" y="3536"/>
                  </a:cubicBezTo>
                  <a:cubicBezTo>
                    <a:pt x="12068" y="3526"/>
                    <a:pt x="12080" y="3517"/>
                    <a:pt x="12086" y="3506"/>
                  </a:cubicBezTo>
                  <a:cubicBezTo>
                    <a:pt x="12089" y="3500"/>
                    <a:pt x="12092" y="3496"/>
                    <a:pt x="12094" y="3491"/>
                  </a:cubicBezTo>
                  <a:cubicBezTo>
                    <a:pt x="12095" y="3485"/>
                    <a:pt x="12097" y="3481"/>
                    <a:pt x="12100" y="3478"/>
                  </a:cubicBezTo>
                  <a:cubicBezTo>
                    <a:pt x="12104" y="3474"/>
                    <a:pt x="12111" y="3469"/>
                    <a:pt x="12119" y="3465"/>
                  </a:cubicBezTo>
                  <a:cubicBezTo>
                    <a:pt x="12123" y="3460"/>
                    <a:pt x="12129" y="3457"/>
                    <a:pt x="12134" y="3453"/>
                  </a:cubicBezTo>
                  <a:cubicBezTo>
                    <a:pt x="12159" y="3432"/>
                    <a:pt x="12163" y="3417"/>
                    <a:pt x="12171" y="3396"/>
                  </a:cubicBezTo>
                  <a:cubicBezTo>
                    <a:pt x="12174" y="3392"/>
                    <a:pt x="12175" y="3386"/>
                    <a:pt x="12178" y="3378"/>
                  </a:cubicBezTo>
                  <a:cubicBezTo>
                    <a:pt x="12180" y="3372"/>
                    <a:pt x="12183" y="3371"/>
                    <a:pt x="12189" y="3365"/>
                  </a:cubicBezTo>
                  <a:cubicBezTo>
                    <a:pt x="12192" y="3364"/>
                    <a:pt x="12195" y="3361"/>
                    <a:pt x="12198" y="3358"/>
                  </a:cubicBezTo>
                  <a:cubicBezTo>
                    <a:pt x="12214" y="3341"/>
                    <a:pt x="12217" y="3328"/>
                    <a:pt x="12221" y="3310"/>
                  </a:cubicBezTo>
                  <a:lnTo>
                    <a:pt x="12223" y="3301"/>
                  </a:lnTo>
                  <a:cubicBezTo>
                    <a:pt x="12226" y="3292"/>
                    <a:pt x="12230" y="3280"/>
                    <a:pt x="12236" y="3268"/>
                  </a:cubicBezTo>
                  <a:cubicBezTo>
                    <a:pt x="12251" y="3236"/>
                    <a:pt x="12272" y="3190"/>
                    <a:pt x="12235" y="3154"/>
                  </a:cubicBezTo>
                  <a:cubicBezTo>
                    <a:pt x="12227" y="3147"/>
                    <a:pt x="12218" y="3142"/>
                    <a:pt x="12208" y="3138"/>
                  </a:cubicBezTo>
                  <a:cubicBezTo>
                    <a:pt x="12214" y="3136"/>
                    <a:pt x="12220" y="3135"/>
                    <a:pt x="12224" y="3133"/>
                  </a:cubicBezTo>
                  <a:cubicBezTo>
                    <a:pt x="12235" y="3127"/>
                    <a:pt x="12247" y="3115"/>
                    <a:pt x="12247" y="3087"/>
                  </a:cubicBezTo>
                  <a:cubicBezTo>
                    <a:pt x="12247" y="3066"/>
                    <a:pt x="12236" y="3056"/>
                    <a:pt x="12227" y="3044"/>
                  </a:cubicBezTo>
                  <a:lnTo>
                    <a:pt x="12224" y="3041"/>
                  </a:lnTo>
                  <a:cubicBezTo>
                    <a:pt x="12221" y="3037"/>
                    <a:pt x="12218" y="3034"/>
                    <a:pt x="12216" y="3032"/>
                  </a:cubicBezTo>
                  <a:cubicBezTo>
                    <a:pt x="12211" y="3026"/>
                    <a:pt x="12208" y="3022"/>
                    <a:pt x="12204" y="3013"/>
                  </a:cubicBezTo>
                  <a:cubicBezTo>
                    <a:pt x="12202" y="3005"/>
                    <a:pt x="12177" y="2946"/>
                    <a:pt x="12138" y="2940"/>
                  </a:cubicBezTo>
                  <a:cubicBezTo>
                    <a:pt x="12134" y="2940"/>
                    <a:pt x="12126" y="2939"/>
                    <a:pt x="12117" y="2940"/>
                  </a:cubicBezTo>
                  <a:cubicBezTo>
                    <a:pt x="12116" y="2927"/>
                    <a:pt x="12109" y="2918"/>
                    <a:pt x="12089" y="2909"/>
                  </a:cubicBezTo>
                  <a:cubicBezTo>
                    <a:pt x="12091" y="2907"/>
                    <a:pt x="12092" y="2909"/>
                    <a:pt x="12094" y="2907"/>
                  </a:cubicBezTo>
                  <a:cubicBezTo>
                    <a:pt x="12113" y="2894"/>
                    <a:pt x="12107" y="2867"/>
                    <a:pt x="12095" y="2848"/>
                  </a:cubicBezTo>
                  <a:cubicBezTo>
                    <a:pt x="12092" y="2843"/>
                    <a:pt x="12086" y="2831"/>
                    <a:pt x="12073" y="2830"/>
                  </a:cubicBezTo>
                  <a:cubicBezTo>
                    <a:pt x="12062" y="2829"/>
                    <a:pt x="12054" y="2833"/>
                    <a:pt x="12048" y="2842"/>
                  </a:cubicBezTo>
                  <a:cubicBezTo>
                    <a:pt x="12043" y="2848"/>
                    <a:pt x="12042" y="2855"/>
                    <a:pt x="12040" y="2860"/>
                  </a:cubicBezTo>
                  <a:cubicBezTo>
                    <a:pt x="12040" y="2861"/>
                    <a:pt x="12040" y="2863"/>
                    <a:pt x="12040" y="2863"/>
                  </a:cubicBezTo>
                  <a:cubicBezTo>
                    <a:pt x="12039" y="2861"/>
                    <a:pt x="12036" y="2860"/>
                    <a:pt x="12033" y="2857"/>
                  </a:cubicBezTo>
                  <a:cubicBezTo>
                    <a:pt x="12000" y="2833"/>
                    <a:pt x="11941" y="2826"/>
                    <a:pt x="11897" y="2840"/>
                  </a:cubicBezTo>
                  <a:cubicBezTo>
                    <a:pt x="11890" y="2842"/>
                    <a:pt x="11880" y="2845"/>
                    <a:pt x="11871" y="2846"/>
                  </a:cubicBezTo>
                  <a:cubicBezTo>
                    <a:pt x="11834" y="2849"/>
                    <a:pt x="11799" y="2855"/>
                    <a:pt x="11768" y="2864"/>
                  </a:cubicBezTo>
                  <a:cubicBezTo>
                    <a:pt x="11744" y="2873"/>
                    <a:pt x="11737" y="2882"/>
                    <a:pt x="11740" y="2901"/>
                  </a:cubicBezTo>
                  <a:cubicBezTo>
                    <a:pt x="11740" y="2904"/>
                    <a:pt x="11740" y="2909"/>
                    <a:pt x="11740" y="2913"/>
                  </a:cubicBezTo>
                  <a:cubicBezTo>
                    <a:pt x="11738" y="2927"/>
                    <a:pt x="11735" y="2930"/>
                    <a:pt x="11712" y="2936"/>
                  </a:cubicBezTo>
                  <a:lnTo>
                    <a:pt x="11706" y="2937"/>
                  </a:lnTo>
                  <a:cubicBezTo>
                    <a:pt x="11703" y="2937"/>
                    <a:pt x="11700" y="2939"/>
                    <a:pt x="11697" y="2940"/>
                  </a:cubicBezTo>
                  <a:cubicBezTo>
                    <a:pt x="11686" y="2943"/>
                    <a:pt x="11672" y="2947"/>
                    <a:pt x="11666" y="2943"/>
                  </a:cubicBezTo>
                  <a:cubicBezTo>
                    <a:pt x="11663" y="2941"/>
                    <a:pt x="11661" y="2940"/>
                    <a:pt x="11661" y="2940"/>
                  </a:cubicBezTo>
                  <a:cubicBezTo>
                    <a:pt x="11661" y="2937"/>
                    <a:pt x="11670" y="2928"/>
                    <a:pt x="11673" y="2924"/>
                  </a:cubicBezTo>
                  <a:lnTo>
                    <a:pt x="11679" y="2918"/>
                  </a:lnTo>
                  <a:cubicBezTo>
                    <a:pt x="11697" y="2897"/>
                    <a:pt x="11728" y="2861"/>
                    <a:pt x="11716" y="2823"/>
                  </a:cubicBezTo>
                  <a:cubicBezTo>
                    <a:pt x="11706" y="2791"/>
                    <a:pt x="11669" y="2779"/>
                    <a:pt x="11637" y="2785"/>
                  </a:cubicBezTo>
                  <a:cubicBezTo>
                    <a:pt x="11630" y="2787"/>
                    <a:pt x="11624" y="2790"/>
                    <a:pt x="11618" y="2793"/>
                  </a:cubicBezTo>
                  <a:cubicBezTo>
                    <a:pt x="11611" y="2796"/>
                    <a:pt x="11606" y="2797"/>
                    <a:pt x="11600" y="2797"/>
                  </a:cubicBezTo>
                  <a:cubicBezTo>
                    <a:pt x="11597" y="2797"/>
                    <a:pt x="11594" y="2796"/>
                    <a:pt x="11590" y="2793"/>
                  </a:cubicBezTo>
                  <a:cubicBezTo>
                    <a:pt x="11585" y="2790"/>
                    <a:pt x="11581" y="2787"/>
                    <a:pt x="11575" y="2784"/>
                  </a:cubicBezTo>
                  <a:cubicBezTo>
                    <a:pt x="11566" y="2781"/>
                    <a:pt x="11551" y="2781"/>
                    <a:pt x="11529" y="2784"/>
                  </a:cubicBezTo>
                  <a:cubicBezTo>
                    <a:pt x="11527" y="2784"/>
                    <a:pt x="11527" y="2784"/>
                    <a:pt x="11526" y="2784"/>
                  </a:cubicBezTo>
                  <a:cubicBezTo>
                    <a:pt x="11530" y="2782"/>
                    <a:pt x="11533" y="2779"/>
                    <a:pt x="11535" y="2779"/>
                  </a:cubicBezTo>
                  <a:cubicBezTo>
                    <a:pt x="11541" y="2775"/>
                    <a:pt x="11545" y="2774"/>
                    <a:pt x="11545" y="2772"/>
                  </a:cubicBezTo>
                  <a:cubicBezTo>
                    <a:pt x="11568" y="2757"/>
                    <a:pt x="11591" y="2739"/>
                    <a:pt x="11602" y="2714"/>
                  </a:cubicBezTo>
                  <a:cubicBezTo>
                    <a:pt x="11609" y="2699"/>
                    <a:pt x="11609" y="2683"/>
                    <a:pt x="11603" y="2669"/>
                  </a:cubicBezTo>
                  <a:cubicBezTo>
                    <a:pt x="11597" y="2656"/>
                    <a:pt x="11587" y="2646"/>
                    <a:pt x="11572" y="2641"/>
                  </a:cubicBezTo>
                  <a:cubicBezTo>
                    <a:pt x="11565" y="2638"/>
                    <a:pt x="11556" y="2637"/>
                    <a:pt x="11550" y="2637"/>
                  </a:cubicBezTo>
                  <a:cubicBezTo>
                    <a:pt x="11544" y="2637"/>
                    <a:pt x="11539" y="2637"/>
                    <a:pt x="11535" y="2635"/>
                  </a:cubicBezTo>
                  <a:cubicBezTo>
                    <a:pt x="11529" y="2634"/>
                    <a:pt x="11523" y="2629"/>
                    <a:pt x="11515" y="2625"/>
                  </a:cubicBezTo>
                  <a:cubicBezTo>
                    <a:pt x="11511" y="2622"/>
                    <a:pt x="11505" y="2617"/>
                    <a:pt x="11499" y="2614"/>
                  </a:cubicBezTo>
                  <a:cubicBezTo>
                    <a:pt x="11465" y="2597"/>
                    <a:pt x="11437" y="2612"/>
                    <a:pt x="11410" y="2625"/>
                  </a:cubicBezTo>
                  <a:lnTo>
                    <a:pt x="11401" y="2629"/>
                  </a:lnTo>
                  <a:cubicBezTo>
                    <a:pt x="11376" y="2641"/>
                    <a:pt x="11364" y="2655"/>
                    <a:pt x="11351" y="2669"/>
                  </a:cubicBezTo>
                  <a:lnTo>
                    <a:pt x="11342" y="2681"/>
                  </a:lnTo>
                  <a:cubicBezTo>
                    <a:pt x="11340" y="2683"/>
                    <a:pt x="11337" y="2684"/>
                    <a:pt x="11336" y="2686"/>
                  </a:cubicBezTo>
                  <a:cubicBezTo>
                    <a:pt x="11331" y="2690"/>
                    <a:pt x="11325" y="2696"/>
                    <a:pt x="11321" y="2704"/>
                  </a:cubicBezTo>
                  <a:cubicBezTo>
                    <a:pt x="11318" y="2711"/>
                    <a:pt x="11318" y="2719"/>
                    <a:pt x="11318" y="2724"/>
                  </a:cubicBezTo>
                  <a:cubicBezTo>
                    <a:pt x="11318" y="2729"/>
                    <a:pt x="11318" y="2732"/>
                    <a:pt x="11316" y="2735"/>
                  </a:cubicBezTo>
                  <a:cubicBezTo>
                    <a:pt x="11313" y="2739"/>
                    <a:pt x="11310" y="2742"/>
                    <a:pt x="11307" y="2747"/>
                  </a:cubicBezTo>
                  <a:cubicBezTo>
                    <a:pt x="11301" y="2753"/>
                    <a:pt x="11296" y="2759"/>
                    <a:pt x="11293" y="2768"/>
                  </a:cubicBezTo>
                  <a:cubicBezTo>
                    <a:pt x="11290" y="2775"/>
                    <a:pt x="11285" y="2781"/>
                    <a:pt x="11282" y="2785"/>
                  </a:cubicBezTo>
                  <a:cubicBezTo>
                    <a:pt x="11279" y="2790"/>
                    <a:pt x="11276" y="2794"/>
                    <a:pt x="11273" y="2799"/>
                  </a:cubicBezTo>
                  <a:cubicBezTo>
                    <a:pt x="11267" y="2809"/>
                    <a:pt x="11266" y="2820"/>
                    <a:pt x="11263" y="2830"/>
                  </a:cubicBezTo>
                  <a:cubicBezTo>
                    <a:pt x="11261" y="2836"/>
                    <a:pt x="11260" y="2840"/>
                    <a:pt x="11258" y="2846"/>
                  </a:cubicBezTo>
                  <a:cubicBezTo>
                    <a:pt x="11258" y="2849"/>
                    <a:pt x="11257" y="2851"/>
                    <a:pt x="11255" y="2854"/>
                  </a:cubicBezTo>
                  <a:cubicBezTo>
                    <a:pt x="11252" y="2860"/>
                    <a:pt x="11249" y="2867"/>
                    <a:pt x="11249" y="2878"/>
                  </a:cubicBezTo>
                  <a:cubicBezTo>
                    <a:pt x="11249" y="2889"/>
                    <a:pt x="11255" y="2898"/>
                    <a:pt x="11258" y="2904"/>
                  </a:cubicBezTo>
                  <a:cubicBezTo>
                    <a:pt x="11260" y="2907"/>
                    <a:pt x="11261" y="2910"/>
                    <a:pt x="11263" y="2912"/>
                  </a:cubicBezTo>
                  <a:cubicBezTo>
                    <a:pt x="11267" y="2922"/>
                    <a:pt x="11267" y="2928"/>
                    <a:pt x="11267" y="2939"/>
                  </a:cubicBezTo>
                  <a:cubicBezTo>
                    <a:pt x="11267" y="2943"/>
                    <a:pt x="11267" y="2947"/>
                    <a:pt x="11267" y="2953"/>
                  </a:cubicBezTo>
                  <a:cubicBezTo>
                    <a:pt x="11267" y="2970"/>
                    <a:pt x="11272" y="2980"/>
                    <a:pt x="11278" y="2986"/>
                  </a:cubicBezTo>
                  <a:cubicBezTo>
                    <a:pt x="11258" y="2985"/>
                    <a:pt x="11239" y="2989"/>
                    <a:pt x="11217" y="2992"/>
                  </a:cubicBezTo>
                  <a:lnTo>
                    <a:pt x="11200" y="2995"/>
                  </a:lnTo>
                  <a:cubicBezTo>
                    <a:pt x="11191" y="2996"/>
                    <a:pt x="11181" y="2999"/>
                    <a:pt x="11174" y="2996"/>
                  </a:cubicBezTo>
                  <a:cubicBezTo>
                    <a:pt x="11172" y="2995"/>
                    <a:pt x="11168" y="2992"/>
                    <a:pt x="11166" y="2991"/>
                  </a:cubicBezTo>
                  <a:cubicBezTo>
                    <a:pt x="11157" y="2985"/>
                    <a:pt x="11150" y="2977"/>
                    <a:pt x="11138" y="2979"/>
                  </a:cubicBezTo>
                  <a:cubicBezTo>
                    <a:pt x="11122" y="2980"/>
                    <a:pt x="11116" y="2989"/>
                    <a:pt x="11114" y="2993"/>
                  </a:cubicBezTo>
                  <a:cubicBezTo>
                    <a:pt x="11110" y="3005"/>
                    <a:pt x="11110" y="3026"/>
                    <a:pt x="11153" y="3080"/>
                  </a:cubicBezTo>
                  <a:cubicBezTo>
                    <a:pt x="11154" y="3081"/>
                    <a:pt x="11154" y="3083"/>
                    <a:pt x="11156" y="3084"/>
                  </a:cubicBezTo>
                  <a:cubicBezTo>
                    <a:pt x="11132" y="3077"/>
                    <a:pt x="11104" y="3080"/>
                    <a:pt x="11080" y="3095"/>
                  </a:cubicBezTo>
                  <a:cubicBezTo>
                    <a:pt x="11073" y="3101"/>
                    <a:pt x="11065" y="3109"/>
                    <a:pt x="11056" y="3120"/>
                  </a:cubicBezTo>
                  <a:cubicBezTo>
                    <a:pt x="11050" y="3126"/>
                    <a:pt x="11041" y="3138"/>
                    <a:pt x="11037" y="3139"/>
                  </a:cubicBezTo>
                  <a:cubicBezTo>
                    <a:pt x="11034" y="3141"/>
                    <a:pt x="11032" y="3139"/>
                    <a:pt x="11028" y="3136"/>
                  </a:cubicBezTo>
                  <a:cubicBezTo>
                    <a:pt x="11022" y="3132"/>
                    <a:pt x="11015" y="3127"/>
                    <a:pt x="11004" y="3129"/>
                  </a:cubicBezTo>
                  <a:cubicBezTo>
                    <a:pt x="10994" y="3130"/>
                    <a:pt x="10986" y="3139"/>
                    <a:pt x="10980" y="3148"/>
                  </a:cubicBezTo>
                  <a:cubicBezTo>
                    <a:pt x="10977" y="3153"/>
                    <a:pt x="10976" y="3157"/>
                    <a:pt x="10973" y="3160"/>
                  </a:cubicBezTo>
                  <a:lnTo>
                    <a:pt x="10973" y="3160"/>
                  </a:lnTo>
                  <a:cubicBezTo>
                    <a:pt x="10972" y="3155"/>
                    <a:pt x="10967" y="3147"/>
                    <a:pt x="10957" y="3144"/>
                  </a:cubicBezTo>
                  <a:cubicBezTo>
                    <a:pt x="10948" y="3141"/>
                    <a:pt x="10942" y="3141"/>
                    <a:pt x="10936" y="3144"/>
                  </a:cubicBezTo>
                  <a:cubicBezTo>
                    <a:pt x="10937" y="3136"/>
                    <a:pt x="10936" y="3132"/>
                    <a:pt x="10936" y="3126"/>
                  </a:cubicBezTo>
                  <a:lnTo>
                    <a:pt x="10936" y="3126"/>
                  </a:lnTo>
                  <a:cubicBezTo>
                    <a:pt x="10945" y="3126"/>
                    <a:pt x="10952" y="3124"/>
                    <a:pt x="10958" y="3120"/>
                  </a:cubicBezTo>
                  <a:cubicBezTo>
                    <a:pt x="10963" y="3117"/>
                    <a:pt x="10967" y="3114"/>
                    <a:pt x="10970" y="3111"/>
                  </a:cubicBezTo>
                  <a:cubicBezTo>
                    <a:pt x="10977" y="3106"/>
                    <a:pt x="10982" y="3102"/>
                    <a:pt x="10989" y="3101"/>
                  </a:cubicBezTo>
                  <a:lnTo>
                    <a:pt x="10985" y="3087"/>
                  </a:lnTo>
                  <a:lnTo>
                    <a:pt x="10989" y="3101"/>
                  </a:lnTo>
                  <a:cubicBezTo>
                    <a:pt x="10991" y="3101"/>
                    <a:pt x="10994" y="3099"/>
                    <a:pt x="10998" y="3098"/>
                  </a:cubicBezTo>
                  <a:cubicBezTo>
                    <a:pt x="11009" y="3090"/>
                    <a:pt x="11007" y="3077"/>
                    <a:pt x="11007" y="3071"/>
                  </a:cubicBezTo>
                  <a:cubicBezTo>
                    <a:pt x="11007" y="3069"/>
                    <a:pt x="11007" y="3068"/>
                    <a:pt x="11007" y="3068"/>
                  </a:cubicBezTo>
                  <a:lnTo>
                    <a:pt x="11009" y="3059"/>
                  </a:lnTo>
                  <a:lnTo>
                    <a:pt x="11003" y="3053"/>
                  </a:lnTo>
                  <a:cubicBezTo>
                    <a:pt x="10994" y="3046"/>
                    <a:pt x="10980" y="3043"/>
                    <a:pt x="10969" y="3046"/>
                  </a:cubicBezTo>
                  <a:cubicBezTo>
                    <a:pt x="10963" y="3047"/>
                    <a:pt x="10957" y="3050"/>
                    <a:pt x="10952" y="3054"/>
                  </a:cubicBezTo>
                  <a:lnTo>
                    <a:pt x="10942" y="3047"/>
                  </a:lnTo>
                  <a:cubicBezTo>
                    <a:pt x="10940" y="3046"/>
                    <a:pt x="10937" y="3044"/>
                    <a:pt x="10933" y="3043"/>
                  </a:cubicBezTo>
                  <a:cubicBezTo>
                    <a:pt x="10921" y="3038"/>
                    <a:pt x="10908" y="3043"/>
                    <a:pt x="10899" y="3053"/>
                  </a:cubicBezTo>
                  <a:cubicBezTo>
                    <a:pt x="10893" y="3060"/>
                    <a:pt x="10890" y="3068"/>
                    <a:pt x="10887" y="3075"/>
                  </a:cubicBezTo>
                  <a:cubicBezTo>
                    <a:pt x="10885" y="3078"/>
                    <a:pt x="10882" y="3084"/>
                    <a:pt x="10884" y="3090"/>
                  </a:cubicBezTo>
                  <a:cubicBezTo>
                    <a:pt x="10885" y="3095"/>
                    <a:pt x="10887" y="3098"/>
                    <a:pt x="10888" y="3101"/>
                  </a:cubicBezTo>
                  <a:cubicBezTo>
                    <a:pt x="10875" y="3101"/>
                    <a:pt x="10862" y="3102"/>
                    <a:pt x="10848" y="3102"/>
                  </a:cubicBezTo>
                  <a:cubicBezTo>
                    <a:pt x="10808" y="3105"/>
                    <a:pt x="10765" y="3108"/>
                    <a:pt x="10725" y="3117"/>
                  </a:cubicBezTo>
                  <a:cubicBezTo>
                    <a:pt x="10714" y="3118"/>
                    <a:pt x="10694" y="3126"/>
                    <a:pt x="10689" y="3142"/>
                  </a:cubicBezTo>
                  <a:cubicBezTo>
                    <a:pt x="10688" y="3150"/>
                    <a:pt x="10689" y="3160"/>
                    <a:pt x="10704" y="3172"/>
                  </a:cubicBezTo>
                  <a:cubicBezTo>
                    <a:pt x="10711" y="3176"/>
                    <a:pt x="10722" y="3176"/>
                    <a:pt x="10732" y="3176"/>
                  </a:cubicBezTo>
                  <a:cubicBezTo>
                    <a:pt x="10737" y="3176"/>
                    <a:pt x="10743" y="3175"/>
                    <a:pt x="10746" y="3176"/>
                  </a:cubicBezTo>
                  <a:cubicBezTo>
                    <a:pt x="10746" y="3178"/>
                    <a:pt x="10744" y="3179"/>
                    <a:pt x="10741" y="3181"/>
                  </a:cubicBezTo>
                  <a:cubicBezTo>
                    <a:pt x="10728" y="3190"/>
                    <a:pt x="10722" y="3188"/>
                    <a:pt x="10713" y="3188"/>
                  </a:cubicBezTo>
                  <a:cubicBezTo>
                    <a:pt x="10710" y="3188"/>
                    <a:pt x="10707" y="3187"/>
                    <a:pt x="10703" y="3187"/>
                  </a:cubicBezTo>
                  <a:cubicBezTo>
                    <a:pt x="10671" y="3188"/>
                    <a:pt x="10642" y="3200"/>
                    <a:pt x="10616" y="3210"/>
                  </a:cubicBezTo>
                  <a:lnTo>
                    <a:pt x="10606" y="3213"/>
                  </a:lnTo>
                  <a:cubicBezTo>
                    <a:pt x="10582" y="3224"/>
                    <a:pt x="10566" y="3230"/>
                    <a:pt x="10542" y="3228"/>
                  </a:cubicBezTo>
                  <a:cubicBezTo>
                    <a:pt x="10538" y="3228"/>
                    <a:pt x="10533" y="3228"/>
                    <a:pt x="10529" y="3228"/>
                  </a:cubicBezTo>
                  <a:cubicBezTo>
                    <a:pt x="10520" y="3228"/>
                    <a:pt x="10509" y="3227"/>
                    <a:pt x="10499" y="3228"/>
                  </a:cubicBezTo>
                  <a:cubicBezTo>
                    <a:pt x="10481" y="3233"/>
                    <a:pt x="10475" y="3239"/>
                    <a:pt x="10468" y="3248"/>
                  </a:cubicBezTo>
                  <a:cubicBezTo>
                    <a:pt x="10466" y="3249"/>
                    <a:pt x="10463" y="3252"/>
                    <a:pt x="10460" y="3255"/>
                  </a:cubicBezTo>
                  <a:cubicBezTo>
                    <a:pt x="10454" y="3261"/>
                    <a:pt x="10445" y="3261"/>
                    <a:pt x="10433" y="3261"/>
                  </a:cubicBezTo>
                  <a:cubicBezTo>
                    <a:pt x="10420" y="3261"/>
                    <a:pt x="10404" y="3261"/>
                    <a:pt x="10387" y="3273"/>
                  </a:cubicBezTo>
                  <a:cubicBezTo>
                    <a:pt x="10376" y="3283"/>
                    <a:pt x="10367" y="3295"/>
                    <a:pt x="10359" y="3307"/>
                  </a:cubicBezTo>
                  <a:cubicBezTo>
                    <a:pt x="10353" y="3316"/>
                    <a:pt x="10347" y="3326"/>
                    <a:pt x="10338" y="3332"/>
                  </a:cubicBezTo>
                  <a:cubicBezTo>
                    <a:pt x="10325" y="3343"/>
                    <a:pt x="10310" y="3353"/>
                    <a:pt x="10297" y="3362"/>
                  </a:cubicBezTo>
                  <a:cubicBezTo>
                    <a:pt x="10294" y="3364"/>
                    <a:pt x="10292" y="3365"/>
                    <a:pt x="10289" y="3367"/>
                  </a:cubicBezTo>
                  <a:cubicBezTo>
                    <a:pt x="10291" y="3362"/>
                    <a:pt x="10291" y="3358"/>
                    <a:pt x="10289" y="3352"/>
                  </a:cubicBezTo>
                  <a:cubicBezTo>
                    <a:pt x="10288" y="3341"/>
                    <a:pt x="10282" y="3334"/>
                    <a:pt x="10273" y="3328"/>
                  </a:cubicBezTo>
                  <a:cubicBezTo>
                    <a:pt x="10267" y="3325"/>
                    <a:pt x="10257" y="3317"/>
                    <a:pt x="10243" y="3322"/>
                  </a:cubicBezTo>
                  <a:cubicBezTo>
                    <a:pt x="10236" y="3325"/>
                    <a:pt x="10228" y="3331"/>
                    <a:pt x="10225" y="3341"/>
                  </a:cubicBezTo>
                  <a:cubicBezTo>
                    <a:pt x="10222" y="3343"/>
                    <a:pt x="10216" y="3343"/>
                    <a:pt x="10212" y="3349"/>
                  </a:cubicBezTo>
                  <a:cubicBezTo>
                    <a:pt x="10209" y="3352"/>
                    <a:pt x="10200" y="3364"/>
                    <a:pt x="10214" y="3380"/>
                  </a:cubicBezTo>
                  <a:cubicBezTo>
                    <a:pt x="10215" y="3383"/>
                    <a:pt x="10218" y="3387"/>
                    <a:pt x="10222" y="3390"/>
                  </a:cubicBezTo>
                  <a:cubicBezTo>
                    <a:pt x="10222" y="3392"/>
                    <a:pt x="10224" y="3392"/>
                    <a:pt x="10227" y="3393"/>
                  </a:cubicBezTo>
                  <a:lnTo>
                    <a:pt x="10225" y="3396"/>
                  </a:lnTo>
                  <a:lnTo>
                    <a:pt x="10227" y="3399"/>
                  </a:lnTo>
                  <a:cubicBezTo>
                    <a:pt x="10227" y="3404"/>
                    <a:pt x="10230" y="3408"/>
                    <a:pt x="10234" y="3410"/>
                  </a:cubicBezTo>
                  <a:cubicBezTo>
                    <a:pt x="10221" y="3422"/>
                    <a:pt x="10211" y="3435"/>
                    <a:pt x="10200" y="3451"/>
                  </a:cubicBezTo>
                  <a:cubicBezTo>
                    <a:pt x="10199" y="3454"/>
                    <a:pt x="10197" y="3456"/>
                    <a:pt x="10194" y="3459"/>
                  </a:cubicBezTo>
                  <a:cubicBezTo>
                    <a:pt x="10194" y="3460"/>
                    <a:pt x="10193" y="3462"/>
                    <a:pt x="10191" y="3463"/>
                  </a:cubicBezTo>
                  <a:cubicBezTo>
                    <a:pt x="10190" y="3459"/>
                    <a:pt x="10188" y="3456"/>
                    <a:pt x="10187" y="3451"/>
                  </a:cubicBezTo>
                  <a:cubicBezTo>
                    <a:pt x="10185" y="3450"/>
                    <a:pt x="10184" y="3447"/>
                    <a:pt x="10184" y="3444"/>
                  </a:cubicBezTo>
                  <a:lnTo>
                    <a:pt x="10169" y="3450"/>
                  </a:lnTo>
                  <a:lnTo>
                    <a:pt x="10184" y="3444"/>
                  </a:lnTo>
                  <a:cubicBezTo>
                    <a:pt x="10182" y="3442"/>
                    <a:pt x="10181" y="3439"/>
                    <a:pt x="10179" y="3436"/>
                  </a:cubicBezTo>
                  <a:lnTo>
                    <a:pt x="10172" y="3432"/>
                  </a:lnTo>
                  <a:cubicBezTo>
                    <a:pt x="10163" y="3429"/>
                    <a:pt x="10157" y="3427"/>
                    <a:pt x="10150" y="3427"/>
                  </a:cubicBezTo>
                  <a:cubicBezTo>
                    <a:pt x="10141" y="3427"/>
                    <a:pt x="10132" y="3432"/>
                    <a:pt x="10126" y="3439"/>
                  </a:cubicBezTo>
                  <a:cubicBezTo>
                    <a:pt x="10123" y="3444"/>
                    <a:pt x="10123" y="3448"/>
                    <a:pt x="10121" y="3451"/>
                  </a:cubicBezTo>
                  <a:lnTo>
                    <a:pt x="10117" y="3454"/>
                  </a:lnTo>
                  <a:cubicBezTo>
                    <a:pt x="10112" y="3456"/>
                    <a:pt x="10104" y="3460"/>
                    <a:pt x="10099" y="3471"/>
                  </a:cubicBezTo>
                  <a:cubicBezTo>
                    <a:pt x="10098" y="3477"/>
                    <a:pt x="10098" y="3488"/>
                    <a:pt x="10114" y="3500"/>
                  </a:cubicBezTo>
                  <a:cubicBezTo>
                    <a:pt x="10117" y="3502"/>
                    <a:pt x="10120" y="3505"/>
                    <a:pt x="10123" y="3506"/>
                  </a:cubicBezTo>
                  <a:cubicBezTo>
                    <a:pt x="10132" y="3515"/>
                    <a:pt x="10145" y="3524"/>
                    <a:pt x="10162" y="3526"/>
                  </a:cubicBezTo>
                  <a:cubicBezTo>
                    <a:pt x="10162" y="3527"/>
                    <a:pt x="10160" y="3529"/>
                    <a:pt x="10160" y="3530"/>
                  </a:cubicBezTo>
                  <a:cubicBezTo>
                    <a:pt x="10160" y="3533"/>
                    <a:pt x="10162" y="3536"/>
                    <a:pt x="10162" y="3539"/>
                  </a:cubicBezTo>
                  <a:cubicBezTo>
                    <a:pt x="10153" y="3534"/>
                    <a:pt x="10144" y="3533"/>
                    <a:pt x="10132" y="3536"/>
                  </a:cubicBezTo>
                  <a:cubicBezTo>
                    <a:pt x="10117" y="3542"/>
                    <a:pt x="10111" y="3551"/>
                    <a:pt x="10109" y="3558"/>
                  </a:cubicBezTo>
                  <a:cubicBezTo>
                    <a:pt x="10104" y="3581"/>
                    <a:pt x="10124" y="3603"/>
                    <a:pt x="10138" y="3618"/>
                  </a:cubicBezTo>
                  <a:cubicBezTo>
                    <a:pt x="10139" y="3619"/>
                    <a:pt x="10142" y="3622"/>
                    <a:pt x="10144" y="3624"/>
                  </a:cubicBezTo>
                  <a:cubicBezTo>
                    <a:pt x="10147" y="3628"/>
                    <a:pt x="10148" y="3633"/>
                    <a:pt x="10151" y="3637"/>
                  </a:cubicBezTo>
                  <a:cubicBezTo>
                    <a:pt x="10154" y="3644"/>
                    <a:pt x="10157" y="3650"/>
                    <a:pt x="10162" y="3655"/>
                  </a:cubicBezTo>
                  <a:cubicBezTo>
                    <a:pt x="10164" y="3659"/>
                    <a:pt x="10169" y="3662"/>
                    <a:pt x="10173" y="3667"/>
                  </a:cubicBezTo>
                  <a:cubicBezTo>
                    <a:pt x="10176" y="3670"/>
                    <a:pt x="10181" y="3674"/>
                    <a:pt x="10182" y="3676"/>
                  </a:cubicBezTo>
                  <a:cubicBezTo>
                    <a:pt x="10182" y="3683"/>
                    <a:pt x="10166" y="3695"/>
                    <a:pt x="10156" y="3698"/>
                  </a:cubicBezTo>
                  <a:cubicBezTo>
                    <a:pt x="10145" y="3699"/>
                    <a:pt x="10136" y="3699"/>
                    <a:pt x="10124" y="3699"/>
                  </a:cubicBezTo>
                  <a:cubicBezTo>
                    <a:pt x="10108" y="3698"/>
                    <a:pt x="10090" y="3698"/>
                    <a:pt x="10071" y="3707"/>
                  </a:cubicBezTo>
                  <a:cubicBezTo>
                    <a:pt x="10063" y="3710"/>
                    <a:pt x="10057" y="3714"/>
                    <a:pt x="10050" y="3717"/>
                  </a:cubicBezTo>
                  <a:cubicBezTo>
                    <a:pt x="10037" y="3728"/>
                    <a:pt x="10026" y="3732"/>
                    <a:pt x="10016" y="3729"/>
                  </a:cubicBezTo>
                  <a:cubicBezTo>
                    <a:pt x="10011" y="3728"/>
                    <a:pt x="10007" y="3725"/>
                    <a:pt x="10002" y="3722"/>
                  </a:cubicBezTo>
                  <a:cubicBezTo>
                    <a:pt x="9995" y="3716"/>
                    <a:pt x="9986" y="3707"/>
                    <a:pt x="9970" y="3707"/>
                  </a:cubicBezTo>
                  <a:cubicBezTo>
                    <a:pt x="9958" y="3707"/>
                    <a:pt x="9947" y="3710"/>
                    <a:pt x="9939" y="3711"/>
                  </a:cubicBezTo>
                  <a:cubicBezTo>
                    <a:pt x="9930" y="3714"/>
                    <a:pt x="9922" y="3716"/>
                    <a:pt x="9913" y="3716"/>
                  </a:cubicBezTo>
                  <a:cubicBezTo>
                    <a:pt x="9891" y="3716"/>
                    <a:pt x="9857" y="3713"/>
                    <a:pt x="9829" y="3698"/>
                  </a:cubicBezTo>
                  <a:cubicBezTo>
                    <a:pt x="9800" y="3685"/>
                    <a:pt x="9781" y="3688"/>
                    <a:pt x="9760" y="3691"/>
                  </a:cubicBezTo>
                  <a:cubicBezTo>
                    <a:pt x="9751" y="3692"/>
                    <a:pt x="9741" y="3694"/>
                    <a:pt x="9729" y="3692"/>
                  </a:cubicBezTo>
                  <a:cubicBezTo>
                    <a:pt x="9722" y="3692"/>
                    <a:pt x="9717" y="3692"/>
                    <a:pt x="9711" y="3692"/>
                  </a:cubicBezTo>
                  <a:cubicBezTo>
                    <a:pt x="9686" y="3689"/>
                    <a:pt x="9661" y="3688"/>
                    <a:pt x="9635" y="3708"/>
                  </a:cubicBezTo>
                  <a:cubicBezTo>
                    <a:pt x="9622" y="3717"/>
                    <a:pt x="9582" y="3751"/>
                    <a:pt x="9582" y="3792"/>
                  </a:cubicBezTo>
                  <a:cubicBezTo>
                    <a:pt x="9582" y="3808"/>
                    <a:pt x="9588" y="3821"/>
                    <a:pt x="9594" y="3832"/>
                  </a:cubicBezTo>
                  <a:cubicBezTo>
                    <a:pt x="9598" y="3841"/>
                    <a:pt x="9603" y="3848"/>
                    <a:pt x="9603" y="3856"/>
                  </a:cubicBezTo>
                  <a:cubicBezTo>
                    <a:pt x="9604" y="3875"/>
                    <a:pt x="9597" y="3896"/>
                    <a:pt x="9588" y="3916"/>
                  </a:cubicBezTo>
                  <a:cubicBezTo>
                    <a:pt x="9582" y="3931"/>
                    <a:pt x="9576" y="3946"/>
                    <a:pt x="9573" y="3963"/>
                  </a:cubicBezTo>
                  <a:cubicBezTo>
                    <a:pt x="9567" y="3994"/>
                    <a:pt x="9561" y="4022"/>
                    <a:pt x="9588" y="4053"/>
                  </a:cubicBezTo>
                  <a:cubicBezTo>
                    <a:pt x="9601" y="4070"/>
                    <a:pt x="9616" y="4078"/>
                    <a:pt x="9631" y="4087"/>
                  </a:cubicBezTo>
                  <a:cubicBezTo>
                    <a:pt x="9643" y="4095"/>
                    <a:pt x="9653" y="4101"/>
                    <a:pt x="9662" y="4110"/>
                  </a:cubicBezTo>
                  <a:cubicBezTo>
                    <a:pt x="9674" y="4123"/>
                    <a:pt x="9677" y="4141"/>
                    <a:pt x="9678" y="4162"/>
                  </a:cubicBezTo>
                  <a:cubicBezTo>
                    <a:pt x="9680" y="4185"/>
                    <a:pt x="9683" y="4212"/>
                    <a:pt x="9705" y="4233"/>
                  </a:cubicBezTo>
                  <a:cubicBezTo>
                    <a:pt x="9713" y="4240"/>
                    <a:pt x="9720" y="4246"/>
                    <a:pt x="9728" y="4251"/>
                  </a:cubicBezTo>
                  <a:cubicBezTo>
                    <a:pt x="9705" y="4239"/>
                    <a:pt x="9681" y="4240"/>
                    <a:pt x="9661" y="4242"/>
                  </a:cubicBezTo>
                  <a:cubicBezTo>
                    <a:pt x="9632" y="4243"/>
                    <a:pt x="9613" y="4243"/>
                    <a:pt x="9601" y="4226"/>
                  </a:cubicBezTo>
                  <a:cubicBezTo>
                    <a:pt x="9591" y="4211"/>
                    <a:pt x="9586" y="4193"/>
                    <a:pt x="9580" y="4174"/>
                  </a:cubicBezTo>
                  <a:cubicBezTo>
                    <a:pt x="9579" y="4166"/>
                    <a:pt x="9577" y="4159"/>
                    <a:pt x="9574" y="4151"/>
                  </a:cubicBezTo>
                  <a:cubicBezTo>
                    <a:pt x="9563" y="4114"/>
                    <a:pt x="9546" y="4099"/>
                    <a:pt x="9519" y="4078"/>
                  </a:cubicBezTo>
                  <a:cubicBezTo>
                    <a:pt x="9509" y="4070"/>
                    <a:pt x="9503" y="4059"/>
                    <a:pt x="9497" y="4049"/>
                  </a:cubicBezTo>
                  <a:cubicBezTo>
                    <a:pt x="9494" y="4040"/>
                    <a:pt x="9488" y="4029"/>
                    <a:pt x="9481" y="4019"/>
                  </a:cubicBezTo>
                  <a:cubicBezTo>
                    <a:pt x="9466" y="4001"/>
                    <a:pt x="9442" y="3995"/>
                    <a:pt x="9421" y="3988"/>
                  </a:cubicBezTo>
                  <a:lnTo>
                    <a:pt x="9402" y="3982"/>
                  </a:lnTo>
                  <a:lnTo>
                    <a:pt x="9402" y="3980"/>
                  </a:lnTo>
                  <a:lnTo>
                    <a:pt x="9389" y="3977"/>
                  </a:lnTo>
                  <a:cubicBezTo>
                    <a:pt x="9384" y="3976"/>
                    <a:pt x="9380" y="3976"/>
                    <a:pt x="9374" y="3974"/>
                  </a:cubicBezTo>
                  <a:cubicBezTo>
                    <a:pt x="9380" y="3968"/>
                    <a:pt x="9384" y="3961"/>
                    <a:pt x="9384" y="3952"/>
                  </a:cubicBezTo>
                  <a:cubicBezTo>
                    <a:pt x="9384" y="3948"/>
                    <a:pt x="9383" y="3943"/>
                    <a:pt x="9381" y="3940"/>
                  </a:cubicBezTo>
                  <a:cubicBezTo>
                    <a:pt x="9371" y="3915"/>
                    <a:pt x="9359" y="3900"/>
                    <a:pt x="9341" y="3896"/>
                  </a:cubicBezTo>
                  <a:cubicBezTo>
                    <a:pt x="9325" y="3891"/>
                    <a:pt x="9307" y="3896"/>
                    <a:pt x="9292" y="3908"/>
                  </a:cubicBezTo>
                  <a:cubicBezTo>
                    <a:pt x="9285" y="3912"/>
                    <a:pt x="9279" y="3918"/>
                    <a:pt x="9273" y="3924"/>
                  </a:cubicBezTo>
                  <a:cubicBezTo>
                    <a:pt x="9268" y="3928"/>
                    <a:pt x="9265" y="3931"/>
                    <a:pt x="9262" y="3934"/>
                  </a:cubicBezTo>
                  <a:cubicBezTo>
                    <a:pt x="9252" y="3943"/>
                    <a:pt x="9231" y="3961"/>
                    <a:pt x="9239" y="3988"/>
                  </a:cubicBezTo>
                  <a:cubicBezTo>
                    <a:pt x="9240" y="3998"/>
                    <a:pt x="9247" y="4006"/>
                    <a:pt x="9258" y="4012"/>
                  </a:cubicBezTo>
                  <a:cubicBezTo>
                    <a:pt x="9259" y="4013"/>
                    <a:pt x="9262" y="4013"/>
                    <a:pt x="9264" y="4013"/>
                  </a:cubicBezTo>
                  <a:cubicBezTo>
                    <a:pt x="9256" y="4022"/>
                    <a:pt x="9249" y="4034"/>
                    <a:pt x="9252" y="4047"/>
                  </a:cubicBezTo>
                  <a:cubicBezTo>
                    <a:pt x="9255" y="4064"/>
                    <a:pt x="9273" y="4071"/>
                    <a:pt x="9289" y="4077"/>
                  </a:cubicBezTo>
                  <a:cubicBezTo>
                    <a:pt x="9296" y="4080"/>
                    <a:pt x="9304" y="4083"/>
                    <a:pt x="9308" y="4086"/>
                  </a:cubicBezTo>
                  <a:cubicBezTo>
                    <a:pt x="9310" y="4087"/>
                    <a:pt x="9314" y="4090"/>
                    <a:pt x="9307" y="4099"/>
                  </a:cubicBezTo>
                  <a:cubicBezTo>
                    <a:pt x="9299" y="4110"/>
                    <a:pt x="9282" y="4117"/>
                    <a:pt x="9273" y="4110"/>
                  </a:cubicBezTo>
                  <a:cubicBezTo>
                    <a:pt x="9262" y="4102"/>
                    <a:pt x="9256" y="4090"/>
                    <a:pt x="9247" y="4078"/>
                  </a:cubicBezTo>
                  <a:cubicBezTo>
                    <a:pt x="9233" y="4053"/>
                    <a:pt x="9212" y="4022"/>
                    <a:pt x="9163" y="4032"/>
                  </a:cubicBezTo>
                  <a:cubicBezTo>
                    <a:pt x="9108" y="4044"/>
                    <a:pt x="9102" y="4107"/>
                    <a:pt x="9114" y="4162"/>
                  </a:cubicBezTo>
                  <a:cubicBezTo>
                    <a:pt x="9124" y="4211"/>
                    <a:pt x="9173" y="4260"/>
                    <a:pt x="9213" y="4278"/>
                  </a:cubicBezTo>
                  <a:cubicBezTo>
                    <a:pt x="9244" y="4292"/>
                    <a:pt x="9249" y="4294"/>
                    <a:pt x="9258" y="4325"/>
                  </a:cubicBezTo>
                  <a:lnTo>
                    <a:pt x="9259" y="4333"/>
                  </a:lnTo>
                  <a:cubicBezTo>
                    <a:pt x="9262" y="4340"/>
                    <a:pt x="9264" y="4349"/>
                    <a:pt x="9264" y="4353"/>
                  </a:cubicBezTo>
                  <a:cubicBezTo>
                    <a:pt x="9264" y="4355"/>
                    <a:pt x="9261" y="4359"/>
                    <a:pt x="9259" y="4362"/>
                  </a:cubicBezTo>
                  <a:cubicBezTo>
                    <a:pt x="9255" y="4371"/>
                    <a:pt x="9250" y="4379"/>
                    <a:pt x="9252" y="4388"/>
                  </a:cubicBezTo>
                  <a:cubicBezTo>
                    <a:pt x="9246" y="4379"/>
                    <a:pt x="9242" y="4368"/>
                    <a:pt x="9240" y="4359"/>
                  </a:cubicBezTo>
                  <a:lnTo>
                    <a:pt x="9237" y="4352"/>
                  </a:lnTo>
                  <a:cubicBezTo>
                    <a:pt x="9233" y="4333"/>
                    <a:pt x="9227" y="4307"/>
                    <a:pt x="9206" y="4295"/>
                  </a:cubicBezTo>
                  <a:cubicBezTo>
                    <a:pt x="9189" y="4287"/>
                    <a:pt x="9178" y="4290"/>
                    <a:pt x="9164" y="4291"/>
                  </a:cubicBezTo>
                  <a:lnTo>
                    <a:pt x="9160" y="4292"/>
                  </a:lnTo>
                  <a:cubicBezTo>
                    <a:pt x="9157" y="4294"/>
                    <a:pt x="9152" y="4295"/>
                    <a:pt x="9148" y="4297"/>
                  </a:cubicBezTo>
                  <a:cubicBezTo>
                    <a:pt x="9148" y="4294"/>
                    <a:pt x="9146" y="4291"/>
                    <a:pt x="9146" y="4290"/>
                  </a:cubicBezTo>
                  <a:cubicBezTo>
                    <a:pt x="9143" y="4281"/>
                    <a:pt x="9140" y="4267"/>
                    <a:pt x="9129" y="4258"/>
                  </a:cubicBezTo>
                  <a:cubicBezTo>
                    <a:pt x="9118" y="4251"/>
                    <a:pt x="9106" y="4246"/>
                    <a:pt x="9096" y="4242"/>
                  </a:cubicBezTo>
                  <a:cubicBezTo>
                    <a:pt x="9084" y="4237"/>
                    <a:pt x="9072" y="4233"/>
                    <a:pt x="9063" y="4226"/>
                  </a:cubicBezTo>
                  <a:cubicBezTo>
                    <a:pt x="9033" y="4205"/>
                    <a:pt x="9038" y="4199"/>
                    <a:pt x="9050" y="4178"/>
                  </a:cubicBezTo>
                  <a:cubicBezTo>
                    <a:pt x="9057" y="4166"/>
                    <a:pt x="9066" y="4151"/>
                    <a:pt x="9069" y="4130"/>
                  </a:cubicBezTo>
                  <a:cubicBezTo>
                    <a:pt x="9072" y="4117"/>
                    <a:pt x="9071" y="4107"/>
                    <a:pt x="9071" y="4096"/>
                  </a:cubicBezTo>
                  <a:cubicBezTo>
                    <a:pt x="9069" y="4078"/>
                    <a:pt x="9069" y="4067"/>
                    <a:pt x="9081" y="4053"/>
                  </a:cubicBezTo>
                  <a:cubicBezTo>
                    <a:pt x="9085" y="4050"/>
                    <a:pt x="9088" y="4046"/>
                    <a:pt x="9091" y="4043"/>
                  </a:cubicBezTo>
                  <a:cubicBezTo>
                    <a:pt x="9099" y="4037"/>
                    <a:pt x="9105" y="4031"/>
                    <a:pt x="9111" y="4023"/>
                  </a:cubicBezTo>
                  <a:cubicBezTo>
                    <a:pt x="9117" y="4015"/>
                    <a:pt x="9121" y="4006"/>
                    <a:pt x="9124" y="3998"/>
                  </a:cubicBezTo>
                  <a:cubicBezTo>
                    <a:pt x="9127" y="3992"/>
                    <a:pt x="9130" y="3986"/>
                    <a:pt x="9133" y="3980"/>
                  </a:cubicBezTo>
                  <a:cubicBezTo>
                    <a:pt x="9136" y="3976"/>
                    <a:pt x="9139" y="3971"/>
                    <a:pt x="9142" y="3967"/>
                  </a:cubicBezTo>
                  <a:cubicBezTo>
                    <a:pt x="9152" y="3954"/>
                    <a:pt x="9160" y="3942"/>
                    <a:pt x="9163" y="3918"/>
                  </a:cubicBezTo>
                  <a:cubicBezTo>
                    <a:pt x="9164" y="3896"/>
                    <a:pt x="9167" y="3873"/>
                    <a:pt x="9169" y="3850"/>
                  </a:cubicBezTo>
                  <a:cubicBezTo>
                    <a:pt x="9170" y="3832"/>
                    <a:pt x="9172" y="3805"/>
                    <a:pt x="9158" y="3787"/>
                  </a:cubicBezTo>
                  <a:cubicBezTo>
                    <a:pt x="9143" y="3768"/>
                    <a:pt x="9130" y="3766"/>
                    <a:pt x="9121" y="3768"/>
                  </a:cubicBezTo>
                  <a:cubicBezTo>
                    <a:pt x="9108" y="3771"/>
                    <a:pt x="9097" y="3783"/>
                    <a:pt x="9093" y="3802"/>
                  </a:cubicBezTo>
                  <a:cubicBezTo>
                    <a:pt x="9091" y="3811"/>
                    <a:pt x="9091" y="3820"/>
                    <a:pt x="9091" y="3827"/>
                  </a:cubicBezTo>
                  <a:cubicBezTo>
                    <a:pt x="9091" y="3835"/>
                    <a:pt x="9091" y="3842"/>
                    <a:pt x="9090" y="3848"/>
                  </a:cubicBezTo>
                  <a:cubicBezTo>
                    <a:pt x="9088" y="3856"/>
                    <a:pt x="9087" y="3861"/>
                    <a:pt x="9084" y="3869"/>
                  </a:cubicBezTo>
                  <a:cubicBezTo>
                    <a:pt x="9081" y="3873"/>
                    <a:pt x="9080" y="3879"/>
                    <a:pt x="9077" y="3885"/>
                  </a:cubicBezTo>
                  <a:cubicBezTo>
                    <a:pt x="9074" y="3896"/>
                    <a:pt x="9074" y="3906"/>
                    <a:pt x="9074" y="3915"/>
                  </a:cubicBezTo>
                  <a:cubicBezTo>
                    <a:pt x="9072" y="3930"/>
                    <a:pt x="9072" y="3940"/>
                    <a:pt x="9063" y="3951"/>
                  </a:cubicBezTo>
                  <a:cubicBezTo>
                    <a:pt x="9051" y="3966"/>
                    <a:pt x="9027" y="3980"/>
                    <a:pt x="9005" y="3986"/>
                  </a:cubicBezTo>
                  <a:cubicBezTo>
                    <a:pt x="8996" y="3988"/>
                    <a:pt x="8986" y="3988"/>
                    <a:pt x="8975" y="3988"/>
                  </a:cubicBezTo>
                  <a:cubicBezTo>
                    <a:pt x="8955" y="3986"/>
                    <a:pt x="8932" y="3985"/>
                    <a:pt x="8913" y="4003"/>
                  </a:cubicBezTo>
                  <a:cubicBezTo>
                    <a:pt x="8903" y="4012"/>
                    <a:pt x="8895" y="4022"/>
                    <a:pt x="8889" y="4034"/>
                  </a:cubicBezTo>
                  <a:cubicBezTo>
                    <a:pt x="8883" y="4043"/>
                    <a:pt x="8877" y="4052"/>
                    <a:pt x="8870" y="4058"/>
                  </a:cubicBezTo>
                  <a:cubicBezTo>
                    <a:pt x="8865" y="4062"/>
                    <a:pt x="8860" y="4065"/>
                    <a:pt x="8854" y="4068"/>
                  </a:cubicBezTo>
                  <a:cubicBezTo>
                    <a:pt x="8837" y="4077"/>
                    <a:pt x="8808" y="4092"/>
                    <a:pt x="8818" y="4126"/>
                  </a:cubicBezTo>
                  <a:cubicBezTo>
                    <a:pt x="8821" y="4136"/>
                    <a:pt x="8825" y="4144"/>
                    <a:pt x="8830" y="4153"/>
                  </a:cubicBezTo>
                  <a:cubicBezTo>
                    <a:pt x="8834" y="4162"/>
                    <a:pt x="8840" y="4169"/>
                    <a:pt x="8842" y="4180"/>
                  </a:cubicBezTo>
                  <a:cubicBezTo>
                    <a:pt x="8845" y="4197"/>
                    <a:pt x="8842" y="4217"/>
                    <a:pt x="8839" y="4236"/>
                  </a:cubicBezTo>
                  <a:cubicBezTo>
                    <a:pt x="8837" y="4246"/>
                    <a:pt x="8836" y="4258"/>
                    <a:pt x="8834" y="4270"/>
                  </a:cubicBezTo>
                  <a:cubicBezTo>
                    <a:pt x="8834" y="4290"/>
                    <a:pt x="8840" y="4306"/>
                    <a:pt x="8845" y="4321"/>
                  </a:cubicBezTo>
                  <a:cubicBezTo>
                    <a:pt x="8849" y="4331"/>
                    <a:pt x="8854" y="4342"/>
                    <a:pt x="8854" y="4352"/>
                  </a:cubicBezTo>
                  <a:cubicBezTo>
                    <a:pt x="8855" y="4371"/>
                    <a:pt x="8848" y="4377"/>
                    <a:pt x="8833" y="4391"/>
                  </a:cubicBezTo>
                  <a:cubicBezTo>
                    <a:pt x="8828" y="4394"/>
                    <a:pt x="8824" y="4398"/>
                    <a:pt x="8821" y="4401"/>
                  </a:cubicBezTo>
                  <a:cubicBezTo>
                    <a:pt x="8809" y="4411"/>
                    <a:pt x="8802" y="4425"/>
                    <a:pt x="8793" y="4435"/>
                  </a:cubicBezTo>
                  <a:cubicBezTo>
                    <a:pt x="8787" y="4446"/>
                    <a:pt x="8781" y="4454"/>
                    <a:pt x="8773" y="4463"/>
                  </a:cubicBezTo>
                  <a:cubicBezTo>
                    <a:pt x="8758" y="4477"/>
                    <a:pt x="8751" y="4492"/>
                    <a:pt x="8744" y="4507"/>
                  </a:cubicBezTo>
                  <a:cubicBezTo>
                    <a:pt x="8741" y="4512"/>
                    <a:pt x="8738" y="4518"/>
                    <a:pt x="8735" y="4524"/>
                  </a:cubicBezTo>
                  <a:cubicBezTo>
                    <a:pt x="8732" y="4530"/>
                    <a:pt x="8726" y="4538"/>
                    <a:pt x="8720" y="4544"/>
                  </a:cubicBezTo>
                  <a:cubicBezTo>
                    <a:pt x="8709" y="4556"/>
                    <a:pt x="8698" y="4569"/>
                    <a:pt x="8695" y="4585"/>
                  </a:cubicBezTo>
                  <a:cubicBezTo>
                    <a:pt x="8692" y="4602"/>
                    <a:pt x="8695" y="4614"/>
                    <a:pt x="8698" y="4625"/>
                  </a:cubicBezTo>
                  <a:cubicBezTo>
                    <a:pt x="8701" y="4639"/>
                    <a:pt x="8703" y="4649"/>
                    <a:pt x="8698" y="4661"/>
                  </a:cubicBezTo>
                  <a:cubicBezTo>
                    <a:pt x="8695" y="4669"/>
                    <a:pt x="8689" y="4679"/>
                    <a:pt x="8681" y="4689"/>
                  </a:cubicBezTo>
                  <a:cubicBezTo>
                    <a:pt x="8666" y="4715"/>
                    <a:pt x="8650" y="4741"/>
                    <a:pt x="8662" y="4764"/>
                  </a:cubicBezTo>
                  <a:cubicBezTo>
                    <a:pt x="8669" y="4777"/>
                    <a:pt x="8686" y="4786"/>
                    <a:pt x="8712" y="4787"/>
                  </a:cubicBezTo>
                  <a:cubicBezTo>
                    <a:pt x="8726" y="4789"/>
                    <a:pt x="8730" y="4793"/>
                    <a:pt x="8739" y="4799"/>
                  </a:cubicBezTo>
                  <a:cubicBezTo>
                    <a:pt x="8745" y="4804"/>
                    <a:pt x="8751" y="4810"/>
                    <a:pt x="8761" y="4814"/>
                  </a:cubicBezTo>
                  <a:cubicBezTo>
                    <a:pt x="8784" y="4825"/>
                    <a:pt x="8809" y="4814"/>
                    <a:pt x="8828" y="4804"/>
                  </a:cubicBezTo>
                  <a:cubicBezTo>
                    <a:pt x="8834" y="4802"/>
                    <a:pt x="8839" y="4799"/>
                    <a:pt x="8843" y="4798"/>
                  </a:cubicBezTo>
                  <a:cubicBezTo>
                    <a:pt x="8863" y="4790"/>
                    <a:pt x="8864" y="4792"/>
                    <a:pt x="8889" y="4811"/>
                  </a:cubicBezTo>
                  <a:lnTo>
                    <a:pt x="8894" y="4814"/>
                  </a:lnTo>
                  <a:cubicBezTo>
                    <a:pt x="8922" y="4836"/>
                    <a:pt x="8946" y="4859"/>
                    <a:pt x="8965" y="4883"/>
                  </a:cubicBezTo>
                  <a:cubicBezTo>
                    <a:pt x="8972" y="4890"/>
                    <a:pt x="8980" y="4897"/>
                    <a:pt x="8987" y="4905"/>
                  </a:cubicBezTo>
                  <a:cubicBezTo>
                    <a:pt x="8993" y="4911"/>
                    <a:pt x="8999" y="4918"/>
                    <a:pt x="9005" y="4926"/>
                  </a:cubicBezTo>
                  <a:cubicBezTo>
                    <a:pt x="9017" y="4939"/>
                    <a:pt x="9017" y="4954"/>
                    <a:pt x="9014" y="4979"/>
                  </a:cubicBezTo>
                  <a:lnTo>
                    <a:pt x="9011" y="5001"/>
                  </a:lnTo>
                  <a:cubicBezTo>
                    <a:pt x="9010" y="5022"/>
                    <a:pt x="9007" y="5045"/>
                    <a:pt x="9008" y="5067"/>
                  </a:cubicBezTo>
                  <a:lnTo>
                    <a:pt x="9010" y="5076"/>
                  </a:lnTo>
                  <a:cubicBezTo>
                    <a:pt x="9013" y="5100"/>
                    <a:pt x="9013" y="5101"/>
                    <a:pt x="8999" y="5104"/>
                  </a:cubicBezTo>
                  <a:cubicBezTo>
                    <a:pt x="8975" y="5111"/>
                    <a:pt x="8959" y="5122"/>
                    <a:pt x="8946" y="5134"/>
                  </a:cubicBezTo>
                  <a:cubicBezTo>
                    <a:pt x="8946" y="5129"/>
                    <a:pt x="8947" y="5125"/>
                    <a:pt x="8947" y="5122"/>
                  </a:cubicBezTo>
                  <a:cubicBezTo>
                    <a:pt x="8950" y="5104"/>
                    <a:pt x="8953" y="5091"/>
                    <a:pt x="8964" y="5079"/>
                  </a:cubicBezTo>
                  <a:cubicBezTo>
                    <a:pt x="8990" y="5046"/>
                    <a:pt x="8986" y="5021"/>
                    <a:pt x="8968" y="4991"/>
                  </a:cubicBezTo>
                  <a:cubicBezTo>
                    <a:pt x="8955" y="4966"/>
                    <a:pt x="8944" y="4943"/>
                    <a:pt x="8941" y="4915"/>
                  </a:cubicBezTo>
                  <a:lnTo>
                    <a:pt x="8940" y="4908"/>
                  </a:lnTo>
                  <a:cubicBezTo>
                    <a:pt x="8938" y="4888"/>
                    <a:pt x="8935" y="4866"/>
                    <a:pt x="8907" y="4854"/>
                  </a:cubicBezTo>
                  <a:cubicBezTo>
                    <a:pt x="8883" y="4844"/>
                    <a:pt x="8842" y="4839"/>
                    <a:pt x="8815" y="4847"/>
                  </a:cubicBezTo>
                  <a:cubicBezTo>
                    <a:pt x="8809" y="4850"/>
                    <a:pt x="8803" y="4851"/>
                    <a:pt x="8797" y="4854"/>
                  </a:cubicBezTo>
                  <a:cubicBezTo>
                    <a:pt x="8791" y="4857"/>
                    <a:pt x="8787" y="4860"/>
                    <a:pt x="8781" y="4860"/>
                  </a:cubicBezTo>
                  <a:cubicBezTo>
                    <a:pt x="8775" y="4860"/>
                    <a:pt x="8769" y="4860"/>
                    <a:pt x="8763" y="4860"/>
                  </a:cubicBezTo>
                  <a:cubicBezTo>
                    <a:pt x="8755" y="4859"/>
                    <a:pt x="8747" y="4859"/>
                    <a:pt x="8739" y="4859"/>
                  </a:cubicBezTo>
                  <a:cubicBezTo>
                    <a:pt x="8693" y="4865"/>
                    <a:pt x="8683" y="4894"/>
                    <a:pt x="8672" y="4921"/>
                  </a:cubicBezTo>
                  <a:cubicBezTo>
                    <a:pt x="8669" y="4929"/>
                    <a:pt x="8666" y="4935"/>
                    <a:pt x="8662" y="4942"/>
                  </a:cubicBezTo>
                  <a:cubicBezTo>
                    <a:pt x="8653" y="4955"/>
                    <a:pt x="8641" y="4973"/>
                    <a:pt x="8648" y="4998"/>
                  </a:cubicBezTo>
                  <a:cubicBezTo>
                    <a:pt x="8650" y="5004"/>
                    <a:pt x="8651" y="5010"/>
                    <a:pt x="8653" y="5015"/>
                  </a:cubicBezTo>
                  <a:cubicBezTo>
                    <a:pt x="8659" y="5037"/>
                    <a:pt x="8663" y="5052"/>
                    <a:pt x="8656" y="5076"/>
                  </a:cubicBezTo>
                  <a:lnTo>
                    <a:pt x="8653" y="5089"/>
                  </a:lnTo>
                  <a:cubicBezTo>
                    <a:pt x="8647" y="5111"/>
                    <a:pt x="8640" y="5138"/>
                    <a:pt x="8626" y="5153"/>
                  </a:cubicBezTo>
                  <a:cubicBezTo>
                    <a:pt x="8610" y="5169"/>
                    <a:pt x="8582" y="5190"/>
                    <a:pt x="8561" y="5198"/>
                  </a:cubicBezTo>
                  <a:cubicBezTo>
                    <a:pt x="8558" y="5199"/>
                    <a:pt x="8555" y="5199"/>
                    <a:pt x="8552" y="5201"/>
                  </a:cubicBezTo>
                  <a:cubicBezTo>
                    <a:pt x="8543" y="5202"/>
                    <a:pt x="8531" y="5204"/>
                    <a:pt x="8521" y="5217"/>
                  </a:cubicBezTo>
                  <a:cubicBezTo>
                    <a:pt x="8515" y="5226"/>
                    <a:pt x="8512" y="5236"/>
                    <a:pt x="8510" y="5247"/>
                  </a:cubicBezTo>
                  <a:cubicBezTo>
                    <a:pt x="8510" y="5251"/>
                    <a:pt x="8509" y="5256"/>
                    <a:pt x="8507" y="5259"/>
                  </a:cubicBezTo>
                  <a:cubicBezTo>
                    <a:pt x="8498" y="5281"/>
                    <a:pt x="8484" y="5299"/>
                    <a:pt x="8461" y="5312"/>
                  </a:cubicBezTo>
                  <a:cubicBezTo>
                    <a:pt x="8418" y="5340"/>
                    <a:pt x="8365" y="5361"/>
                    <a:pt x="8316" y="5370"/>
                  </a:cubicBezTo>
                  <a:cubicBezTo>
                    <a:pt x="8289" y="5376"/>
                    <a:pt x="8272" y="5379"/>
                    <a:pt x="8255" y="5410"/>
                  </a:cubicBezTo>
                  <a:cubicBezTo>
                    <a:pt x="8253" y="5413"/>
                    <a:pt x="8252" y="5418"/>
                    <a:pt x="8249" y="5422"/>
                  </a:cubicBezTo>
                  <a:cubicBezTo>
                    <a:pt x="8240" y="5440"/>
                    <a:pt x="8237" y="5446"/>
                    <a:pt x="8226" y="5444"/>
                  </a:cubicBezTo>
                  <a:cubicBezTo>
                    <a:pt x="8216" y="5443"/>
                    <a:pt x="8207" y="5432"/>
                    <a:pt x="8198" y="5419"/>
                  </a:cubicBezTo>
                  <a:cubicBezTo>
                    <a:pt x="8194" y="5415"/>
                    <a:pt x="8191" y="5409"/>
                    <a:pt x="8186" y="5404"/>
                  </a:cubicBezTo>
                  <a:cubicBezTo>
                    <a:pt x="8162" y="5379"/>
                    <a:pt x="8131" y="5361"/>
                    <a:pt x="8096" y="5355"/>
                  </a:cubicBezTo>
                  <a:cubicBezTo>
                    <a:pt x="8067" y="5349"/>
                    <a:pt x="8060" y="5346"/>
                    <a:pt x="8047" y="5325"/>
                  </a:cubicBezTo>
                  <a:cubicBezTo>
                    <a:pt x="8044" y="5322"/>
                    <a:pt x="8044" y="5321"/>
                    <a:pt x="8042" y="5319"/>
                  </a:cubicBezTo>
                  <a:cubicBezTo>
                    <a:pt x="8047" y="5315"/>
                    <a:pt x="8054" y="5308"/>
                    <a:pt x="8052" y="5291"/>
                  </a:cubicBezTo>
                  <a:cubicBezTo>
                    <a:pt x="8051" y="5270"/>
                    <a:pt x="8027" y="5263"/>
                    <a:pt x="8009" y="5259"/>
                  </a:cubicBezTo>
                  <a:cubicBezTo>
                    <a:pt x="8003" y="5257"/>
                    <a:pt x="7999" y="5256"/>
                    <a:pt x="7996" y="5254"/>
                  </a:cubicBezTo>
                  <a:cubicBezTo>
                    <a:pt x="7987" y="5250"/>
                    <a:pt x="7978" y="5245"/>
                    <a:pt x="7969" y="5239"/>
                  </a:cubicBezTo>
                  <a:cubicBezTo>
                    <a:pt x="7954" y="5230"/>
                    <a:pt x="7941" y="5221"/>
                    <a:pt x="7925" y="5215"/>
                  </a:cubicBezTo>
                  <a:lnTo>
                    <a:pt x="7914" y="5212"/>
                  </a:lnTo>
                  <a:cubicBezTo>
                    <a:pt x="7908" y="5210"/>
                    <a:pt x="7896" y="5207"/>
                    <a:pt x="7890" y="5202"/>
                  </a:cubicBezTo>
                  <a:cubicBezTo>
                    <a:pt x="7892" y="5202"/>
                    <a:pt x="7895" y="5201"/>
                    <a:pt x="7898" y="5199"/>
                  </a:cubicBezTo>
                  <a:cubicBezTo>
                    <a:pt x="7932" y="5186"/>
                    <a:pt x="7965" y="5190"/>
                    <a:pt x="7993" y="5208"/>
                  </a:cubicBezTo>
                  <a:cubicBezTo>
                    <a:pt x="7998" y="5211"/>
                    <a:pt x="8000" y="5215"/>
                    <a:pt x="8003" y="5220"/>
                  </a:cubicBezTo>
                  <a:cubicBezTo>
                    <a:pt x="8011" y="5226"/>
                    <a:pt x="8018" y="5235"/>
                    <a:pt x="8033" y="5239"/>
                  </a:cubicBezTo>
                  <a:cubicBezTo>
                    <a:pt x="8041" y="5241"/>
                    <a:pt x="8045" y="5239"/>
                    <a:pt x="8048" y="5239"/>
                  </a:cubicBezTo>
                  <a:lnTo>
                    <a:pt x="8051" y="5241"/>
                  </a:lnTo>
                  <a:cubicBezTo>
                    <a:pt x="8052" y="5244"/>
                    <a:pt x="8054" y="5247"/>
                    <a:pt x="8057" y="5251"/>
                  </a:cubicBezTo>
                  <a:cubicBezTo>
                    <a:pt x="8060" y="5257"/>
                    <a:pt x="8064" y="5266"/>
                    <a:pt x="8073" y="5273"/>
                  </a:cubicBezTo>
                  <a:cubicBezTo>
                    <a:pt x="8097" y="5291"/>
                    <a:pt x="8115" y="5287"/>
                    <a:pt x="8133" y="5284"/>
                  </a:cubicBezTo>
                  <a:cubicBezTo>
                    <a:pt x="8137" y="5282"/>
                    <a:pt x="8143" y="5281"/>
                    <a:pt x="8149" y="5279"/>
                  </a:cubicBezTo>
                  <a:cubicBezTo>
                    <a:pt x="8176" y="5276"/>
                    <a:pt x="8203" y="5273"/>
                    <a:pt x="8237" y="5272"/>
                  </a:cubicBezTo>
                  <a:cubicBezTo>
                    <a:pt x="8283" y="5269"/>
                    <a:pt x="8311" y="5241"/>
                    <a:pt x="8339" y="5212"/>
                  </a:cubicBezTo>
                  <a:cubicBezTo>
                    <a:pt x="8354" y="5199"/>
                    <a:pt x="8368" y="5186"/>
                    <a:pt x="8382" y="5175"/>
                  </a:cubicBezTo>
                  <a:cubicBezTo>
                    <a:pt x="8393" y="5168"/>
                    <a:pt x="8403" y="5159"/>
                    <a:pt x="8412" y="5150"/>
                  </a:cubicBezTo>
                  <a:cubicBezTo>
                    <a:pt x="8423" y="5138"/>
                    <a:pt x="8433" y="5129"/>
                    <a:pt x="8445" y="5123"/>
                  </a:cubicBezTo>
                  <a:cubicBezTo>
                    <a:pt x="8446" y="5123"/>
                    <a:pt x="8451" y="5122"/>
                    <a:pt x="8455" y="5122"/>
                  </a:cubicBezTo>
                  <a:cubicBezTo>
                    <a:pt x="8463" y="5120"/>
                    <a:pt x="8470" y="5120"/>
                    <a:pt x="8478" y="5116"/>
                  </a:cubicBezTo>
                  <a:cubicBezTo>
                    <a:pt x="8492" y="5108"/>
                    <a:pt x="8495" y="5095"/>
                    <a:pt x="8497" y="5088"/>
                  </a:cubicBezTo>
                  <a:cubicBezTo>
                    <a:pt x="8498" y="5083"/>
                    <a:pt x="8498" y="5080"/>
                    <a:pt x="8500" y="5077"/>
                  </a:cubicBezTo>
                  <a:cubicBezTo>
                    <a:pt x="8507" y="5062"/>
                    <a:pt x="8512" y="5048"/>
                    <a:pt x="8516" y="5033"/>
                  </a:cubicBezTo>
                  <a:cubicBezTo>
                    <a:pt x="8519" y="5024"/>
                    <a:pt x="8522" y="5013"/>
                    <a:pt x="8527" y="5003"/>
                  </a:cubicBezTo>
                  <a:cubicBezTo>
                    <a:pt x="8534" y="4984"/>
                    <a:pt x="8550" y="4970"/>
                    <a:pt x="8568" y="4955"/>
                  </a:cubicBezTo>
                  <a:cubicBezTo>
                    <a:pt x="8574" y="4951"/>
                    <a:pt x="8582" y="4945"/>
                    <a:pt x="8588" y="4939"/>
                  </a:cubicBezTo>
                  <a:cubicBezTo>
                    <a:pt x="8635" y="4896"/>
                    <a:pt x="8608" y="4854"/>
                    <a:pt x="8586" y="4820"/>
                  </a:cubicBezTo>
                  <a:cubicBezTo>
                    <a:pt x="8580" y="4813"/>
                    <a:pt x="8576" y="4804"/>
                    <a:pt x="8571" y="4796"/>
                  </a:cubicBezTo>
                  <a:cubicBezTo>
                    <a:pt x="8558" y="4771"/>
                    <a:pt x="8552" y="4744"/>
                    <a:pt x="8556" y="4724"/>
                  </a:cubicBezTo>
                  <a:cubicBezTo>
                    <a:pt x="8559" y="4710"/>
                    <a:pt x="8567" y="4703"/>
                    <a:pt x="8577" y="4692"/>
                  </a:cubicBezTo>
                  <a:cubicBezTo>
                    <a:pt x="8585" y="4685"/>
                    <a:pt x="8592" y="4677"/>
                    <a:pt x="8599" y="4667"/>
                  </a:cubicBezTo>
                  <a:cubicBezTo>
                    <a:pt x="8608" y="4652"/>
                    <a:pt x="8614" y="4634"/>
                    <a:pt x="8620" y="4618"/>
                  </a:cubicBezTo>
                  <a:cubicBezTo>
                    <a:pt x="8623" y="4608"/>
                    <a:pt x="8626" y="4596"/>
                    <a:pt x="8631" y="4587"/>
                  </a:cubicBezTo>
                  <a:cubicBezTo>
                    <a:pt x="8647" y="4551"/>
                    <a:pt x="8659" y="4520"/>
                    <a:pt x="8666" y="4483"/>
                  </a:cubicBezTo>
                  <a:cubicBezTo>
                    <a:pt x="8666" y="4477"/>
                    <a:pt x="8668" y="4471"/>
                    <a:pt x="8668" y="4465"/>
                  </a:cubicBezTo>
                  <a:cubicBezTo>
                    <a:pt x="8671" y="4446"/>
                    <a:pt x="8674" y="4423"/>
                    <a:pt x="8681" y="4408"/>
                  </a:cubicBezTo>
                  <a:cubicBezTo>
                    <a:pt x="8686" y="4398"/>
                    <a:pt x="8695" y="4391"/>
                    <a:pt x="8702" y="4383"/>
                  </a:cubicBezTo>
                  <a:cubicBezTo>
                    <a:pt x="8712" y="4376"/>
                    <a:pt x="8721" y="4367"/>
                    <a:pt x="8729" y="4355"/>
                  </a:cubicBezTo>
                  <a:cubicBezTo>
                    <a:pt x="8755" y="4307"/>
                    <a:pt x="8772" y="4251"/>
                    <a:pt x="8778" y="4185"/>
                  </a:cubicBezTo>
                  <a:cubicBezTo>
                    <a:pt x="8779" y="4160"/>
                    <a:pt x="8769" y="4141"/>
                    <a:pt x="8758" y="4123"/>
                  </a:cubicBezTo>
                  <a:cubicBezTo>
                    <a:pt x="8744" y="4098"/>
                    <a:pt x="8738" y="4083"/>
                    <a:pt x="8754" y="4064"/>
                  </a:cubicBezTo>
                  <a:cubicBezTo>
                    <a:pt x="8760" y="4056"/>
                    <a:pt x="8769" y="4050"/>
                    <a:pt x="8778" y="4044"/>
                  </a:cubicBezTo>
                  <a:cubicBezTo>
                    <a:pt x="8785" y="4040"/>
                    <a:pt x="8794" y="4034"/>
                    <a:pt x="8802" y="4026"/>
                  </a:cubicBezTo>
                  <a:cubicBezTo>
                    <a:pt x="8810" y="4018"/>
                    <a:pt x="8816" y="4007"/>
                    <a:pt x="8822" y="3998"/>
                  </a:cubicBezTo>
                  <a:cubicBezTo>
                    <a:pt x="8828" y="3989"/>
                    <a:pt x="8833" y="3980"/>
                    <a:pt x="8840" y="3974"/>
                  </a:cubicBezTo>
                  <a:cubicBezTo>
                    <a:pt x="8883" y="3934"/>
                    <a:pt x="8915" y="3879"/>
                    <a:pt x="8934" y="3809"/>
                  </a:cubicBezTo>
                  <a:cubicBezTo>
                    <a:pt x="8935" y="3804"/>
                    <a:pt x="8937" y="3799"/>
                    <a:pt x="8940" y="3792"/>
                  </a:cubicBezTo>
                  <a:cubicBezTo>
                    <a:pt x="8947" y="3771"/>
                    <a:pt x="8956" y="3744"/>
                    <a:pt x="8941" y="3720"/>
                  </a:cubicBezTo>
                  <a:cubicBezTo>
                    <a:pt x="8932" y="3704"/>
                    <a:pt x="8916" y="3698"/>
                    <a:pt x="8903" y="3694"/>
                  </a:cubicBezTo>
                  <a:cubicBezTo>
                    <a:pt x="8894" y="3689"/>
                    <a:pt x="8886" y="3686"/>
                    <a:pt x="8882" y="3682"/>
                  </a:cubicBezTo>
                  <a:cubicBezTo>
                    <a:pt x="8877" y="3677"/>
                    <a:pt x="8874" y="3673"/>
                    <a:pt x="8871" y="3667"/>
                  </a:cubicBezTo>
                  <a:cubicBezTo>
                    <a:pt x="8867" y="3658"/>
                    <a:pt x="8861" y="3646"/>
                    <a:pt x="8846" y="3639"/>
                  </a:cubicBezTo>
                  <a:cubicBezTo>
                    <a:pt x="8830" y="3628"/>
                    <a:pt x="8812" y="3625"/>
                    <a:pt x="8796" y="3622"/>
                  </a:cubicBezTo>
                  <a:cubicBezTo>
                    <a:pt x="8778" y="3618"/>
                    <a:pt x="8763" y="3615"/>
                    <a:pt x="8748" y="3606"/>
                  </a:cubicBezTo>
                  <a:cubicBezTo>
                    <a:pt x="8745" y="3604"/>
                    <a:pt x="8739" y="3597"/>
                    <a:pt x="8735" y="3591"/>
                  </a:cubicBezTo>
                  <a:cubicBezTo>
                    <a:pt x="8723" y="3576"/>
                    <a:pt x="8709" y="3560"/>
                    <a:pt x="8693" y="3561"/>
                  </a:cubicBezTo>
                  <a:cubicBezTo>
                    <a:pt x="8677" y="3563"/>
                    <a:pt x="8666" y="3578"/>
                    <a:pt x="8657" y="3591"/>
                  </a:cubicBezTo>
                  <a:cubicBezTo>
                    <a:pt x="8653" y="3597"/>
                    <a:pt x="8648" y="3604"/>
                    <a:pt x="8646" y="3606"/>
                  </a:cubicBezTo>
                  <a:lnTo>
                    <a:pt x="8641" y="3609"/>
                  </a:lnTo>
                  <a:cubicBezTo>
                    <a:pt x="8620" y="3621"/>
                    <a:pt x="8608" y="3628"/>
                    <a:pt x="8596" y="3656"/>
                  </a:cubicBezTo>
                  <a:cubicBezTo>
                    <a:pt x="8589" y="3674"/>
                    <a:pt x="8579" y="3689"/>
                    <a:pt x="8568" y="3705"/>
                  </a:cubicBezTo>
                  <a:cubicBezTo>
                    <a:pt x="8562" y="3714"/>
                    <a:pt x="8555" y="3723"/>
                    <a:pt x="8549" y="3734"/>
                  </a:cubicBezTo>
                  <a:cubicBezTo>
                    <a:pt x="8528" y="3769"/>
                    <a:pt x="8488" y="3835"/>
                    <a:pt x="8445" y="3869"/>
                  </a:cubicBezTo>
                  <a:cubicBezTo>
                    <a:pt x="8424" y="3887"/>
                    <a:pt x="8394" y="3897"/>
                    <a:pt x="8365" y="3908"/>
                  </a:cubicBezTo>
                  <a:cubicBezTo>
                    <a:pt x="8354" y="3912"/>
                    <a:pt x="8344" y="3913"/>
                    <a:pt x="8332" y="3915"/>
                  </a:cubicBezTo>
                  <a:cubicBezTo>
                    <a:pt x="8316" y="3916"/>
                    <a:pt x="8299" y="3919"/>
                    <a:pt x="8283" y="3927"/>
                  </a:cubicBezTo>
                  <a:cubicBezTo>
                    <a:pt x="8271" y="3933"/>
                    <a:pt x="8255" y="3945"/>
                    <a:pt x="8247" y="3955"/>
                  </a:cubicBezTo>
                  <a:cubicBezTo>
                    <a:pt x="8238" y="3966"/>
                    <a:pt x="8237" y="3973"/>
                    <a:pt x="8237" y="3980"/>
                  </a:cubicBezTo>
                  <a:cubicBezTo>
                    <a:pt x="8237" y="3983"/>
                    <a:pt x="8237" y="3985"/>
                    <a:pt x="8237" y="3988"/>
                  </a:cubicBezTo>
                  <a:cubicBezTo>
                    <a:pt x="8235" y="3992"/>
                    <a:pt x="8228" y="3998"/>
                    <a:pt x="8222" y="4004"/>
                  </a:cubicBezTo>
                  <a:cubicBezTo>
                    <a:pt x="8212" y="4015"/>
                    <a:pt x="8201" y="4026"/>
                    <a:pt x="8201" y="4040"/>
                  </a:cubicBezTo>
                  <a:cubicBezTo>
                    <a:pt x="8200" y="4050"/>
                    <a:pt x="8203" y="4058"/>
                    <a:pt x="8207" y="4064"/>
                  </a:cubicBezTo>
                  <a:cubicBezTo>
                    <a:pt x="8216" y="4073"/>
                    <a:pt x="8226" y="4073"/>
                    <a:pt x="8235" y="4073"/>
                  </a:cubicBezTo>
                  <a:cubicBezTo>
                    <a:pt x="8237" y="4073"/>
                    <a:pt x="8240" y="4073"/>
                    <a:pt x="8241" y="4073"/>
                  </a:cubicBezTo>
                  <a:cubicBezTo>
                    <a:pt x="8243" y="4080"/>
                    <a:pt x="8246" y="4086"/>
                    <a:pt x="8249" y="4092"/>
                  </a:cubicBezTo>
                  <a:cubicBezTo>
                    <a:pt x="8249" y="4092"/>
                    <a:pt x="8249" y="4092"/>
                    <a:pt x="8249" y="4093"/>
                  </a:cubicBezTo>
                  <a:cubicBezTo>
                    <a:pt x="8247" y="4095"/>
                    <a:pt x="8247" y="4096"/>
                    <a:pt x="8246" y="4098"/>
                  </a:cubicBezTo>
                  <a:cubicBezTo>
                    <a:pt x="8243" y="4101"/>
                    <a:pt x="8240" y="4104"/>
                    <a:pt x="8237" y="4107"/>
                  </a:cubicBezTo>
                  <a:cubicBezTo>
                    <a:pt x="8231" y="4113"/>
                    <a:pt x="8225" y="4120"/>
                    <a:pt x="8220" y="4129"/>
                  </a:cubicBezTo>
                  <a:cubicBezTo>
                    <a:pt x="8217" y="4135"/>
                    <a:pt x="8214" y="4142"/>
                    <a:pt x="8213" y="4148"/>
                  </a:cubicBezTo>
                  <a:cubicBezTo>
                    <a:pt x="8212" y="4156"/>
                    <a:pt x="8210" y="4162"/>
                    <a:pt x="8207" y="4166"/>
                  </a:cubicBezTo>
                  <a:cubicBezTo>
                    <a:pt x="8206" y="4169"/>
                    <a:pt x="8201" y="4171"/>
                    <a:pt x="8198" y="4174"/>
                  </a:cubicBezTo>
                  <a:cubicBezTo>
                    <a:pt x="8194" y="4178"/>
                    <a:pt x="8188" y="4181"/>
                    <a:pt x="8183" y="4187"/>
                  </a:cubicBezTo>
                  <a:cubicBezTo>
                    <a:pt x="8174" y="4200"/>
                    <a:pt x="8173" y="4214"/>
                    <a:pt x="8171" y="4224"/>
                  </a:cubicBezTo>
                  <a:cubicBezTo>
                    <a:pt x="8171" y="4229"/>
                    <a:pt x="8170" y="4233"/>
                    <a:pt x="8168" y="4239"/>
                  </a:cubicBezTo>
                  <a:cubicBezTo>
                    <a:pt x="8165" y="4254"/>
                    <a:pt x="8164" y="4254"/>
                    <a:pt x="8151" y="4255"/>
                  </a:cubicBezTo>
                  <a:cubicBezTo>
                    <a:pt x="8145" y="4255"/>
                    <a:pt x="8134" y="4257"/>
                    <a:pt x="8124" y="4261"/>
                  </a:cubicBezTo>
                  <a:cubicBezTo>
                    <a:pt x="8097" y="4272"/>
                    <a:pt x="8076" y="4312"/>
                    <a:pt x="8072" y="4319"/>
                  </a:cubicBezTo>
                  <a:cubicBezTo>
                    <a:pt x="8066" y="4333"/>
                    <a:pt x="8050" y="4364"/>
                    <a:pt x="8067" y="4382"/>
                  </a:cubicBezTo>
                  <a:cubicBezTo>
                    <a:pt x="8081" y="4395"/>
                    <a:pt x="8096" y="4388"/>
                    <a:pt x="8103" y="4385"/>
                  </a:cubicBezTo>
                  <a:cubicBezTo>
                    <a:pt x="8113" y="4380"/>
                    <a:pt x="8113" y="4380"/>
                    <a:pt x="8118" y="4385"/>
                  </a:cubicBezTo>
                  <a:cubicBezTo>
                    <a:pt x="8124" y="4389"/>
                    <a:pt x="8128" y="4397"/>
                    <a:pt x="8134" y="4405"/>
                  </a:cubicBezTo>
                  <a:cubicBezTo>
                    <a:pt x="8139" y="4413"/>
                    <a:pt x="8145" y="4422"/>
                    <a:pt x="8152" y="4429"/>
                  </a:cubicBezTo>
                  <a:lnTo>
                    <a:pt x="8157" y="4434"/>
                  </a:lnTo>
                  <a:cubicBezTo>
                    <a:pt x="8171" y="4447"/>
                    <a:pt x="8174" y="4453"/>
                    <a:pt x="8173" y="4459"/>
                  </a:cubicBezTo>
                  <a:cubicBezTo>
                    <a:pt x="8171" y="4460"/>
                    <a:pt x="8168" y="4462"/>
                    <a:pt x="8167" y="4463"/>
                  </a:cubicBezTo>
                  <a:cubicBezTo>
                    <a:pt x="8161" y="4468"/>
                    <a:pt x="8154" y="4474"/>
                    <a:pt x="8151" y="4483"/>
                  </a:cubicBezTo>
                  <a:cubicBezTo>
                    <a:pt x="8143" y="4498"/>
                    <a:pt x="8143" y="4515"/>
                    <a:pt x="8143" y="4530"/>
                  </a:cubicBezTo>
                  <a:lnTo>
                    <a:pt x="8143" y="4535"/>
                  </a:lnTo>
                  <a:cubicBezTo>
                    <a:pt x="8142" y="4566"/>
                    <a:pt x="8142" y="4597"/>
                    <a:pt x="8154" y="4614"/>
                  </a:cubicBezTo>
                  <a:cubicBezTo>
                    <a:pt x="8162" y="4625"/>
                    <a:pt x="8176" y="4628"/>
                    <a:pt x="8183" y="4631"/>
                  </a:cubicBezTo>
                  <a:cubicBezTo>
                    <a:pt x="8185" y="4631"/>
                    <a:pt x="8186" y="4631"/>
                    <a:pt x="8188" y="4631"/>
                  </a:cubicBezTo>
                  <a:cubicBezTo>
                    <a:pt x="8188" y="4633"/>
                    <a:pt x="8186" y="4636"/>
                    <a:pt x="8185" y="4640"/>
                  </a:cubicBezTo>
                  <a:cubicBezTo>
                    <a:pt x="8176" y="4667"/>
                    <a:pt x="8157" y="4686"/>
                    <a:pt x="8136" y="4704"/>
                  </a:cubicBezTo>
                  <a:cubicBezTo>
                    <a:pt x="8128" y="4712"/>
                    <a:pt x="8122" y="4721"/>
                    <a:pt x="8115" y="4729"/>
                  </a:cubicBezTo>
                  <a:cubicBezTo>
                    <a:pt x="8105" y="4741"/>
                    <a:pt x="8094" y="4755"/>
                    <a:pt x="8087" y="4759"/>
                  </a:cubicBezTo>
                  <a:cubicBezTo>
                    <a:pt x="8078" y="4764"/>
                    <a:pt x="8078" y="4762"/>
                    <a:pt x="8075" y="4758"/>
                  </a:cubicBezTo>
                  <a:cubicBezTo>
                    <a:pt x="8073" y="4756"/>
                    <a:pt x="8073" y="4755"/>
                    <a:pt x="8075" y="4747"/>
                  </a:cubicBezTo>
                  <a:cubicBezTo>
                    <a:pt x="8076" y="4743"/>
                    <a:pt x="8078" y="4737"/>
                    <a:pt x="8078" y="4729"/>
                  </a:cubicBezTo>
                  <a:cubicBezTo>
                    <a:pt x="8078" y="4712"/>
                    <a:pt x="8067" y="4698"/>
                    <a:pt x="8058" y="4686"/>
                  </a:cubicBezTo>
                  <a:cubicBezTo>
                    <a:pt x="8054" y="4680"/>
                    <a:pt x="8050" y="4674"/>
                    <a:pt x="8047" y="4669"/>
                  </a:cubicBezTo>
                  <a:cubicBezTo>
                    <a:pt x="8039" y="4649"/>
                    <a:pt x="8036" y="4630"/>
                    <a:pt x="8033" y="4609"/>
                  </a:cubicBezTo>
                  <a:cubicBezTo>
                    <a:pt x="8032" y="4599"/>
                    <a:pt x="8030" y="4587"/>
                    <a:pt x="8027" y="4576"/>
                  </a:cubicBezTo>
                  <a:cubicBezTo>
                    <a:pt x="8021" y="4553"/>
                    <a:pt x="8008" y="4536"/>
                    <a:pt x="7995" y="4521"/>
                  </a:cubicBezTo>
                  <a:cubicBezTo>
                    <a:pt x="7989" y="4515"/>
                    <a:pt x="7984" y="4511"/>
                    <a:pt x="7980" y="4505"/>
                  </a:cubicBezTo>
                  <a:cubicBezTo>
                    <a:pt x="7969" y="4490"/>
                    <a:pt x="7963" y="4475"/>
                    <a:pt x="7956" y="4460"/>
                  </a:cubicBezTo>
                  <a:lnTo>
                    <a:pt x="7950" y="4446"/>
                  </a:lnTo>
                  <a:cubicBezTo>
                    <a:pt x="7944" y="4429"/>
                    <a:pt x="7932" y="4413"/>
                    <a:pt x="7916" y="4397"/>
                  </a:cubicBezTo>
                  <a:cubicBezTo>
                    <a:pt x="7911" y="4392"/>
                    <a:pt x="7905" y="4389"/>
                    <a:pt x="7902" y="4383"/>
                  </a:cubicBezTo>
                  <a:lnTo>
                    <a:pt x="7898" y="4379"/>
                  </a:lnTo>
                  <a:lnTo>
                    <a:pt x="7892" y="4367"/>
                  </a:lnTo>
                  <a:cubicBezTo>
                    <a:pt x="7890" y="4362"/>
                    <a:pt x="7888" y="4355"/>
                    <a:pt x="7889" y="4352"/>
                  </a:cubicBezTo>
                  <a:lnTo>
                    <a:pt x="7889" y="4346"/>
                  </a:lnTo>
                  <a:cubicBezTo>
                    <a:pt x="7889" y="4340"/>
                    <a:pt x="7890" y="4333"/>
                    <a:pt x="7888" y="4324"/>
                  </a:cubicBezTo>
                  <a:cubicBezTo>
                    <a:pt x="7883" y="4303"/>
                    <a:pt x="7871" y="4285"/>
                    <a:pt x="7861" y="4270"/>
                  </a:cubicBezTo>
                  <a:cubicBezTo>
                    <a:pt x="7816" y="4208"/>
                    <a:pt x="7776" y="4163"/>
                    <a:pt x="7734" y="4135"/>
                  </a:cubicBezTo>
                  <a:lnTo>
                    <a:pt x="7720" y="4123"/>
                  </a:lnTo>
                  <a:cubicBezTo>
                    <a:pt x="7699" y="4108"/>
                    <a:pt x="7678" y="4095"/>
                    <a:pt x="7663" y="4075"/>
                  </a:cubicBezTo>
                  <a:cubicBezTo>
                    <a:pt x="7659" y="4071"/>
                    <a:pt x="7656" y="4067"/>
                    <a:pt x="7651" y="4061"/>
                  </a:cubicBezTo>
                  <a:cubicBezTo>
                    <a:pt x="7636" y="4038"/>
                    <a:pt x="7619" y="4012"/>
                    <a:pt x="7590" y="4012"/>
                  </a:cubicBezTo>
                  <a:cubicBezTo>
                    <a:pt x="7583" y="4012"/>
                    <a:pt x="7577" y="4013"/>
                    <a:pt x="7571" y="4016"/>
                  </a:cubicBezTo>
                  <a:cubicBezTo>
                    <a:pt x="7572" y="4015"/>
                    <a:pt x="7572" y="4015"/>
                    <a:pt x="7572" y="4013"/>
                  </a:cubicBezTo>
                  <a:cubicBezTo>
                    <a:pt x="7575" y="4007"/>
                    <a:pt x="7575" y="4001"/>
                    <a:pt x="7577" y="3995"/>
                  </a:cubicBezTo>
                  <a:cubicBezTo>
                    <a:pt x="7577" y="3991"/>
                    <a:pt x="7577" y="3988"/>
                    <a:pt x="7580" y="3982"/>
                  </a:cubicBezTo>
                  <a:cubicBezTo>
                    <a:pt x="7581" y="3977"/>
                    <a:pt x="7584" y="3971"/>
                    <a:pt x="7584" y="3966"/>
                  </a:cubicBezTo>
                  <a:cubicBezTo>
                    <a:pt x="7583" y="3960"/>
                    <a:pt x="7580" y="3954"/>
                    <a:pt x="7575" y="3948"/>
                  </a:cubicBezTo>
                  <a:cubicBezTo>
                    <a:pt x="7572" y="3943"/>
                    <a:pt x="7574" y="3937"/>
                    <a:pt x="7574" y="3930"/>
                  </a:cubicBezTo>
                  <a:cubicBezTo>
                    <a:pt x="7574" y="3921"/>
                    <a:pt x="7575" y="3908"/>
                    <a:pt x="7569" y="3896"/>
                  </a:cubicBezTo>
                  <a:cubicBezTo>
                    <a:pt x="7565" y="3890"/>
                    <a:pt x="7561" y="3885"/>
                    <a:pt x="7558" y="3882"/>
                  </a:cubicBezTo>
                  <a:cubicBezTo>
                    <a:pt x="7555" y="3879"/>
                    <a:pt x="7552" y="3876"/>
                    <a:pt x="7550" y="3875"/>
                  </a:cubicBezTo>
                  <a:cubicBezTo>
                    <a:pt x="7550" y="3873"/>
                    <a:pt x="7550" y="3869"/>
                    <a:pt x="7549" y="3866"/>
                  </a:cubicBezTo>
                  <a:lnTo>
                    <a:pt x="7546" y="3820"/>
                  </a:lnTo>
                  <a:cubicBezTo>
                    <a:pt x="7546" y="3809"/>
                    <a:pt x="7544" y="3787"/>
                    <a:pt x="7525" y="3777"/>
                  </a:cubicBezTo>
                  <a:cubicBezTo>
                    <a:pt x="7511" y="3769"/>
                    <a:pt x="7494" y="3772"/>
                    <a:pt x="7477" y="3786"/>
                  </a:cubicBezTo>
                  <a:lnTo>
                    <a:pt x="7471" y="3792"/>
                  </a:lnTo>
                  <a:cubicBezTo>
                    <a:pt x="7465" y="3796"/>
                    <a:pt x="7461" y="3802"/>
                    <a:pt x="7455" y="3802"/>
                  </a:cubicBezTo>
                  <a:cubicBezTo>
                    <a:pt x="7454" y="3804"/>
                    <a:pt x="7452" y="3804"/>
                    <a:pt x="7451" y="3804"/>
                  </a:cubicBezTo>
                  <a:cubicBezTo>
                    <a:pt x="7443" y="3805"/>
                    <a:pt x="7431" y="3806"/>
                    <a:pt x="7424" y="3818"/>
                  </a:cubicBezTo>
                  <a:cubicBezTo>
                    <a:pt x="7421" y="3823"/>
                    <a:pt x="7421" y="3829"/>
                    <a:pt x="7421" y="3832"/>
                  </a:cubicBezTo>
                  <a:lnTo>
                    <a:pt x="7416" y="3878"/>
                  </a:lnTo>
                  <a:cubicBezTo>
                    <a:pt x="7415" y="3893"/>
                    <a:pt x="7413" y="3915"/>
                    <a:pt x="7425" y="3933"/>
                  </a:cubicBezTo>
                  <a:cubicBezTo>
                    <a:pt x="7430" y="3940"/>
                    <a:pt x="7437" y="3946"/>
                    <a:pt x="7443" y="3951"/>
                  </a:cubicBezTo>
                  <a:cubicBezTo>
                    <a:pt x="7449" y="3957"/>
                    <a:pt x="7455" y="3963"/>
                    <a:pt x="7457" y="3967"/>
                  </a:cubicBezTo>
                  <a:cubicBezTo>
                    <a:pt x="7457" y="3970"/>
                    <a:pt x="7457" y="3976"/>
                    <a:pt x="7455" y="3980"/>
                  </a:cubicBezTo>
                  <a:cubicBezTo>
                    <a:pt x="7455" y="3989"/>
                    <a:pt x="7452" y="4000"/>
                    <a:pt x="7457" y="4010"/>
                  </a:cubicBezTo>
                  <a:cubicBezTo>
                    <a:pt x="7462" y="4023"/>
                    <a:pt x="7474" y="4031"/>
                    <a:pt x="7482" y="4035"/>
                  </a:cubicBezTo>
                  <a:cubicBezTo>
                    <a:pt x="7486" y="4038"/>
                    <a:pt x="7491" y="4041"/>
                    <a:pt x="7497" y="4044"/>
                  </a:cubicBezTo>
                  <a:cubicBezTo>
                    <a:pt x="7476" y="4058"/>
                    <a:pt x="7473" y="4081"/>
                    <a:pt x="7471" y="4102"/>
                  </a:cubicBezTo>
                  <a:cubicBezTo>
                    <a:pt x="7471" y="4110"/>
                    <a:pt x="7470" y="4119"/>
                    <a:pt x="7468" y="4126"/>
                  </a:cubicBezTo>
                  <a:cubicBezTo>
                    <a:pt x="7465" y="4148"/>
                    <a:pt x="7462" y="4172"/>
                    <a:pt x="7470" y="4193"/>
                  </a:cubicBezTo>
                  <a:cubicBezTo>
                    <a:pt x="7477" y="4215"/>
                    <a:pt x="7477" y="4220"/>
                    <a:pt x="7458" y="4236"/>
                  </a:cubicBezTo>
                  <a:cubicBezTo>
                    <a:pt x="7446" y="4248"/>
                    <a:pt x="7422" y="4269"/>
                    <a:pt x="7403" y="4270"/>
                  </a:cubicBezTo>
                  <a:cubicBezTo>
                    <a:pt x="7396" y="4272"/>
                    <a:pt x="7388" y="4270"/>
                    <a:pt x="7379" y="4267"/>
                  </a:cubicBezTo>
                  <a:cubicBezTo>
                    <a:pt x="7363" y="4264"/>
                    <a:pt x="7344" y="4258"/>
                    <a:pt x="7324" y="4273"/>
                  </a:cubicBezTo>
                  <a:cubicBezTo>
                    <a:pt x="7314" y="4281"/>
                    <a:pt x="7306" y="4294"/>
                    <a:pt x="7297" y="4307"/>
                  </a:cubicBezTo>
                  <a:cubicBezTo>
                    <a:pt x="7292" y="4316"/>
                    <a:pt x="7281" y="4333"/>
                    <a:pt x="7277" y="4334"/>
                  </a:cubicBezTo>
                  <a:cubicBezTo>
                    <a:pt x="7277" y="4334"/>
                    <a:pt x="7272" y="4333"/>
                    <a:pt x="7265" y="4316"/>
                  </a:cubicBezTo>
                  <a:cubicBezTo>
                    <a:pt x="7256" y="4292"/>
                    <a:pt x="7251" y="4285"/>
                    <a:pt x="7263" y="4266"/>
                  </a:cubicBezTo>
                  <a:cubicBezTo>
                    <a:pt x="7268" y="4258"/>
                    <a:pt x="7277" y="4254"/>
                    <a:pt x="7286" y="4248"/>
                  </a:cubicBezTo>
                  <a:cubicBezTo>
                    <a:pt x="7297" y="4242"/>
                    <a:pt x="7311" y="4235"/>
                    <a:pt x="7318" y="4221"/>
                  </a:cubicBezTo>
                  <a:cubicBezTo>
                    <a:pt x="7330" y="4200"/>
                    <a:pt x="7321" y="4174"/>
                    <a:pt x="7315" y="4153"/>
                  </a:cubicBezTo>
                  <a:lnTo>
                    <a:pt x="7312" y="4144"/>
                  </a:lnTo>
                  <a:cubicBezTo>
                    <a:pt x="7306" y="4126"/>
                    <a:pt x="7296" y="4113"/>
                    <a:pt x="7281" y="4108"/>
                  </a:cubicBezTo>
                  <a:cubicBezTo>
                    <a:pt x="7265" y="4104"/>
                    <a:pt x="7248" y="4108"/>
                    <a:pt x="7232" y="4120"/>
                  </a:cubicBezTo>
                  <a:cubicBezTo>
                    <a:pt x="7226" y="4125"/>
                    <a:pt x="7222" y="4132"/>
                    <a:pt x="7219" y="4138"/>
                  </a:cubicBezTo>
                  <a:lnTo>
                    <a:pt x="7216" y="4141"/>
                  </a:lnTo>
                  <a:cubicBezTo>
                    <a:pt x="7214" y="4133"/>
                    <a:pt x="7210" y="4125"/>
                    <a:pt x="7201" y="4120"/>
                  </a:cubicBezTo>
                  <a:cubicBezTo>
                    <a:pt x="7187" y="4114"/>
                    <a:pt x="7176" y="4120"/>
                    <a:pt x="7170" y="4125"/>
                  </a:cubicBezTo>
                  <a:cubicBezTo>
                    <a:pt x="7167" y="4125"/>
                    <a:pt x="7164" y="4128"/>
                    <a:pt x="7162" y="4128"/>
                  </a:cubicBezTo>
                  <a:cubicBezTo>
                    <a:pt x="7161" y="4128"/>
                    <a:pt x="7158" y="4128"/>
                    <a:pt x="7155" y="4126"/>
                  </a:cubicBezTo>
                  <a:cubicBezTo>
                    <a:pt x="7149" y="4125"/>
                    <a:pt x="7141" y="4123"/>
                    <a:pt x="7131" y="4125"/>
                  </a:cubicBezTo>
                  <a:cubicBezTo>
                    <a:pt x="7121" y="4128"/>
                    <a:pt x="7113" y="4130"/>
                    <a:pt x="7106" y="4133"/>
                  </a:cubicBezTo>
                  <a:cubicBezTo>
                    <a:pt x="7095" y="4139"/>
                    <a:pt x="7094" y="4141"/>
                    <a:pt x="7082" y="4128"/>
                  </a:cubicBezTo>
                  <a:lnTo>
                    <a:pt x="7069" y="4113"/>
                  </a:lnTo>
                  <a:cubicBezTo>
                    <a:pt x="7031" y="4074"/>
                    <a:pt x="6999" y="4041"/>
                    <a:pt x="6936" y="4029"/>
                  </a:cubicBezTo>
                  <a:cubicBezTo>
                    <a:pt x="6907" y="4025"/>
                    <a:pt x="6884" y="4038"/>
                    <a:pt x="6863" y="4050"/>
                  </a:cubicBezTo>
                  <a:cubicBezTo>
                    <a:pt x="6840" y="4064"/>
                    <a:pt x="6826" y="4070"/>
                    <a:pt x="6810" y="4059"/>
                  </a:cubicBezTo>
                  <a:cubicBezTo>
                    <a:pt x="6761" y="4026"/>
                    <a:pt x="6730" y="3997"/>
                    <a:pt x="6728" y="3989"/>
                  </a:cubicBezTo>
                  <a:cubicBezTo>
                    <a:pt x="6731" y="3989"/>
                    <a:pt x="6734" y="3992"/>
                    <a:pt x="6737" y="3994"/>
                  </a:cubicBezTo>
                  <a:cubicBezTo>
                    <a:pt x="6743" y="4000"/>
                    <a:pt x="6751" y="4004"/>
                    <a:pt x="6759" y="4007"/>
                  </a:cubicBezTo>
                  <a:cubicBezTo>
                    <a:pt x="6795" y="4015"/>
                    <a:pt x="6806" y="3980"/>
                    <a:pt x="6808" y="3963"/>
                  </a:cubicBezTo>
                  <a:cubicBezTo>
                    <a:pt x="6810" y="3960"/>
                    <a:pt x="6811" y="3957"/>
                    <a:pt x="6811" y="3954"/>
                  </a:cubicBezTo>
                  <a:cubicBezTo>
                    <a:pt x="6819" y="3933"/>
                    <a:pt x="6838" y="3897"/>
                    <a:pt x="6858" y="3888"/>
                  </a:cubicBezTo>
                  <a:cubicBezTo>
                    <a:pt x="6863" y="3885"/>
                    <a:pt x="6868" y="3887"/>
                    <a:pt x="6869" y="3887"/>
                  </a:cubicBezTo>
                  <a:cubicBezTo>
                    <a:pt x="6871" y="3888"/>
                    <a:pt x="6874" y="3890"/>
                    <a:pt x="6877" y="3891"/>
                  </a:cubicBezTo>
                  <a:cubicBezTo>
                    <a:pt x="6887" y="3900"/>
                    <a:pt x="6911" y="3919"/>
                    <a:pt x="6927" y="3900"/>
                  </a:cubicBezTo>
                  <a:cubicBezTo>
                    <a:pt x="6935" y="3891"/>
                    <a:pt x="6935" y="3882"/>
                    <a:pt x="6933" y="3878"/>
                  </a:cubicBezTo>
                  <a:cubicBezTo>
                    <a:pt x="6929" y="3863"/>
                    <a:pt x="6913" y="3857"/>
                    <a:pt x="6893" y="3853"/>
                  </a:cubicBezTo>
                  <a:cubicBezTo>
                    <a:pt x="6884" y="3850"/>
                    <a:pt x="6874" y="3847"/>
                    <a:pt x="6865" y="3844"/>
                  </a:cubicBezTo>
                  <a:cubicBezTo>
                    <a:pt x="6820" y="3832"/>
                    <a:pt x="6771" y="3817"/>
                    <a:pt x="6727" y="3830"/>
                  </a:cubicBezTo>
                  <a:cubicBezTo>
                    <a:pt x="6697" y="3841"/>
                    <a:pt x="6682" y="3860"/>
                    <a:pt x="6667" y="3882"/>
                  </a:cubicBezTo>
                  <a:lnTo>
                    <a:pt x="6664" y="3887"/>
                  </a:lnTo>
                  <a:cubicBezTo>
                    <a:pt x="6651" y="3909"/>
                    <a:pt x="6648" y="3908"/>
                    <a:pt x="6644" y="3906"/>
                  </a:cubicBezTo>
                  <a:cubicBezTo>
                    <a:pt x="6644" y="3905"/>
                    <a:pt x="6644" y="3905"/>
                    <a:pt x="6642" y="3905"/>
                  </a:cubicBezTo>
                  <a:cubicBezTo>
                    <a:pt x="6645" y="3903"/>
                    <a:pt x="6646" y="3902"/>
                    <a:pt x="6649" y="3900"/>
                  </a:cubicBezTo>
                  <a:cubicBezTo>
                    <a:pt x="6655" y="3894"/>
                    <a:pt x="6663" y="3888"/>
                    <a:pt x="6666" y="3881"/>
                  </a:cubicBezTo>
                  <a:cubicBezTo>
                    <a:pt x="6673" y="3866"/>
                    <a:pt x="6672" y="3854"/>
                    <a:pt x="6667" y="3848"/>
                  </a:cubicBezTo>
                  <a:cubicBezTo>
                    <a:pt x="6658" y="3832"/>
                    <a:pt x="6635" y="3830"/>
                    <a:pt x="6617" y="3829"/>
                  </a:cubicBezTo>
                  <a:lnTo>
                    <a:pt x="6612" y="3827"/>
                  </a:lnTo>
                  <a:cubicBezTo>
                    <a:pt x="6599" y="3827"/>
                    <a:pt x="6592" y="3824"/>
                    <a:pt x="6578" y="3820"/>
                  </a:cubicBezTo>
                  <a:lnTo>
                    <a:pt x="6574" y="3818"/>
                  </a:lnTo>
                  <a:cubicBezTo>
                    <a:pt x="6563" y="3815"/>
                    <a:pt x="6554" y="3814"/>
                    <a:pt x="6547" y="3814"/>
                  </a:cubicBezTo>
                  <a:cubicBezTo>
                    <a:pt x="6542" y="3814"/>
                    <a:pt x="6537" y="3812"/>
                    <a:pt x="6531" y="3812"/>
                  </a:cubicBezTo>
                  <a:cubicBezTo>
                    <a:pt x="6526" y="3811"/>
                    <a:pt x="6525" y="3809"/>
                    <a:pt x="6522" y="3806"/>
                  </a:cubicBezTo>
                  <a:cubicBezTo>
                    <a:pt x="6519" y="3804"/>
                    <a:pt x="6516" y="3802"/>
                    <a:pt x="6511" y="3799"/>
                  </a:cubicBezTo>
                  <a:cubicBezTo>
                    <a:pt x="6492" y="3789"/>
                    <a:pt x="6486" y="3789"/>
                    <a:pt x="6470" y="3793"/>
                  </a:cubicBezTo>
                  <a:lnTo>
                    <a:pt x="6461" y="3796"/>
                  </a:lnTo>
                  <a:cubicBezTo>
                    <a:pt x="6447" y="3799"/>
                    <a:pt x="6432" y="3799"/>
                    <a:pt x="6418" y="3799"/>
                  </a:cubicBezTo>
                  <a:cubicBezTo>
                    <a:pt x="6406" y="3799"/>
                    <a:pt x="6394" y="3801"/>
                    <a:pt x="6383" y="3802"/>
                  </a:cubicBezTo>
                  <a:cubicBezTo>
                    <a:pt x="6351" y="3806"/>
                    <a:pt x="6325" y="3805"/>
                    <a:pt x="6305" y="3798"/>
                  </a:cubicBezTo>
                  <a:cubicBezTo>
                    <a:pt x="6297" y="3795"/>
                    <a:pt x="6290" y="3792"/>
                    <a:pt x="6287" y="3789"/>
                  </a:cubicBezTo>
                  <a:cubicBezTo>
                    <a:pt x="6285" y="3787"/>
                    <a:pt x="6285" y="3786"/>
                    <a:pt x="6285" y="3783"/>
                  </a:cubicBezTo>
                  <a:cubicBezTo>
                    <a:pt x="6282" y="3775"/>
                    <a:pt x="6278" y="3763"/>
                    <a:pt x="6266" y="3760"/>
                  </a:cubicBezTo>
                  <a:cubicBezTo>
                    <a:pt x="6238" y="3754"/>
                    <a:pt x="6229" y="3792"/>
                    <a:pt x="6224" y="3809"/>
                  </a:cubicBezTo>
                  <a:cubicBezTo>
                    <a:pt x="6211" y="3795"/>
                    <a:pt x="6190" y="3775"/>
                    <a:pt x="6163" y="3772"/>
                  </a:cubicBezTo>
                  <a:cubicBezTo>
                    <a:pt x="6116" y="3766"/>
                    <a:pt x="6070" y="3817"/>
                    <a:pt x="6036" y="3854"/>
                  </a:cubicBezTo>
                  <a:cubicBezTo>
                    <a:pt x="6031" y="3858"/>
                    <a:pt x="6027" y="3864"/>
                    <a:pt x="6022" y="3869"/>
                  </a:cubicBezTo>
                  <a:cubicBezTo>
                    <a:pt x="6007" y="3885"/>
                    <a:pt x="5993" y="3887"/>
                    <a:pt x="5970" y="3876"/>
                  </a:cubicBezTo>
                  <a:cubicBezTo>
                    <a:pt x="5961" y="3873"/>
                    <a:pt x="5954" y="3870"/>
                    <a:pt x="5943" y="3866"/>
                  </a:cubicBezTo>
                  <a:cubicBezTo>
                    <a:pt x="5923" y="3857"/>
                    <a:pt x="5902" y="3848"/>
                    <a:pt x="5886" y="3838"/>
                  </a:cubicBezTo>
                  <a:cubicBezTo>
                    <a:pt x="5856" y="3817"/>
                    <a:pt x="5851" y="3783"/>
                    <a:pt x="5872" y="3732"/>
                  </a:cubicBezTo>
                  <a:cubicBezTo>
                    <a:pt x="5874" y="3729"/>
                    <a:pt x="5875" y="3725"/>
                    <a:pt x="5877" y="3722"/>
                  </a:cubicBezTo>
                  <a:cubicBezTo>
                    <a:pt x="5886" y="3702"/>
                    <a:pt x="5890" y="3689"/>
                    <a:pt x="5875" y="3662"/>
                  </a:cubicBezTo>
                  <a:cubicBezTo>
                    <a:pt x="5860" y="3633"/>
                    <a:pt x="5868" y="3622"/>
                    <a:pt x="5884" y="3612"/>
                  </a:cubicBezTo>
                  <a:cubicBezTo>
                    <a:pt x="5891" y="3607"/>
                    <a:pt x="5899" y="3607"/>
                    <a:pt x="5908" y="3606"/>
                  </a:cubicBezTo>
                  <a:cubicBezTo>
                    <a:pt x="5918" y="3606"/>
                    <a:pt x="5930" y="3604"/>
                    <a:pt x="5943" y="3598"/>
                  </a:cubicBezTo>
                  <a:cubicBezTo>
                    <a:pt x="5958" y="3591"/>
                    <a:pt x="5964" y="3594"/>
                    <a:pt x="5979" y="3603"/>
                  </a:cubicBezTo>
                  <a:cubicBezTo>
                    <a:pt x="5985" y="3606"/>
                    <a:pt x="5993" y="3610"/>
                    <a:pt x="6000" y="3615"/>
                  </a:cubicBezTo>
                  <a:cubicBezTo>
                    <a:pt x="6004" y="3616"/>
                    <a:pt x="6009" y="3618"/>
                    <a:pt x="6013" y="3619"/>
                  </a:cubicBezTo>
                  <a:cubicBezTo>
                    <a:pt x="6021" y="3622"/>
                    <a:pt x="6028" y="3625"/>
                    <a:pt x="6033" y="3628"/>
                  </a:cubicBezTo>
                  <a:cubicBezTo>
                    <a:pt x="6034" y="3630"/>
                    <a:pt x="6036" y="3634"/>
                    <a:pt x="6037" y="3637"/>
                  </a:cubicBezTo>
                  <a:cubicBezTo>
                    <a:pt x="6042" y="3644"/>
                    <a:pt x="6045" y="3652"/>
                    <a:pt x="6052" y="3656"/>
                  </a:cubicBezTo>
                  <a:cubicBezTo>
                    <a:pt x="6065" y="3665"/>
                    <a:pt x="6074" y="3664"/>
                    <a:pt x="6082" y="3662"/>
                  </a:cubicBezTo>
                  <a:cubicBezTo>
                    <a:pt x="6097" y="3658"/>
                    <a:pt x="6104" y="3640"/>
                    <a:pt x="6110" y="3624"/>
                  </a:cubicBezTo>
                  <a:cubicBezTo>
                    <a:pt x="6114" y="3616"/>
                    <a:pt x="6119" y="3609"/>
                    <a:pt x="6125" y="3600"/>
                  </a:cubicBezTo>
                  <a:cubicBezTo>
                    <a:pt x="6131" y="3589"/>
                    <a:pt x="6138" y="3579"/>
                    <a:pt x="6143" y="3566"/>
                  </a:cubicBezTo>
                  <a:cubicBezTo>
                    <a:pt x="6147" y="3549"/>
                    <a:pt x="6146" y="3534"/>
                    <a:pt x="6143" y="3523"/>
                  </a:cubicBezTo>
                  <a:cubicBezTo>
                    <a:pt x="6141" y="3511"/>
                    <a:pt x="6140" y="3500"/>
                    <a:pt x="6141" y="3491"/>
                  </a:cubicBezTo>
                  <a:cubicBezTo>
                    <a:pt x="6143" y="3484"/>
                    <a:pt x="6146" y="3480"/>
                    <a:pt x="6147" y="3474"/>
                  </a:cubicBezTo>
                  <a:cubicBezTo>
                    <a:pt x="6155" y="3459"/>
                    <a:pt x="6160" y="3442"/>
                    <a:pt x="6147" y="3416"/>
                  </a:cubicBezTo>
                  <a:cubicBezTo>
                    <a:pt x="6135" y="3393"/>
                    <a:pt x="6117" y="3370"/>
                    <a:pt x="6097" y="3349"/>
                  </a:cubicBezTo>
                  <a:cubicBezTo>
                    <a:pt x="6088" y="3341"/>
                    <a:pt x="6077" y="3335"/>
                    <a:pt x="6068" y="3331"/>
                  </a:cubicBezTo>
                  <a:cubicBezTo>
                    <a:pt x="6056" y="3325"/>
                    <a:pt x="6048" y="3319"/>
                    <a:pt x="6040" y="3312"/>
                  </a:cubicBezTo>
                  <a:cubicBezTo>
                    <a:pt x="6034" y="3304"/>
                    <a:pt x="6033" y="3295"/>
                    <a:pt x="6031" y="3283"/>
                  </a:cubicBezTo>
                  <a:cubicBezTo>
                    <a:pt x="6030" y="3276"/>
                    <a:pt x="6028" y="3267"/>
                    <a:pt x="6024" y="3257"/>
                  </a:cubicBezTo>
                  <a:cubicBezTo>
                    <a:pt x="6016" y="3242"/>
                    <a:pt x="6007" y="3231"/>
                    <a:pt x="5996" y="3230"/>
                  </a:cubicBezTo>
                  <a:cubicBezTo>
                    <a:pt x="5988" y="3228"/>
                    <a:pt x="5976" y="3228"/>
                    <a:pt x="5964" y="3239"/>
                  </a:cubicBezTo>
                  <a:cubicBezTo>
                    <a:pt x="5946" y="3255"/>
                    <a:pt x="5951" y="3285"/>
                    <a:pt x="5955" y="3304"/>
                  </a:cubicBezTo>
                  <a:cubicBezTo>
                    <a:pt x="5955" y="3310"/>
                    <a:pt x="5958" y="3317"/>
                    <a:pt x="5960" y="3325"/>
                  </a:cubicBezTo>
                  <a:cubicBezTo>
                    <a:pt x="5963" y="3337"/>
                    <a:pt x="5966" y="3349"/>
                    <a:pt x="5964" y="3361"/>
                  </a:cubicBezTo>
                  <a:cubicBezTo>
                    <a:pt x="5963" y="3374"/>
                    <a:pt x="5951" y="3386"/>
                    <a:pt x="5939" y="3399"/>
                  </a:cubicBezTo>
                  <a:cubicBezTo>
                    <a:pt x="5935" y="3402"/>
                    <a:pt x="5932" y="3407"/>
                    <a:pt x="5929" y="3410"/>
                  </a:cubicBezTo>
                  <a:cubicBezTo>
                    <a:pt x="5921" y="3417"/>
                    <a:pt x="5912" y="3422"/>
                    <a:pt x="5902" y="3427"/>
                  </a:cubicBezTo>
                  <a:cubicBezTo>
                    <a:pt x="5891" y="3432"/>
                    <a:pt x="5878" y="3438"/>
                    <a:pt x="5868" y="3448"/>
                  </a:cubicBezTo>
                  <a:lnTo>
                    <a:pt x="5863" y="3453"/>
                  </a:lnTo>
                  <a:cubicBezTo>
                    <a:pt x="5845" y="3471"/>
                    <a:pt x="5834" y="3482"/>
                    <a:pt x="5810" y="3491"/>
                  </a:cubicBezTo>
                  <a:lnTo>
                    <a:pt x="5799" y="3496"/>
                  </a:lnTo>
                  <a:cubicBezTo>
                    <a:pt x="5777" y="3505"/>
                    <a:pt x="5755" y="3512"/>
                    <a:pt x="5737" y="3530"/>
                  </a:cubicBezTo>
                  <a:cubicBezTo>
                    <a:pt x="5713" y="3554"/>
                    <a:pt x="5716" y="3569"/>
                    <a:pt x="5725" y="3587"/>
                  </a:cubicBezTo>
                  <a:cubicBezTo>
                    <a:pt x="5726" y="3591"/>
                    <a:pt x="5729" y="3595"/>
                    <a:pt x="5731" y="3601"/>
                  </a:cubicBezTo>
                  <a:cubicBezTo>
                    <a:pt x="5749" y="3653"/>
                    <a:pt x="5698" y="3702"/>
                    <a:pt x="5660" y="3722"/>
                  </a:cubicBezTo>
                  <a:cubicBezTo>
                    <a:pt x="5654" y="3726"/>
                    <a:pt x="5646" y="3729"/>
                    <a:pt x="5639" y="3732"/>
                  </a:cubicBezTo>
                  <a:lnTo>
                    <a:pt x="5625" y="3737"/>
                  </a:lnTo>
                  <a:lnTo>
                    <a:pt x="5625" y="3738"/>
                  </a:lnTo>
                  <a:lnTo>
                    <a:pt x="5615" y="3743"/>
                  </a:lnTo>
                  <a:cubicBezTo>
                    <a:pt x="5603" y="3747"/>
                    <a:pt x="5591" y="3753"/>
                    <a:pt x="5579" y="3762"/>
                  </a:cubicBezTo>
                  <a:cubicBezTo>
                    <a:pt x="5566" y="3771"/>
                    <a:pt x="5556" y="3781"/>
                    <a:pt x="5547" y="3792"/>
                  </a:cubicBezTo>
                  <a:cubicBezTo>
                    <a:pt x="5547" y="3777"/>
                    <a:pt x="5544" y="3759"/>
                    <a:pt x="5533" y="3749"/>
                  </a:cubicBezTo>
                  <a:cubicBezTo>
                    <a:pt x="5547" y="3741"/>
                    <a:pt x="5557" y="3729"/>
                    <a:pt x="5557" y="3711"/>
                  </a:cubicBezTo>
                  <a:cubicBezTo>
                    <a:pt x="5557" y="3692"/>
                    <a:pt x="5542" y="3674"/>
                    <a:pt x="5532" y="3661"/>
                  </a:cubicBezTo>
                  <a:lnTo>
                    <a:pt x="5527" y="3656"/>
                  </a:lnTo>
                  <a:cubicBezTo>
                    <a:pt x="5512" y="3637"/>
                    <a:pt x="5505" y="3625"/>
                    <a:pt x="5499" y="3604"/>
                  </a:cubicBezTo>
                  <a:cubicBezTo>
                    <a:pt x="5493" y="3585"/>
                    <a:pt x="5484" y="3573"/>
                    <a:pt x="5471" y="3567"/>
                  </a:cubicBezTo>
                  <a:cubicBezTo>
                    <a:pt x="5452" y="3558"/>
                    <a:pt x="5429" y="3567"/>
                    <a:pt x="5408" y="3575"/>
                  </a:cubicBezTo>
                  <a:cubicBezTo>
                    <a:pt x="5398" y="3579"/>
                    <a:pt x="5388" y="3584"/>
                    <a:pt x="5377" y="3585"/>
                  </a:cubicBezTo>
                  <a:cubicBezTo>
                    <a:pt x="5356" y="3588"/>
                    <a:pt x="5331" y="3591"/>
                    <a:pt x="5307" y="3581"/>
                  </a:cubicBezTo>
                  <a:cubicBezTo>
                    <a:pt x="5300" y="3578"/>
                    <a:pt x="5291" y="3573"/>
                    <a:pt x="5284" y="3569"/>
                  </a:cubicBezTo>
                  <a:cubicBezTo>
                    <a:pt x="5266" y="3558"/>
                    <a:pt x="5245" y="3545"/>
                    <a:pt x="5218" y="3548"/>
                  </a:cubicBezTo>
                  <a:cubicBezTo>
                    <a:pt x="5209" y="3549"/>
                    <a:pt x="5200" y="3551"/>
                    <a:pt x="5191" y="3552"/>
                  </a:cubicBezTo>
                  <a:cubicBezTo>
                    <a:pt x="5180" y="3555"/>
                    <a:pt x="5168" y="3558"/>
                    <a:pt x="5154" y="3557"/>
                  </a:cubicBezTo>
                  <a:cubicBezTo>
                    <a:pt x="5128" y="3552"/>
                    <a:pt x="5095" y="3549"/>
                    <a:pt x="5064" y="3564"/>
                  </a:cubicBezTo>
                  <a:cubicBezTo>
                    <a:pt x="5023" y="3584"/>
                    <a:pt x="5010" y="3639"/>
                    <a:pt x="5000" y="3682"/>
                  </a:cubicBezTo>
                  <a:cubicBezTo>
                    <a:pt x="4997" y="3694"/>
                    <a:pt x="4994" y="3705"/>
                    <a:pt x="4991" y="3714"/>
                  </a:cubicBezTo>
                  <a:cubicBezTo>
                    <a:pt x="4988" y="3725"/>
                    <a:pt x="4982" y="3734"/>
                    <a:pt x="4976" y="3743"/>
                  </a:cubicBezTo>
                  <a:cubicBezTo>
                    <a:pt x="4970" y="3751"/>
                    <a:pt x="4964" y="3762"/>
                    <a:pt x="4960" y="3772"/>
                  </a:cubicBezTo>
                  <a:lnTo>
                    <a:pt x="4958" y="3777"/>
                  </a:lnTo>
                  <a:cubicBezTo>
                    <a:pt x="4955" y="3784"/>
                    <a:pt x="4949" y="3802"/>
                    <a:pt x="4946" y="3804"/>
                  </a:cubicBezTo>
                  <a:cubicBezTo>
                    <a:pt x="4946" y="3804"/>
                    <a:pt x="4943" y="3804"/>
                    <a:pt x="4937" y="3796"/>
                  </a:cubicBezTo>
                  <a:cubicBezTo>
                    <a:pt x="4933" y="3789"/>
                    <a:pt x="4930" y="3783"/>
                    <a:pt x="4925" y="3775"/>
                  </a:cubicBezTo>
                  <a:cubicBezTo>
                    <a:pt x="4921" y="3763"/>
                    <a:pt x="4915" y="3750"/>
                    <a:pt x="4900" y="3738"/>
                  </a:cubicBezTo>
                  <a:cubicBezTo>
                    <a:pt x="4884" y="3725"/>
                    <a:pt x="4876" y="3708"/>
                    <a:pt x="4872" y="3682"/>
                  </a:cubicBezTo>
                  <a:cubicBezTo>
                    <a:pt x="4870" y="3673"/>
                    <a:pt x="4870" y="3667"/>
                    <a:pt x="4870" y="3659"/>
                  </a:cubicBezTo>
                  <a:cubicBezTo>
                    <a:pt x="4869" y="3642"/>
                    <a:pt x="4867" y="3624"/>
                    <a:pt x="4854" y="3603"/>
                  </a:cubicBezTo>
                  <a:cubicBezTo>
                    <a:pt x="4836" y="3579"/>
                    <a:pt x="4833" y="3564"/>
                    <a:pt x="4830" y="3533"/>
                  </a:cubicBezTo>
                  <a:cubicBezTo>
                    <a:pt x="4827" y="3515"/>
                    <a:pt x="4830" y="3497"/>
                    <a:pt x="4833" y="3478"/>
                  </a:cubicBezTo>
                  <a:cubicBezTo>
                    <a:pt x="4836" y="3454"/>
                    <a:pt x="4839" y="3429"/>
                    <a:pt x="4833" y="3401"/>
                  </a:cubicBezTo>
                  <a:cubicBezTo>
                    <a:pt x="4829" y="3386"/>
                    <a:pt x="4821" y="3359"/>
                    <a:pt x="4795" y="3358"/>
                  </a:cubicBezTo>
                  <a:cubicBezTo>
                    <a:pt x="4777" y="3356"/>
                    <a:pt x="4766" y="3365"/>
                    <a:pt x="4760" y="3371"/>
                  </a:cubicBezTo>
                  <a:cubicBezTo>
                    <a:pt x="4753" y="3377"/>
                    <a:pt x="4752" y="3377"/>
                    <a:pt x="4746" y="3375"/>
                  </a:cubicBezTo>
                  <a:cubicBezTo>
                    <a:pt x="4743" y="3374"/>
                    <a:pt x="4740" y="3371"/>
                    <a:pt x="4735" y="3370"/>
                  </a:cubicBezTo>
                  <a:cubicBezTo>
                    <a:pt x="4728" y="3364"/>
                    <a:pt x="4714" y="3355"/>
                    <a:pt x="4695" y="3361"/>
                  </a:cubicBezTo>
                  <a:cubicBezTo>
                    <a:pt x="4674" y="3368"/>
                    <a:pt x="4665" y="3392"/>
                    <a:pt x="4658" y="3408"/>
                  </a:cubicBezTo>
                  <a:cubicBezTo>
                    <a:pt x="4646" y="3439"/>
                    <a:pt x="4639" y="3478"/>
                    <a:pt x="4631" y="3511"/>
                  </a:cubicBezTo>
                  <a:lnTo>
                    <a:pt x="4630" y="3518"/>
                  </a:lnTo>
                  <a:cubicBezTo>
                    <a:pt x="4625" y="3540"/>
                    <a:pt x="4622" y="3564"/>
                    <a:pt x="4643" y="3587"/>
                  </a:cubicBezTo>
                  <a:cubicBezTo>
                    <a:pt x="4649" y="3591"/>
                    <a:pt x="4655" y="3595"/>
                    <a:pt x="4661" y="3598"/>
                  </a:cubicBezTo>
                  <a:cubicBezTo>
                    <a:pt x="4670" y="3604"/>
                    <a:pt x="4677" y="3609"/>
                    <a:pt x="4677" y="3615"/>
                  </a:cubicBezTo>
                  <a:cubicBezTo>
                    <a:pt x="4677" y="3618"/>
                    <a:pt x="4667" y="3630"/>
                    <a:pt x="4662" y="3634"/>
                  </a:cubicBezTo>
                  <a:cubicBezTo>
                    <a:pt x="4658" y="3639"/>
                    <a:pt x="4653" y="3644"/>
                    <a:pt x="4650" y="3649"/>
                  </a:cubicBezTo>
                  <a:cubicBezTo>
                    <a:pt x="4649" y="3652"/>
                    <a:pt x="4646" y="3658"/>
                    <a:pt x="4643" y="3662"/>
                  </a:cubicBezTo>
                  <a:cubicBezTo>
                    <a:pt x="4636" y="3674"/>
                    <a:pt x="4625" y="3695"/>
                    <a:pt x="4616" y="3696"/>
                  </a:cubicBezTo>
                  <a:cubicBezTo>
                    <a:pt x="4612" y="3698"/>
                    <a:pt x="4609" y="3696"/>
                    <a:pt x="4601" y="3691"/>
                  </a:cubicBezTo>
                  <a:cubicBezTo>
                    <a:pt x="4594" y="3688"/>
                    <a:pt x="4585" y="3682"/>
                    <a:pt x="4575" y="3680"/>
                  </a:cubicBezTo>
                  <a:cubicBezTo>
                    <a:pt x="4567" y="3679"/>
                    <a:pt x="4561" y="3680"/>
                    <a:pt x="4558" y="3682"/>
                  </a:cubicBezTo>
                  <a:cubicBezTo>
                    <a:pt x="4552" y="3682"/>
                    <a:pt x="4552" y="3682"/>
                    <a:pt x="4551" y="3679"/>
                  </a:cubicBezTo>
                  <a:cubicBezTo>
                    <a:pt x="4548" y="3676"/>
                    <a:pt x="4546" y="3670"/>
                    <a:pt x="4545" y="3659"/>
                  </a:cubicBezTo>
                  <a:cubicBezTo>
                    <a:pt x="4540" y="3640"/>
                    <a:pt x="4537" y="3624"/>
                    <a:pt x="4526" y="3601"/>
                  </a:cubicBezTo>
                  <a:lnTo>
                    <a:pt x="4526" y="3601"/>
                  </a:lnTo>
                  <a:lnTo>
                    <a:pt x="4520" y="3592"/>
                  </a:lnTo>
                  <a:lnTo>
                    <a:pt x="4520" y="3592"/>
                  </a:lnTo>
                  <a:lnTo>
                    <a:pt x="4514" y="3579"/>
                  </a:lnTo>
                  <a:cubicBezTo>
                    <a:pt x="4506" y="3563"/>
                    <a:pt x="4503" y="3548"/>
                    <a:pt x="4506" y="3534"/>
                  </a:cubicBezTo>
                  <a:cubicBezTo>
                    <a:pt x="4509" y="3521"/>
                    <a:pt x="4514" y="3509"/>
                    <a:pt x="4520" y="3497"/>
                  </a:cubicBezTo>
                  <a:cubicBezTo>
                    <a:pt x="4530" y="3472"/>
                    <a:pt x="4543" y="3442"/>
                    <a:pt x="4524" y="3404"/>
                  </a:cubicBezTo>
                  <a:cubicBezTo>
                    <a:pt x="4523" y="3398"/>
                    <a:pt x="4520" y="3393"/>
                    <a:pt x="4517" y="3387"/>
                  </a:cubicBezTo>
                  <a:cubicBezTo>
                    <a:pt x="4508" y="3374"/>
                    <a:pt x="4500" y="3359"/>
                    <a:pt x="4500" y="3346"/>
                  </a:cubicBezTo>
                  <a:cubicBezTo>
                    <a:pt x="4500" y="3328"/>
                    <a:pt x="4508" y="3322"/>
                    <a:pt x="4527" y="3310"/>
                  </a:cubicBezTo>
                  <a:lnTo>
                    <a:pt x="4535" y="3306"/>
                  </a:lnTo>
                  <a:cubicBezTo>
                    <a:pt x="4561" y="3289"/>
                    <a:pt x="4575" y="3268"/>
                    <a:pt x="4590" y="3248"/>
                  </a:cubicBezTo>
                  <a:cubicBezTo>
                    <a:pt x="4595" y="3239"/>
                    <a:pt x="4601" y="3231"/>
                    <a:pt x="4607" y="3224"/>
                  </a:cubicBezTo>
                  <a:cubicBezTo>
                    <a:pt x="4618" y="3210"/>
                    <a:pt x="4630" y="3196"/>
                    <a:pt x="4637" y="3176"/>
                  </a:cubicBezTo>
                  <a:lnTo>
                    <a:pt x="4640" y="3172"/>
                  </a:lnTo>
                  <a:cubicBezTo>
                    <a:pt x="4649" y="3151"/>
                    <a:pt x="4655" y="3139"/>
                    <a:pt x="4659" y="3138"/>
                  </a:cubicBezTo>
                  <a:cubicBezTo>
                    <a:pt x="4662" y="3139"/>
                    <a:pt x="4667" y="3142"/>
                    <a:pt x="4674" y="3142"/>
                  </a:cubicBezTo>
                  <a:cubicBezTo>
                    <a:pt x="4694" y="3145"/>
                    <a:pt x="4699" y="3144"/>
                    <a:pt x="4717" y="3135"/>
                  </a:cubicBezTo>
                  <a:cubicBezTo>
                    <a:pt x="4766" y="3108"/>
                    <a:pt x="4792" y="3089"/>
                    <a:pt x="4814" y="3037"/>
                  </a:cubicBezTo>
                  <a:cubicBezTo>
                    <a:pt x="4827" y="3005"/>
                    <a:pt x="4827" y="2971"/>
                    <a:pt x="4815" y="2928"/>
                  </a:cubicBezTo>
                  <a:lnTo>
                    <a:pt x="4814" y="2922"/>
                  </a:lnTo>
                  <a:cubicBezTo>
                    <a:pt x="4811" y="2912"/>
                    <a:pt x="4808" y="2901"/>
                    <a:pt x="4804" y="2891"/>
                  </a:cubicBezTo>
                  <a:lnTo>
                    <a:pt x="4805" y="2891"/>
                  </a:lnTo>
                  <a:cubicBezTo>
                    <a:pt x="4820" y="2889"/>
                    <a:pt x="4830" y="2885"/>
                    <a:pt x="4836" y="2875"/>
                  </a:cubicBezTo>
                  <a:cubicBezTo>
                    <a:pt x="4845" y="2861"/>
                    <a:pt x="4841" y="2845"/>
                    <a:pt x="4835" y="2830"/>
                  </a:cubicBezTo>
                  <a:cubicBezTo>
                    <a:pt x="4827" y="2809"/>
                    <a:pt x="4827" y="2808"/>
                    <a:pt x="4836" y="2790"/>
                  </a:cubicBezTo>
                  <a:cubicBezTo>
                    <a:pt x="4842" y="2776"/>
                    <a:pt x="4845" y="2763"/>
                    <a:pt x="4848" y="2750"/>
                  </a:cubicBezTo>
                  <a:cubicBezTo>
                    <a:pt x="4851" y="2736"/>
                    <a:pt x="4854" y="2724"/>
                    <a:pt x="4860" y="2714"/>
                  </a:cubicBezTo>
                  <a:cubicBezTo>
                    <a:pt x="4872" y="2689"/>
                    <a:pt x="4894" y="2664"/>
                    <a:pt x="4900" y="2662"/>
                  </a:cubicBezTo>
                  <a:cubicBezTo>
                    <a:pt x="4900" y="2662"/>
                    <a:pt x="4902" y="2664"/>
                    <a:pt x="4902" y="2667"/>
                  </a:cubicBezTo>
                  <a:cubicBezTo>
                    <a:pt x="4905" y="2672"/>
                    <a:pt x="4902" y="2678"/>
                    <a:pt x="4891" y="2689"/>
                  </a:cubicBezTo>
                  <a:cubicBezTo>
                    <a:pt x="4888" y="2693"/>
                    <a:pt x="4884" y="2696"/>
                    <a:pt x="4881" y="2701"/>
                  </a:cubicBezTo>
                  <a:cubicBezTo>
                    <a:pt x="4864" y="2724"/>
                    <a:pt x="4860" y="2753"/>
                    <a:pt x="4864" y="2781"/>
                  </a:cubicBezTo>
                  <a:cubicBezTo>
                    <a:pt x="4867" y="2794"/>
                    <a:pt x="4873" y="2805"/>
                    <a:pt x="4878" y="2814"/>
                  </a:cubicBezTo>
                  <a:cubicBezTo>
                    <a:pt x="4882" y="2821"/>
                    <a:pt x="4885" y="2827"/>
                    <a:pt x="4888" y="2834"/>
                  </a:cubicBezTo>
                  <a:cubicBezTo>
                    <a:pt x="4888" y="2839"/>
                    <a:pt x="4890" y="2843"/>
                    <a:pt x="4890" y="2848"/>
                  </a:cubicBezTo>
                  <a:cubicBezTo>
                    <a:pt x="4890" y="2857"/>
                    <a:pt x="4891" y="2866"/>
                    <a:pt x="4894" y="2875"/>
                  </a:cubicBezTo>
                  <a:cubicBezTo>
                    <a:pt x="4897" y="2881"/>
                    <a:pt x="4902" y="2885"/>
                    <a:pt x="4905" y="2888"/>
                  </a:cubicBezTo>
                  <a:lnTo>
                    <a:pt x="4908" y="2891"/>
                  </a:lnTo>
                  <a:cubicBezTo>
                    <a:pt x="4906" y="2891"/>
                    <a:pt x="4905" y="2892"/>
                    <a:pt x="4903" y="2892"/>
                  </a:cubicBezTo>
                  <a:cubicBezTo>
                    <a:pt x="4897" y="2895"/>
                    <a:pt x="4882" y="2903"/>
                    <a:pt x="4885" y="2925"/>
                  </a:cubicBezTo>
                  <a:cubicBezTo>
                    <a:pt x="4887" y="2936"/>
                    <a:pt x="4896" y="2943"/>
                    <a:pt x="4905" y="2949"/>
                  </a:cubicBezTo>
                  <a:cubicBezTo>
                    <a:pt x="4906" y="2950"/>
                    <a:pt x="4909" y="2952"/>
                    <a:pt x="4911" y="2953"/>
                  </a:cubicBezTo>
                  <a:cubicBezTo>
                    <a:pt x="4919" y="2962"/>
                    <a:pt x="4924" y="2971"/>
                    <a:pt x="4925" y="2982"/>
                  </a:cubicBezTo>
                  <a:cubicBezTo>
                    <a:pt x="4925" y="2989"/>
                    <a:pt x="4925" y="2996"/>
                    <a:pt x="4924" y="3005"/>
                  </a:cubicBezTo>
                  <a:cubicBezTo>
                    <a:pt x="4922" y="3019"/>
                    <a:pt x="4922" y="3032"/>
                    <a:pt x="4927" y="3047"/>
                  </a:cubicBezTo>
                  <a:cubicBezTo>
                    <a:pt x="4933" y="3071"/>
                    <a:pt x="4948" y="3096"/>
                    <a:pt x="4960" y="3118"/>
                  </a:cubicBezTo>
                  <a:lnTo>
                    <a:pt x="4969" y="3133"/>
                  </a:lnTo>
                  <a:cubicBezTo>
                    <a:pt x="4974" y="3144"/>
                    <a:pt x="4980" y="3153"/>
                    <a:pt x="4986" y="3163"/>
                  </a:cubicBezTo>
                  <a:cubicBezTo>
                    <a:pt x="4995" y="3176"/>
                    <a:pt x="5004" y="3190"/>
                    <a:pt x="5010" y="3203"/>
                  </a:cubicBezTo>
                  <a:cubicBezTo>
                    <a:pt x="5015" y="3215"/>
                    <a:pt x="5016" y="3227"/>
                    <a:pt x="5018" y="3240"/>
                  </a:cubicBezTo>
                  <a:cubicBezTo>
                    <a:pt x="5019" y="3255"/>
                    <a:pt x="5022" y="3270"/>
                    <a:pt x="5028" y="3285"/>
                  </a:cubicBezTo>
                  <a:cubicBezTo>
                    <a:pt x="5050" y="3332"/>
                    <a:pt x="5083" y="3374"/>
                    <a:pt x="5126" y="3404"/>
                  </a:cubicBezTo>
                  <a:cubicBezTo>
                    <a:pt x="5129" y="3407"/>
                    <a:pt x="5132" y="3408"/>
                    <a:pt x="5135" y="3408"/>
                  </a:cubicBezTo>
                  <a:cubicBezTo>
                    <a:pt x="5138" y="3411"/>
                    <a:pt x="5139" y="3413"/>
                    <a:pt x="5144" y="3417"/>
                  </a:cubicBezTo>
                  <a:cubicBezTo>
                    <a:pt x="5145" y="3417"/>
                    <a:pt x="5145" y="3420"/>
                    <a:pt x="5147" y="3422"/>
                  </a:cubicBezTo>
                  <a:cubicBezTo>
                    <a:pt x="5148" y="3426"/>
                    <a:pt x="5151" y="3435"/>
                    <a:pt x="5160" y="3439"/>
                  </a:cubicBezTo>
                  <a:cubicBezTo>
                    <a:pt x="5169" y="3444"/>
                    <a:pt x="5180" y="3444"/>
                    <a:pt x="5185" y="3442"/>
                  </a:cubicBezTo>
                  <a:cubicBezTo>
                    <a:pt x="5188" y="3442"/>
                    <a:pt x="5191" y="3442"/>
                    <a:pt x="5193" y="3442"/>
                  </a:cubicBezTo>
                  <a:cubicBezTo>
                    <a:pt x="5203" y="3444"/>
                    <a:pt x="5209" y="3447"/>
                    <a:pt x="5217" y="3451"/>
                  </a:cubicBezTo>
                  <a:cubicBezTo>
                    <a:pt x="5221" y="3454"/>
                    <a:pt x="5224" y="3456"/>
                    <a:pt x="5229" y="3459"/>
                  </a:cubicBezTo>
                  <a:cubicBezTo>
                    <a:pt x="5255" y="3472"/>
                    <a:pt x="5288" y="3474"/>
                    <a:pt x="5309" y="3474"/>
                  </a:cubicBezTo>
                  <a:cubicBezTo>
                    <a:pt x="5328" y="3475"/>
                    <a:pt x="5343" y="3469"/>
                    <a:pt x="5358" y="3465"/>
                  </a:cubicBezTo>
                  <a:cubicBezTo>
                    <a:pt x="5371" y="3462"/>
                    <a:pt x="5382" y="3456"/>
                    <a:pt x="5397" y="3457"/>
                  </a:cubicBezTo>
                  <a:cubicBezTo>
                    <a:pt x="5404" y="3457"/>
                    <a:pt x="5410" y="3459"/>
                    <a:pt x="5417" y="3459"/>
                  </a:cubicBezTo>
                  <a:cubicBezTo>
                    <a:pt x="5435" y="3460"/>
                    <a:pt x="5456" y="3462"/>
                    <a:pt x="5478" y="3448"/>
                  </a:cubicBezTo>
                  <a:cubicBezTo>
                    <a:pt x="5484" y="3445"/>
                    <a:pt x="5490" y="3441"/>
                    <a:pt x="5496" y="3436"/>
                  </a:cubicBezTo>
                  <a:cubicBezTo>
                    <a:pt x="5499" y="3432"/>
                    <a:pt x="5504" y="3429"/>
                    <a:pt x="5507" y="3426"/>
                  </a:cubicBezTo>
                  <a:cubicBezTo>
                    <a:pt x="5510" y="3425"/>
                    <a:pt x="5515" y="3422"/>
                    <a:pt x="5520" y="3420"/>
                  </a:cubicBezTo>
                  <a:cubicBezTo>
                    <a:pt x="5527" y="3417"/>
                    <a:pt x="5536" y="3414"/>
                    <a:pt x="5542" y="3408"/>
                  </a:cubicBezTo>
                  <a:cubicBezTo>
                    <a:pt x="5562" y="3390"/>
                    <a:pt x="5556" y="3372"/>
                    <a:pt x="5553" y="3364"/>
                  </a:cubicBezTo>
                  <a:cubicBezTo>
                    <a:pt x="5550" y="3358"/>
                    <a:pt x="5548" y="3355"/>
                    <a:pt x="5550" y="3350"/>
                  </a:cubicBezTo>
                  <a:cubicBezTo>
                    <a:pt x="5551" y="3350"/>
                    <a:pt x="5553" y="3349"/>
                    <a:pt x="5554" y="3349"/>
                  </a:cubicBezTo>
                  <a:cubicBezTo>
                    <a:pt x="5557" y="3346"/>
                    <a:pt x="5562" y="3344"/>
                    <a:pt x="5566" y="3340"/>
                  </a:cubicBezTo>
                  <a:cubicBezTo>
                    <a:pt x="5575" y="3331"/>
                    <a:pt x="5579" y="3322"/>
                    <a:pt x="5585" y="3315"/>
                  </a:cubicBezTo>
                  <a:cubicBezTo>
                    <a:pt x="5588" y="3309"/>
                    <a:pt x="5591" y="3303"/>
                    <a:pt x="5596" y="3298"/>
                  </a:cubicBezTo>
                  <a:cubicBezTo>
                    <a:pt x="5599" y="3294"/>
                    <a:pt x="5603" y="3291"/>
                    <a:pt x="5606" y="3286"/>
                  </a:cubicBezTo>
                  <a:cubicBezTo>
                    <a:pt x="5618" y="3274"/>
                    <a:pt x="5633" y="3260"/>
                    <a:pt x="5631" y="3236"/>
                  </a:cubicBezTo>
                  <a:cubicBezTo>
                    <a:pt x="5630" y="3221"/>
                    <a:pt x="5624" y="3209"/>
                    <a:pt x="5619" y="3199"/>
                  </a:cubicBezTo>
                  <a:cubicBezTo>
                    <a:pt x="5614" y="3187"/>
                    <a:pt x="5609" y="3178"/>
                    <a:pt x="5611" y="3167"/>
                  </a:cubicBezTo>
                  <a:cubicBezTo>
                    <a:pt x="5611" y="3161"/>
                    <a:pt x="5617" y="3151"/>
                    <a:pt x="5621" y="3141"/>
                  </a:cubicBezTo>
                  <a:cubicBezTo>
                    <a:pt x="5630" y="3123"/>
                    <a:pt x="5639" y="3105"/>
                    <a:pt x="5634" y="3089"/>
                  </a:cubicBezTo>
                  <a:cubicBezTo>
                    <a:pt x="5630" y="3074"/>
                    <a:pt x="5619" y="3066"/>
                    <a:pt x="5612" y="3062"/>
                  </a:cubicBezTo>
                  <a:cubicBezTo>
                    <a:pt x="5606" y="3057"/>
                    <a:pt x="5602" y="3054"/>
                    <a:pt x="5600" y="3050"/>
                  </a:cubicBezTo>
                  <a:cubicBezTo>
                    <a:pt x="5596" y="3041"/>
                    <a:pt x="5599" y="3028"/>
                    <a:pt x="5602" y="3014"/>
                  </a:cubicBezTo>
                  <a:cubicBezTo>
                    <a:pt x="5605" y="3007"/>
                    <a:pt x="5606" y="2998"/>
                    <a:pt x="5606" y="2991"/>
                  </a:cubicBezTo>
                  <a:cubicBezTo>
                    <a:pt x="5608" y="2971"/>
                    <a:pt x="5602" y="2956"/>
                    <a:pt x="5596" y="2941"/>
                  </a:cubicBezTo>
                  <a:cubicBezTo>
                    <a:pt x="5593" y="2934"/>
                    <a:pt x="5588" y="2925"/>
                    <a:pt x="5587" y="2916"/>
                  </a:cubicBezTo>
                  <a:cubicBezTo>
                    <a:pt x="5581" y="2884"/>
                    <a:pt x="5588" y="2848"/>
                    <a:pt x="5596" y="2811"/>
                  </a:cubicBezTo>
                  <a:cubicBezTo>
                    <a:pt x="5602" y="2782"/>
                    <a:pt x="5608" y="2753"/>
                    <a:pt x="5608" y="2724"/>
                  </a:cubicBezTo>
                  <a:cubicBezTo>
                    <a:pt x="5606" y="2702"/>
                    <a:pt x="5602" y="2684"/>
                    <a:pt x="5597" y="2665"/>
                  </a:cubicBezTo>
                  <a:cubicBezTo>
                    <a:pt x="5594" y="2658"/>
                    <a:pt x="5593" y="2650"/>
                    <a:pt x="5591" y="2643"/>
                  </a:cubicBezTo>
                  <a:cubicBezTo>
                    <a:pt x="5588" y="2629"/>
                    <a:pt x="5590" y="2616"/>
                    <a:pt x="5591" y="2603"/>
                  </a:cubicBezTo>
                  <a:cubicBezTo>
                    <a:pt x="5593" y="2585"/>
                    <a:pt x="5596" y="2567"/>
                    <a:pt x="5590" y="2549"/>
                  </a:cubicBezTo>
                  <a:cubicBezTo>
                    <a:pt x="5584" y="2527"/>
                    <a:pt x="5570" y="2518"/>
                    <a:pt x="5559" y="2510"/>
                  </a:cubicBezTo>
                  <a:cubicBezTo>
                    <a:pt x="5554" y="2509"/>
                    <a:pt x="5550" y="2506"/>
                    <a:pt x="5545" y="2502"/>
                  </a:cubicBezTo>
                  <a:cubicBezTo>
                    <a:pt x="5535" y="2493"/>
                    <a:pt x="5532" y="2479"/>
                    <a:pt x="5529" y="2463"/>
                  </a:cubicBezTo>
                  <a:cubicBezTo>
                    <a:pt x="5527" y="2457"/>
                    <a:pt x="5526" y="2451"/>
                    <a:pt x="5524" y="2444"/>
                  </a:cubicBezTo>
                  <a:cubicBezTo>
                    <a:pt x="5515" y="2418"/>
                    <a:pt x="5505" y="2403"/>
                    <a:pt x="5484" y="2381"/>
                  </a:cubicBezTo>
                  <a:cubicBezTo>
                    <a:pt x="5480" y="2377"/>
                    <a:pt x="5475" y="2371"/>
                    <a:pt x="5475" y="2366"/>
                  </a:cubicBezTo>
                  <a:cubicBezTo>
                    <a:pt x="5475" y="2366"/>
                    <a:pt x="5477" y="2365"/>
                    <a:pt x="5478" y="2363"/>
                  </a:cubicBezTo>
                  <a:cubicBezTo>
                    <a:pt x="5481" y="2360"/>
                    <a:pt x="5486" y="2354"/>
                    <a:pt x="5487" y="2345"/>
                  </a:cubicBezTo>
                  <a:cubicBezTo>
                    <a:pt x="5489" y="2340"/>
                    <a:pt x="5492" y="2322"/>
                    <a:pt x="5475" y="2313"/>
                  </a:cubicBezTo>
                  <a:cubicBezTo>
                    <a:pt x="5472" y="2310"/>
                    <a:pt x="5469" y="2310"/>
                    <a:pt x="5465" y="2307"/>
                  </a:cubicBezTo>
                  <a:cubicBezTo>
                    <a:pt x="5472" y="2298"/>
                    <a:pt x="5477" y="2289"/>
                    <a:pt x="5477" y="2280"/>
                  </a:cubicBezTo>
                  <a:cubicBezTo>
                    <a:pt x="5483" y="2283"/>
                    <a:pt x="5487" y="2286"/>
                    <a:pt x="5493" y="2286"/>
                  </a:cubicBezTo>
                  <a:cubicBezTo>
                    <a:pt x="5507" y="2288"/>
                    <a:pt x="5518" y="2283"/>
                    <a:pt x="5527" y="2273"/>
                  </a:cubicBezTo>
                  <a:cubicBezTo>
                    <a:pt x="5550" y="2250"/>
                    <a:pt x="5541" y="2212"/>
                    <a:pt x="5536" y="2186"/>
                  </a:cubicBezTo>
                  <a:lnTo>
                    <a:pt x="5535" y="2179"/>
                  </a:lnTo>
                  <a:cubicBezTo>
                    <a:pt x="5524" y="2130"/>
                    <a:pt x="5492" y="2134"/>
                    <a:pt x="5469" y="2137"/>
                  </a:cubicBezTo>
                  <a:cubicBezTo>
                    <a:pt x="5459" y="2139"/>
                    <a:pt x="5447" y="2140"/>
                    <a:pt x="5438" y="2137"/>
                  </a:cubicBezTo>
                  <a:cubicBezTo>
                    <a:pt x="5431" y="2134"/>
                    <a:pt x="5429" y="2128"/>
                    <a:pt x="5428" y="2111"/>
                  </a:cubicBezTo>
                  <a:lnTo>
                    <a:pt x="5425" y="2090"/>
                  </a:lnTo>
                  <a:lnTo>
                    <a:pt x="5414" y="2088"/>
                  </a:lnTo>
                  <a:cubicBezTo>
                    <a:pt x="5392" y="2085"/>
                    <a:pt x="5370" y="2082"/>
                    <a:pt x="5347" y="2075"/>
                  </a:cubicBezTo>
                  <a:cubicBezTo>
                    <a:pt x="5336" y="2071"/>
                    <a:pt x="5324" y="2065"/>
                    <a:pt x="5312" y="2060"/>
                  </a:cubicBezTo>
                  <a:cubicBezTo>
                    <a:pt x="5291" y="2050"/>
                    <a:pt x="5272" y="2041"/>
                    <a:pt x="5249" y="2038"/>
                  </a:cubicBezTo>
                  <a:cubicBezTo>
                    <a:pt x="5233" y="2036"/>
                    <a:pt x="5218" y="2038"/>
                    <a:pt x="5206" y="2041"/>
                  </a:cubicBezTo>
                  <a:lnTo>
                    <a:pt x="5199" y="2042"/>
                  </a:lnTo>
                  <a:cubicBezTo>
                    <a:pt x="5191" y="2044"/>
                    <a:pt x="5183" y="2045"/>
                    <a:pt x="5174" y="2047"/>
                  </a:cubicBezTo>
                  <a:cubicBezTo>
                    <a:pt x="5165" y="2048"/>
                    <a:pt x="5154" y="2047"/>
                    <a:pt x="5145" y="2045"/>
                  </a:cubicBezTo>
                  <a:cubicBezTo>
                    <a:pt x="5136" y="2044"/>
                    <a:pt x="5129" y="2039"/>
                    <a:pt x="5120" y="2035"/>
                  </a:cubicBezTo>
                  <a:cubicBezTo>
                    <a:pt x="5101" y="2026"/>
                    <a:pt x="5081" y="2017"/>
                    <a:pt x="5059" y="2036"/>
                  </a:cubicBezTo>
                  <a:cubicBezTo>
                    <a:pt x="5052" y="2044"/>
                    <a:pt x="5047" y="2050"/>
                    <a:pt x="5041" y="2056"/>
                  </a:cubicBezTo>
                  <a:cubicBezTo>
                    <a:pt x="5032" y="2068"/>
                    <a:pt x="5026" y="2075"/>
                    <a:pt x="5006" y="2081"/>
                  </a:cubicBezTo>
                  <a:lnTo>
                    <a:pt x="5000" y="2082"/>
                  </a:lnTo>
                  <a:cubicBezTo>
                    <a:pt x="4974" y="2090"/>
                    <a:pt x="4951" y="2097"/>
                    <a:pt x="4933" y="2123"/>
                  </a:cubicBezTo>
                  <a:cubicBezTo>
                    <a:pt x="4916" y="2146"/>
                    <a:pt x="4916" y="2172"/>
                    <a:pt x="4918" y="2197"/>
                  </a:cubicBezTo>
                  <a:lnTo>
                    <a:pt x="4918" y="2204"/>
                  </a:lnTo>
                  <a:cubicBezTo>
                    <a:pt x="4918" y="2210"/>
                    <a:pt x="4918" y="2218"/>
                    <a:pt x="4916" y="2224"/>
                  </a:cubicBezTo>
                  <a:cubicBezTo>
                    <a:pt x="4915" y="2253"/>
                    <a:pt x="4903" y="2285"/>
                    <a:pt x="4879" y="2319"/>
                  </a:cubicBezTo>
                  <a:cubicBezTo>
                    <a:pt x="4853" y="2356"/>
                    <a:pt x="4815" y="2375"/>
                    <a:pt x="4765" y="2375"/>
                  </a:cubicBezTo>
                  <a:cubicBezTo>
                    <a:pt x="4756" y="2375"/>
                    <a:pt x="4749" y="2375"/>
                    <a:pt x="4738" y="2374"/>
                  </a:cubicBezTo>
                  <a:cubicBezTo>
                    <a:pt x="4692" y="2372"/>
                    <a:pt x="4647" y="2371"/>
                    <a:pt x="4612" y="2411"/>
                  </a:cubicBezTo>
                  <a:cubicBezTo>
                    <a:pt x="4600" y="2424"/>
                    <a:pt x="4591" y="2439"/>
                    <a:pt x="4582" y="2454"/>
                  </a:cubicBezTo>
                  <a:lnTo>
                    <a:pt x="4579" y="2460"/>
                  </a:lnTo>
                  <a:cubicBezTo>
                    <a:pt x="4573" y="2469"/>
                    <a:pt x="4569" y="2478"/>
                    <a:pt x="4563" y="2485"/>
                  </a:cubicBezTo>
                  <a:lnTo>
                    <a:pt x="4552" y="2500"/>
                  </a:lnTo>
                  <a:cubicBezTo>
                    <a:pt x="4540" y="2516"/>
                    <a:pt x="4529" y="2533"/>
                    <a:pt x="4520" y="2551"/>
                  </a:cubicBezTo>
                  <a:cubicBezTo>
                    <a:pt x="4517" y="2555"/>
                    <a:pt x="4515" y="2558"/>
                    <a:pt x="4512" y="2562"/>
                  </a:cubicBezTo>
                  <a:lnTo>
                    <a:pt x="4508" y="2573"/>
                  </a:lnTo>
                  <a:cubicBezTo>
                    <a:pt x="4491" y="2606"/>
                    <a:pt x="4472" y="2643"/>
                    <a:pt x="4439" y="2661"/>
                  </a:cubicBezTo>
                  <a:cubicBezTo>
                    <a:pt x="4426" y="2667"/>
                    <a:pt x="4410" y="2667"/>
                    <a:pt x="4395" y="2667"/>
                  </a:cubicBezTo>
                  <a:lnTo>
                    <a:pt x="4392" y="2667"/>
                  </a:lnTo>
                  <a:cubicBezTo>
                    <a:pt x="4383" y="2667"/>
                    <a:pt x="4373" y="2667"/>
                    <a:pt x="4364" y="2668"/>
                  </a:cubicBezTo>
                  <a:cubicBezTo>
                    <a:pt x="4341" y="2672"/>
                    <a:pt x="4328" y="2686"/>
                    <a:pt x="4315" y="2699"/>
                  </a:cubicBezTo>
                  <a:cubicBezTo>
                    <a:pt x="4309" y="2704"/>
                    <a:pt x="4304" y="2710"/>
                    <a:pt x="4297" y="2716"/>
                  </a:cubicBezTo>
                  <a:cubicBezTo>
                    <a:pt x="4286" y="2723"/>
                    <a:pt x="4273" y="2729"/>
                    <a:pt x="4260" y="2733"/>
                  </a:cubicBezTo>
                  <a:cubicBezTo>
                    <a:pt x="4234" y="2741"/>
                    <a:pt x="4212" y="2748"/>
                    <a:pt x="4206" y="2778"/>
                  </a:cubicBezTo>
                  <a:cubicBezTo>
                    <a:pt x="4205" y="2784"/>
                    <a:pt x="4205" y="2790"/>
                    <a:pt x="4203" y="2794"/>
                  </a:cubicBezTo>
                  <a:lnTo>
                    <a:pt x="4203" y="2800"/>
                  </a:lnTo>
                  <a:cubicBezTo>
                    <a:pt x="4202" y="2821"/>
                    <a:pt x="4200" y="2836"/>
                    <a:pt x="4181" y="2846"/>
                  </a:cubicBezTo>
                  <a:cubicBezTo>
                    <a:pt x="4175" y="2851"/>
                    <a:pt x="4166" y="2852"/>
                    <a:pt x="4160" y="2855"/>
                  </a:cubicBezTo>
                  <a:cubicBezTo>
                    <a:pt x="4145" y="2860"/>
                    <a:pt x="4132" y="2863"/>
                    <a:pt x="4123" y="2879"/>
                  </a:cubicBezTo>
                  <a:cubicBezTo>
                    <a:pt x="4115" y="2892"/>
                    <a:pt x="4115" y="2907"/>
                    <a:pt x="4115" y="2922"/>
                  </a:cubicBezTo>
                  <a:cubicBezTo>
                    <a:pt x="4115" y="2944"/>
                    <a:pt x="4114" y="2962"/>
                    <a:pt x="4096" y="2974"/>
                  </a:cubicBezTo>
                  <a:cubicBezTo>
                    <a:pt x="4077" y="2985"/>
                    <a:pt x="4054" y="2983"/>
                    <a:pt x="4034" y="2980"/>
                  </a:cubicBezTo>
                  <a:cubicBezTo>
                    <a:pt x="4007" y="2977"/>
                    <a:pt x="3979" y="2974"/>
                    <a:pt x="3956" y="2996"/>
                  </a:cubicBezTo>
                  <a:cubicBezTo>
                    <a:pt x="3934" y="3020"/>
                    <a:pt x="3936" y="3062"/>
                    <a:pt x="3936" y="3098"/>
                  </a:cubicBezTo>
                  <a:cubicBezTo>
                    <a:pt x="3937" y="3121"/>
                    <a:pt x="3937" y="3139"/>
                    <a:pt x="3933" y="3155"/>
                  </a:cubicBezTo>
                  <a:lnTo>
                    <a:pt x="3928" y="3178"/>
                  </a:lnTo>
                  <a:cubicBezTo>
                    <a:pt x="3918" y="3224"/>
                    <a:pt x="3909" y="3270"/>
                    <a:pt x="3860" y="3286"/>
                  </a:cubicBezTo>
                  <a:cubicBezTo>
                    <a:pt x="3814" y="3301"/>
                    <a:pt x="3762" y="3301"/>
                    <a:pt x="3716" y="3300"/>
                  </a:cubicBezTo>
                  <a:lnTo>
                    <a:pt x="3704" y="3300"/>
                  </a:lnTo>
                  <a:lnTo>
                    <a:pt x="3693" y="3300"/>
                  </a:lnTo>
                  <a:cubicBezTo>
                    <a:pt x="3586" y="3298"/>
                    <a:pt x="3475" y="3298"/>
                    <a:pt x="3368" y="3280"/>
                  </a:cubicBezTo>
                  <a:lnTo>
                    <a:pt x="3344" y="3276"/>
                  </a:lnTo>
                  <a:lnTo>
                    <a:pt x="3341" y="3274"/>
                  </a:lnTo>
                  <a:cubicBezTo>
                    <a:pt x="3322" y="3271"/>
                    <a:pt x="3302" y="3267"/>
                    <a:pt x="3283" y="3263"/>
                  </a:cubicBezTo>
                  <a:cubicBezTo>
                    <a:pt x="3191" y="3239"/>
                    <a:pt x="3111" y="3231"/>
                    <a:pt x="3042" y="3242"/>
                  </a:cubicBezTo>
                  <a:lnTo>
                    <a:pt x="3016" y="3246"/>
                  </a:lnTo>
                  <a:lnTo>
                    <a:pt x="3035" y="3267"/>
                  </a:lnTo>
                  <a:cubicBezTo>
                    <a:pt x="3038" y="3270"/>
                    <a:pt x="3044" y="3276"/>
                    <a:pt x="3051" y="3277"/>
                  </a:cubicBezTo>
                  <a:cubicBezTo>
                    <a:pt x="3057" y="3279"/>
                    <a:pt x="3062" y="3277"/>
                    <a:pt x="3066" y="3277"/>
                  </a:cubicBezTo>
                  <a:cubicBezTo>
                    <a:pt x="3068" y="3277"/>
                    <a:pt x="3069" y="3276"/>
                    <a:pt x="3071" y="3276"/>
                  </a:cubicBezTo>
                  <a:cubicBezTo>
                    <a:pt x="3078" y="3277"/>
                    <a:pt x="3085" y="3280"/>
                    <a:pt x="3094" y="3285"/>
                  </a:cubicBezTo>
                  <a:cubicBezTo>
                    <a:pt x="3115" y="3298"/>
                    <a:pt x="3115" y="3303"/>
                    <a:pt x="3114" y="3303"/>
                  </a:cubicBezTo>
                  <a:cubicBezTo>
                    <a:pt x="3114" y="3304"/>
                    <a:pt x="3111" y="3307"/>
                    <a:pt x="3105" y="3309"/>
                  </a:cubicBezTo>
                  <a:cubicBezTo>
                    <a:pt x="3096" y="3315"/>
                    <a:pt x="3081" y="3320"/>
                    <a:pt x="3076" y="3340"/>
                  </a:cubicBezTo>
                  <a:cubicBezTo>
                    <a:pt x="3075" y="3352"/>
                    <a:pt x="3078" y="3361"/>
                    <a:pt x="3079" y="3368"/>
                  </a:cubicBezTo>
                  <a:cubicBezTo>
                    <a:pt x="3082" y="3377"/>
                    <a:pt x="3084" y="3380"/>
                    <a:pt x="3081" y="3384"/>
                  </a:cubicBezTo>
                  <a:cubicBezTo>
                    <a:pt x="3078" y="3389"/>
                    <a:pt x="3075" y="3392"/>
                    <a:pt x="3072" y="3395"/>
                  </a:cubicBezTo>
                  <a:cubicBezTo>
                    <a:pt x="3060" y="3404"/>
                    <a:pt x="3051" y="3414"/>
                    <a:pt x="3060" y="3439"/>
                  </a:cubicBezTo>
                  <a:cubicBezTo>
                    <a:pt x="3065" y="3451"/>
                    <a:pt x="3075" y="3462"/>
                    <a:pt x="3085" y="3471"/>
                  </a:cubicBezTo>
                  <a:cubicBezTo>
                    <a:pt x="3090" y="3474"/>
                    <a:pt x="3094" y="3478"/>
                    <a:pt x="3097" y="3481"/>
                  </a:cubicBezTo>
                  <a:cubicBezTo>
                    <a:pt x="3106" y="3493"/>
                    <a:pt x="3117" y="3506"/>
                    <a:pt x="3123" y="3520"/>
                  </a:cubicBezTo>
                  <a:cubicBezTo>
                    <a:pt x="3133" y="3540"/>
                    <a:pt x="3137" y="3560"/>
                    <a:pt x="3131" y="3567"/>
                  </a:cubicBezTo>
                  <a:cubicBezTo>
                    <a:pt x="3131" y="3569"/>
                    <a:pt x="3129" y="3575"/>
                    <a:pt x="3115" y="3575"/>
                  </a:cubicBezTo>
                  <a:cubicBezTo>
                    <a:pt x="3096" y="3576"/>
                    <a:pt x="3093" y="3570"/>
                    <a:pt x="3088" y="3540"/>
                  </a:cubicBezTo>
                  <a:cubicBezTo>
                    <a:pt x="3085" y="3527"/>
                    <a:pt x="3084" y="3512"/>
                    <a:pt x="3076" y="3500"/>
                  </a:cubicBezTo>
                  <a:cubicBezTo>
                    <a:pt x="3075" y="3497"/>
                    <a:pt x="3074" y="3494"/>
                    <a:pt x="3072" y="3491"/>
                  </a:cubicBezTo>
                  <a:cubicBezTo>
                    <a:pt x="3066" y="3478"/>
                    <a:pt x="3060" y="3463"/>
                    <a:pt x="3047" y="3456"/>
                  </a:cubicBezTo>
                  <a:cubicBezTo>
                    <a:pt x="3026" y="3445"/>
                    <a:pt x="3016" y="3454"/>
                    <a:pt x="3008" y="3463"/>
                  </a:cubicBezTo>
                  <a:cubicBezTo>
                    <a:pt x="3005" y="3466"/>
                    <a:pt x="3004" y="3468"/>
                    <a:pt x="3001" y="3468"/>
                  </a:cubicBezTo>
                  <a:cubicBezTo>
                    <a:pt x="2993" y="3468"/>
                    <a:pt x="2983" y="3451"/>
                    <a:pt x="2978" y="3442"/>
                  </a:cubicBezTo>
                  <a:cubicBezTo>
                    <a:pt x="2977" y="3439"/>
                    <a:pt x="2975" y="3436"/>
                    <a:pt x="2974" y="3435"/>
                  </a:cubicBezTo>
                  <a:lnTo>
                    <a:pt x="2971" y="3430"/>
                  </a:lnTo>
                  <a:cubicBezTo>
                    <a:pt x="2965" y="3422"/>
                    <a:pt x="2959" y="3411"/>
                    <a:pt x="2947" y="3405"/>
                  </a:cubicBezTo>
                  <a:cubicBezTo>
                    <a:pt x="2940" y="3401"/>
                    <a:pt x="2931" y="3402"/>
                    <a:pt x="2923" y="3404"/>
                  </a:cubicBezTo>
                  <a:cubicBezTo>
                    <a:pt x="2922" y="3404"/>
                    <a:pt x="2922" y="3402"/>
                    <a:pt x="2920" y="3398"/>
                  </a:cubicBezTo>
                  <a:cubicBezTo>
                    <a:pt x="2919" y="3390"/>
                    <a:pt x="2913" y="3375"/>
                    <a:pt x="2892" y="3374"/>
                  </a:cubicBezTo>
                  <a:cubicBezTo>
                    <a:pt x="2877" y="3372"/>
                    <a:pt x="2867" y="3383"/>
                    <a:pt x="2859" y="3390"/>
                  </a:cubicBezTo>
                  <a:lnTo>
                    <a:pt x="2849" y="3399"/>
                  </a:lnTo>
                  <a:lnTo>
                    <a:pt x="2849" y="3407"/>
                  </a:lnTo>
                  <a:cubicBezTo>
                    <a:pt x="2849" y="3417"/>
                    <a:pt x="2848" y="3426"/>
                    <a:pt x="2843" y="3435"/>
                  </a:cubicBezTo>
                  <a:cubicBezTo>
                    <a:pt x="2837" y="3445"/>
                    <a:pt x="2828" y="3451"/>
                    <a:pt x="2816" y="3456"/>
                  </a:cubicBezTo>
                  <a:cubicBezTo>
                    <a:pt x="2802" y="3459"/>
                    <a:pt x="2788" y="3459"/>
                    <a:pt x="2773" y="3457"/>
                  </a:cubicBezTo>
                  <a:lnTo>
                    <a:pt x="2755" y="3456"/>
                  </a:lnTo>
                  <a:lnTo>
                    <a:pt x="2755" y="3454"/>
                  </a:lnTo>
                  <a:lnTo>
                    <a:pt x="2735" y="3457"/>
                  </a:lnTo>
                  <a:cubicBezTo>
                    <a:pt x="2732" y="3459"/>
                    <a:pt x="2729" y="3459"/>
                    <a:pt x="2724" y="3460"/>
                  </a:cubicBezTo>
                  <a:cubicBezTo>
                    <a:pt x="2706" y="3466"/>
                    <a:pt x="2699" y="3468"/>
                    <a:pt x="2683" y="3465"/>
                  </a:cubicBezTo>
                  <a:cubicBezTo>
                    <a:pt x="2680" y="3465"/>
                    <a:pt x="2677" y="3463"/>
                    <a:pt x="2675" y="3463"/>
                  </a:cubicBezTo>
                  <a:lnTo>
                    <a:pt x="2671" y="3462"/>
                  </a:lnTo>
                  <a:cubicBezTo>
                    <a:pt x="2663" y="3459"/>
                    <a:pt x="2656" y="3456"/>
                    <a:pt x="2644" y="3462"/>
                  </a:cubicBezTo>
                  <a:cubicBezTo>
                    <a:pt x="2629" y="3468"/>
                    <a:pt x="2620" y="3480"/>
                    <a:pt x="2611" y="3491"/>
                  </a:cubicBezTo>
                  <a:cubicBezTo>
                    <a:pt x="2605" y="3499"/>
                    <a:pt x="2599" y="3508"/>
                    <a:pt x="2592" y="3514"/>
                  </a:cubicBezTo>
                  <a:cubicBezTo>
                    <a:pt x="2583" y="3520"/>
                    <a:pt x="2573" y="3526"/>
                    <a:pt x="2559" y="3532"/>
                  </a:cubicBezTo>
                  <a:cubicBezTo>
                    <a:pt x="2546" y="3539"/>
                    <a:pt x="2528" y="3548"/>
                    <a:pt x="2516" y="3563"/>
                  </a:cubicBezTo>
                  <a:cubicBezTo>
                    <a:pt x="2509" y="3569"/>
                    <a:pt x="2504" y="3578"/>
                    <a:pt x="2498" y="3585"/>
                  </a:cubicBezTo>
                  <a:cubicBezTo>
                    <a:pt x="2488" y="3600"/>
                    <a:pt x="2479" y="3615"/>
                    <a:pt x="2458" y="3622"/>
                  </a:cubicBezTo>
                  <a:cubicBezTo>
                    <a:pt x="2443" y="3628"/>
                    <a:pt x="2428" y="3627"/>
                    <a:pt x="2409" y="3627"/>
                  </a:cubicBezTo>
                  <a:cubicBezTo>
                    <a:pt x="2387" y="3627"/>
                    <a:pt x="2366" y="3625"/>
                    <a:pt x="2348" y="3639"/>
                  </a:cubicBezTo>
                  <a:cubicBezTo>
                    <a:pt x="2345" y="3640"/>
                    <a:pt x="2342" y="3643"/>
                    <a:pt x="2341" y="3646"/>
                  </a:cubicBezTo>
                  <a:cubicBezTo>
                    <a:pt x="2335" y="3650"/>
                    <a:pt x="2332" y="3656"/>
                    <a:pt x="2329" y="3667"/>
                  </a:cubicBezTo>
                  <a:lnTo>
                    <a:pt x="2329" y="3665"/>
                  </a:lnTo>
                  <a:cubicBezTo>
                    <a:pt x="2324" y="3674"/>
                    <a:pt x="2323" y="3683"/>
                    <a:pt x="2321" y="3691"/>
                  </a:cubicBezTo>
                  <a:lnTo>
                    <a:pt x="2321" y="3696"/>
                  </a:lnTo>
                  <a:cubicBezTo>
                    <a:pt x="2320" y="3707"/>
                    <a:pt x="2317" y="3716"/>
                    <a:pt x="2316" y="3723"/>
                  </a:cubicBezTo>
                  <a:cubicBezTo>
                    <a:pt x="2307" y="3749"/>
                    <a:pt x="2289" y="3756"/>
                    <a:pt x="2268" y="3765"/>
                  </a:cubicBezTo>
                  <a:cubicBezTo>
                    <a:pt x="2262" y="3766"/>
                    <a:pt x="2256" y="3769"/>
                    <a:pt x="2250" y="3772"/>
                  </a:cubicBezTo>
                  <a:cubicBezTo>
                    <a:pt x="2217" y="3787"/>
                    <a:pt x="2203" y="3820"/>
                    <a:pt x="2191" y="3848"/>
                  </a:cubicBezTo>
                  <a:cubicBezTo>
                    <a:pt x="2179" y="3873"/>
                    <a:pt x="2168" y="3899"/>
                    <a:pt x="2146" y="3915"/>
                  </a:cubicBezTo>
                  <a:cubicBezTo>
                    <a:pt x="2131" y="3925"/>
                    <a:pt x="2115" y="3931"/>
                    <a:pt x="2096" y="3934"/>
                  </a:cubicBezTo>
                  <a:lnTo>
                    <a:pt x="2082" y="3936"/>
                  </a:lnTo>
                  <a:lnTo>
                    <a:pt x="2082" y="3949"/>
                  </a:lnTo>
                  <a:cubicBezTo>
                    <a:pt x="2084" y="3957"/>
                    <a:pt x="2084" y="3964"/>
                    <a:pt x="2085" y="3973"/>
                  </a:cubicBezTo>
                  <a:cubicBezTo>
                    <a:pt x="2088" y="3986"/>
                    <a:pt x="2093" y="3997"/>
                    <a:pt x="2099" y="4006"/>
                  </a:cubicBezTo>
                  <a:lnTo>
                    <a:pt x="2104" y="4016"/>
                  </a:lnTo>
                  <a:cubicBezTo>
                    <a:pt x="2112" y="4029"/>
                    <a:pt x="2115" y="4041"/>
                    <a:pt x="2119" y="4056"/>
                  </a:cubicBezTo>
                  <a:cubicBezTo>
                    <a:pt x="2121" y="4062"/>
                    <a:pt x="2122" y="4068"/>
                    <a:pt x="2124" y="4074"/>
                  </a:cubicBezTo>
                  <a:lnTo>
                    <a:pt x="2128" y="4087"/>
                  </a:lnTo>
                  <a:cubicBezTo>
                    <a:pt x="2134" y="4110"/>
                    <a:pt x="2137" y="4117"/>
                    <a:pt x="2124" y="4142"/>
                  </a:cubicBezTo>
                  <a:cubicBezTo>
                    <a:pt x="2109" y="4175"/>
                    <a:pt x="2113" y="4193"/>
                    <a:pt x="2146" y="4214"/>
                  </a:cubicBezTo>
                  <a:cubicBezTo>
                    <a:pt x="2200" y="4248"/>
                    <a:pt x="2219" y="4301"/>
                    <a:pt x="2198" y="4358"/>
                  </a:cubicBezTo>
                  <a:lnTo>
                    <a:pt x="2192" y="4376"/>
                  </a:lnTo>
                  <a:lnTo>
                    <a:pt x="2191" y="4376"/>
                  </a:lnTo>
                  <a:lnTo>
                    <a:pt x="2188" y="4382"/>
                  </a:lnTo>
                  <a:cubicBezTo>
                    <a:pt x="2179" y="4394"/>
                    <a:pt x="2170" y="4402"/>
                    <a:pt x="2155" y="4411"/>
                  </a:cubicBezTo>
                  <a:cubicBezTo>
                    <a:pt x="2149" y="4416"/>
                    <a:pt x="2142" y="4420"/>
                    <a:pt x="2136" y="4428"/>
                  </a:cubicBezTo>
                  <a:cubicBezTo>
                    <a:pt x="2130" y="4432"/>
                    <a:pt x="2125" y="4438"/>
                    <a:pt x="2119" y="4443"/>
                  </a:cubicBezTo>
                  <a:lnTo>
                    <a:pt x="2118" y="4446"/>
                  </a:lnTo>
                  <a:cubicBezTo>
                    <a:pt x="2110" y="4453"/>
                    <a:pt x="2104" y="4460"/>
                    <a:pt x="2097" y="4465"/>
                  </a:cubicBezTo>
                  <a:cubicBezTo>
                    <a:pt x="2090" y="4469"/>
                    <a:pt x="2082" y="4471"/>
                    <a:pt x="2075" y="4472"/>
                  </a:cubicBezTo>
                  <a:lnTo>
                    <a:pt x="2072" y="4474"/>
                  </a:lnTo>
                  <a:cubicBezTo>
                    <a:pt x="2061" y="4475"/>
                    <a:pt x="2052" y="4478"/>
                    <a:pt x="2045" y="4483"/>
                  </a:cubicBezTo>
                  <a:cubicBezTo>
                    <a:pt x="2020" y="4496"/>
                    <a:pt x="2014" y="4518"/>
                    <a:pt x="2009" y="4539"/>
                  </a:cubicBezTo>
                  <a:cubicBezTo>
                    <a:pt x="2006" y="4550"/>
                    <a:pt x="2003" y="4563"/>
                    <a:pt x="1997" y="4573"/>
                  </a:cubicBezTo>
                  <a:cubicBezTo>
                    <a:pt x="1993" y="4584"/>
                    <a:pt x="1987" y="4591"/>
                    <a:pt x="1983" y="4599"/>
                  </a:cubicBezTo>
                  <a:cubicBezTo>
                    <a:pt x="1968" y="4621"/>
                    <a:pt x="1956" y="4642"/>
                    <a:pt x="1951" y="4677"/>
                  </a:cubicBezTo>
                  <a:cubicBezTo>
                    <a:pt x="1948" y="4706"/>
                    <a:pt x="1940" y="4721"/>
                    <a:pt x="1928" y="4740"/>
                  </a:cubicBezTo>
                  <a:lnTo>
                    <a:pt x="1925" y="4744"/>
                  </a:lnTo>
                  <a:cubicBezTo>
                    <a:pt x="1922" y="4749"/>
                    <a:pt x="1919" y="4753"/>
                    <a:pt x="1916" y="4759"/>
                  </a:cubicBezTo>
                  <a:cubicBezTo>
                    <a:pt x="1901" y="4786"/>
                    <a:pt x="1908" y="4796"/>
                    <a:pt x="1923" y="4811"/>
                  </a:cubicBezTo>
                  <a:cubicBezTo>
                    <a:pt x="1928" y="4817"/>
                    <a:pt x="1932" y="4822"/>
                    <a:pt x="1937" y="4831"/>
                  </a:cubicBezTo>
                  <a:cubicBezTo>
                    <a:pt x="1948" y="4851"/>
                    <a:pt x="1940" y="4868"/>
                    <a:pt x="1925" y="4891"/>
                  </a:cubicBezTo>
                  <a:lnTo>
                    <a:pt x="1923" y="4896"/>
                  </a:lnTo>
                  <a:cubicBezTo>
                    <a:pt x="1919" y="4902"/>
                    <a:pt x="1914" y="4909"/>
                    <a:pt x="1911" y="4918"/>
                  </a:cubicBezTo>
                  <a:lnTo>
                    <a:pt x="1898" y="4949"/>
                  </a:lnTo>
                  <a:lnTo>
                    <a:pt x="1898" y="4949"/>
                  </a:lnTo>
                  <a:lnTo>
                    <a:pt x="1892" y="4955"/>
                  </a:lnTo>
                  <a:cubicBezTo>
                    <a:pt x="1889" y="4957"/>
                    <a:pt x="1883" y="4964"/>
                    <a:pt x="1864" y="4957"/>
                  </a:cubicBezTo>
                  <a:cubicBezTo>
                    <a:pt x="1840" y="4949"/>
                    <a:pt x="1830" y="4949"/>
                    <a:pt x="1807" y="4949"/>
                  </a:cubicBezTo>
                  <a:cubicBezTo>
                    <a:pt x="1792" y="4949"/>
                    <a:pt x="1780" y="4946"/>
                    <a:pt x="1772" y="4935"/>
                  </a:cubicBezTo>
                  <a:cubicBezTo>
                    <a:pt x="1763" y="4921"/>
                    <a:pt x="1763" y="4905"/>
                    <a:pt x="1764" y="4890"/>
                  </a:cubicBezTo>
                  <a:cubicBezTo>
                    <a:pt x="1764" y="4880"/>
                    <a:pt x="1764" y="4869"/>
                    <a:pt x="1761" y="4859"/>
                  </a:cubicBezTo>
                  <a:cubicBezTo>
                    <a:pt x="1757" y="4841"/>
                    <a:pt x="1746" y="4826"/>
                    <a:pt x="1731" y="4822"/>
                  </a:cubicBezTo>
                  <a:cubicBezTo>
                    <a:pt x="1717" y="4816"/>
                    <a:pt x="1702" y="4819"/>
                    <a:pt x="1687" y="4828"/>
                  </a:cubicBezTo>
                  <a:cubicBezTo>
                    <a:pt x="1663" y="4842"/>
                    <a:pt x="1651" y="4868"/>
                    <a:pt x="1641" y="4888"/>
                  </a:cubicBezTo>
                  <a:cubicBezTo>
                    <a:pt x="1632" y="4905"/>
                    <a:pt x="1624" y="4921"/>
                    <a:pt x="1613" y="4935"/>
                  </a:cubicBezTo>
                  <a:cubicBezTo>
                    <a:pt x="1589" y="4961"/>
                    <a:pt x="1556" y="4991"/>
                    <a:pt x="1514" y="5024"/>
                  </a:cubicBezTo>
                  <a:lnTo>
                    <a:pt x="1506" y="5030"/>
                  </a:lnTo>
                  <a:lnTo>
                    <a:pt x="1508" y="5040"/>
                  </a:lnTo>
                  <a:cubicBezTo>
                    <a:pt x="1511" y="5046"/>
                    <a:pt x="1513" y="5053"/>
                    <a:pt x="1514" y="5061"/>
                  </a:cubicBezTo>
                  <a:lnTo>
                    <a:pt x="1514" y="5061"/>
                  </a:lnTo>
                  <a:cubicBezTo>
                    <a:pt x="1522" y="5091"/>
                    <a:pt x="1529" y="5123"/>
                    <a:pt x="1563" y="5123"/>
                  </a:cubicBezTo>
                  <a:cubicBezTo>
                    <a:pt x="1577" y="5125"/>
                    <a:pt x="1587" y="5122"/>
                    <a:pt x="1596" y="5119"/>
                  </a:cubicBezTo>
                  <a:cubicBezTo>
                    <a:pt x="1613" y="5113"/>
                    <a:pt x="1626" y="5110"/>
                    <a:pt x="1642" y="5132"/>
                  </a:cubicBezTo>
                  <a:cubicBezTo>
                    <a:pt x="1645" y="5138"/>
                    <a:pt x="1648" y="5143"/>
                    <a:pt x="1651" y="5149"/>
                  </a:cubicBezTo>
                  <a:cubicBezTo>
                    <a:pt x="1656" y="5159"/>
                    <a:pt x="1662" y="5168"/>
                    <a:pt x="1670" y="5175"/>
                  </a:cubicBezTo>
                  <a:cubicBezTo>
                    <a:pt x="1679" y="5184"/>
                    <a:pt x="1688" y="5190"/>
                    <a:pt x="1696" y="5195"/>
                  </a:cubicBezTo>
                  <a:lnTo>
                    <a:pt x="1702" y="5199"/>
                  </a:lnTo>
                  <a:cubicBezTo>
                    <a:pt x="1708" y="5204"/>
                    <a:pt x="1714" y="5208"/>
                    <a:pt x="1720" y="5212"/>
                  </a:cubicBezTo>
                  <a:cubicBezTo>
                    <a:pt x="1739" y="5230"/>
                    <a:pt x="1782" y="5275"/>
                    <a:pt x="1769" y="5322"/>
                  </a:cubicBezTo>
                  <a:cubicBezTo>
                    <a:pt x="1764" y="5336"/>
                    <a:pt x="1758" y="5348"/>
                    <a:pt x="1752" y="5361"/>
                  </a:cubicBezTo>
                  <a:lnTo>
                    <a:pt x="1751" y="5364"/>
                  </a:lnTo>
                  <a:cubicBezTo>
                    <a:pt x="1742" y="5379"/>
                    <a:pt x="1733" y="5395"/>
                    <a:pt x="1728" y="5415"/>
                  </a:cubicBezTo>
                  <a:lnTo>
                    <a:pt x="1727" y="5431"/>
                  </a:lnTo>
                  <a:lnTo>
                    <a:pt x="1727" y="5431"/>
                  </a:lnTo>
                  <a:lnTo>
                    <a:pt x="1725" y="5440"/>
                  </a:lnTo>
                  <a:cubicBezTo>
                    <a:pt x="1725" y="5446"/>
                    <a:pt x="1723" y="5449"/>
                    <a:pt x="1720" y="5453"/>
                  </a:cubicBezTo>
                  <a:cubicBezTo>
                    <a:pt x="1714" y="5461"/>
                    <a:pt x="1705" y="5459"/>
                    <a:pt x="1690" y="5458"/>
                  </a:cubicBezTo>
                  <a:cubicBezTo>
                    <a:pt x="1684" y="5456"/>
                    <a:pt x="1678" y="5455"/>
                    <a:pt x="1670" y="5456"/>
                  </a:cubicBezTo>
                  <a:cubicBezTo>
                    <a:pt x="1645" y="5459"/>
                    <a:pt x="1617" y="5493"/>
                    <a:pt x="1604" y="5513"/>
                  </a:cubicBezTo>
                  <a:cubicBezTo>
                    <a:pt x="1584" y="5542"/>
                    <a:pt x="1601" y="5560"/>
                    <a:pt x="1617" y="5581"/>
                  </a:cubicBezTo>
                  <a:cubicBezTo>
                    <a:pt x="1624" y="5590"/>
                    <a:pt x="1632" y="5599"/>
                    <a:pt x="1638" y="5611"/>
                  </a:cubicBezTo>
                  <a:cubicBezTo>
                    <a:pt x="1654" y="5646"/>
                    <a:pt x="1654" y="5688"/>
                    <a:pt x="1638" y="5722"/>
                  </a:cubicBezTo>
                  <a:lnTo>
                    <a:pt x="1633" y="5733"/>
                  </a:lnTo>
                  <a:lnTo>
                    <a:pt x="1633" y="5733"/>
                  </a:lnTo>
                  <a:lnTo>
                    <a:pt x="1627" y="5742"/>
                  </a:lnTo>
                  <a:cubicBezTo>
                    <a:pt x="1618" y="5753"/>
                    <a:pt x="1608" y="5762"/>
                    <a:pt x="1596" y="5771"/>
                  </a:cubicBezTo>
                  <a:cubicBezTo>
                    <a:pt x="1580" y="5785"/>
                    <a:pt x="1562" y="5800"/>
                    <a:pt x="1555" y="5819"/>
                  </a:cubicBezTo>
                  <a:cubicBezTo>
                    <a:pt x="1540" y="5850"/>
                    <a:pt x="1558" y="5869"/>
                    <a:pt x="1574" y="5887"/>
                  </a:cubicBezTo>
                  <a:cubicBezTo>
                    <a:pt x="1581" y="5896"/>
                    <a:pt x="1589" y="5905"/>
                    <a:pt x="1595" y="5914"/>
                  </a:cubicBezTo>
                  <a:cubicBezTo>
                    <a:pt x="1601" y="5927"/>
                    <a:pt x="1605" y="5939"/>
                    <a:pt x="1610" y="5953"/>
                  </a:cubicBezTo>
                  <a:lnTo>
                    <a:pt x="1611" y="5956"/>
                  </a:lnTo>
                  <a:cubicBezTo>
                    <a:pt x="1617" y="5975"/>
                    <a:pt x="1624" y="5999"/>
                    <a:pt x="1641" y="6018"/>
                  </a:cubicBezTo>
                  <a:cubicBezTo>
                    <a:pt x="1659" y="6039"/>
                    <a:pt x="1682" y="6052"/>
                    <a:pt x="1706" y="6067"/>
                  </a:cubicBezTo>
                  <a:cubicBezTo>
                    <a:pt x="1714" y="6072"/>
                    <a:pt x="1720" y="6076"/>
                    <a:pt x="1727" y="6080"/>
                  </a:cubicBezTo>
                  <a:cubicBezTo>
                    <a:pt x="1763" y="6104"/>
                    <a:pt x="1761" y="6125"/>
                    <a:pt x="1746" y="6161"/>
                  </a:cubicBezTo>
                  <a:cubicBezTo>
                    <a:pt x="1731" y="6193"/>
                    <a:pt x="1715" y="6231"/>
                    <a:pt x="1743" y="6266"/>
                  </a:cubicBezTo>
                  <a:cubicBezTo>
                    <a:pt x="1748" y="6271"/>
                    <a:pt x="1752" y="6275"/>
                    <a:pt x="1755" y="6280"/>
                  </a:cubicBezTo>
                  <a:lnTo>
                    <a:pt x="1763" y="6287"/>
                  </a:lnTo>
                  <a:cubicBezTo>
                    <a:pt x="1779" y="6306"/>
                    <a:pt x="1792" y="6321"/>
                    <a:pt x="1800" y="6352"/>
                  </a:cubicBezTo>
                  <a:lnTo>
                    <a:pt x="1800" y="6358"/>
                  </a:lnTo>
                  <a:cubicBezTo>
                    <a:pt x="1804" y="6376"/>
                    <a:pt x="1807" y="6393"/>
                    <a:pt x="1819" y="6409"/>
                  </a:cubicBezTo>
                  <a:cubicBezTo>
                    <a:pt x="1822" y="6412"/>
                    <a:pt x="1825" y="6415"/>
                    <a:pt x="1828" y="6418"/>
                  </a:cubicBezTo>
                  <a:lnTo>
                    <a:pt x="1834" y="6424"/>
                  </a:lnTo>
                  <a:cubicBezTo>
                    <a:pt x="1834" y="6424"/>
                    <a:pt x="1835" y="6425"/>
                    <a:pt x="1837" y="6427"/>
                  </a:cubicBezTo>
                  <a:lnTo>
                    <a:pt x="1846" y="6437"/>
                  </a:lnTo>
                  <a:lnTo>
                    <a:pt x="1846" y="6437"/>
                  </a:lnTo>
                  <a:lnTo>
                    <a:pt x="1849" y="6443"/>
                  </a:lnTo>
                  <a:cubicBezTo>
                    <a:pt x="1850" y="6445"/>
                    <a:pt x="1850" y="6448"/>
                    <a:pt x="1850" y="6449"/>
                  </a:cubicBezTo>
                  <a:lnTo>
                    <a:pt x="1852" y="6449"/>
                  </a:lnTo>
                  <a:cubicBezTo>
                    <a:pt x="1855" y="6462"/>
                    <a:pt x="1856" y="6479"/>
                    <a:pt x="1856" y="6495"/>
                  </a:cubicBezTo>
                  <a:cubicBezTo>
                    <a:pt x="1856" y="6519"/>
                    <a:pt x="1856" y="6546"/>
                    <a:pt x="1873" y="6563"/>
                  </a:cubicBezTo>
                  <a:cubicBezTo>
                    <a:pt x="1877" y="6569"/>
                    <a:pt x="1883" y="6572"/>
                    <a:pt x="1893" y="6577"/>
                  </a:cubicBezTo>
                  <a:cubicBezTo>
                    <a:pt x="1902" y="6580"/>
                    <a:pt x="1910" y="6584"/>
                    <a:pt x="1913" y="6590"/>
                  </a:cubicBezTo>
                  <a:cubicBezTo>
                    <a:pt x="1914" y="6593"/>
                    <a:pt x="1914" y="6595"/>
                    <a:pt x="1914" y="6596"/>
                  </a:cubicBezTo>
                  <a:lnTo>
                    <a:pt x="1916" y="6604"/>
                  </a:lnTo>
                  <a:lnTo>
                    <a:pt x="1913" y="6608"/>
                  </a:lnTo>
                  <a:cubicBezTo>
                    <a:pt x="1910" y="6613"/>
                    <a:pt x="1904" y="6617"/>
                    <a:pt x="1896" y="6621"/>
                  </a:cubicBezTo>
                  <a:cubicBezTo>
                    <a:pt x="1893" y="6623"/>
                    <a:pt x="1889" y="6626"/>
                    <a:pt x="1886" y="6627"/>
                  </a:cubicBezTo>
                  <a:cubicBezTo>
                    <a:pt x="1880" y="6632"/>
                    <a:pt x="1876" y="6638"/>
                    <a:pt x="1871" y="6644"/>
                  </a:cubicBezTo>
                  <a:lnTo>
                    <a:pt x="1868" y="6648"/>
                  </a:lnTo>
                  <a:cubicBezTo>
                    <a:pt x="1859" y="6659"/>
                    <a:pt x="1852" y="6669"/>
                    <a:pt x="1840" y="6672"/>
                  </a:cubicBezTo>
                  <a:cubicBezTo>
                    <a:pt x="1828" y="6676"/>
                    <a:pt x="1816" y="6675"/>
                    <a:pt x="1801" y="6672"/>
                  </a:cubicBezTo>
                  <a:cubicBezTo>
                    <a:pt x="1794" y="6671"/>
                    <a:pt x="1785" y="6668"/>
                    <a:pt x="1777" y="6669"/>
                  </a:cubicBezTo>
                  <a:cubicBezTo>
                    <a:pt x="1734" y="6668"/>
                    <a:pt x="1691" y="6694"/>
                    <a:pt x="1669" y="6733"/>
                  </a:cubicBezTo>
                  <a:cubicBezTo>
                    <a:pt x="1663" y="6743"/>
                    <a:pt x="1659" y="6757"/>
                    <a:pt x="1656" y="6769"/>
                  </a:cubicBezTo>
                  <a:cubicBezTo>
                    <a:pt x="1654" y="6779"/>
                    <a:pt x="1650" y="6791"/>
                    <a:pt x="1645" y="6801"/>
                  </a:cubicBezTo>
                  <a:cubicBezTo>
                    <a:pt x="1633" y="6822"/>
                    <a:pt x="1613" y="6834"/>
                    <a:pt x="1593" y="6844"/>
                  </a:cubicBezTo>
                  <a:lnTo>
                    <a:pt x="1590" y="6847"/>
                  </a:lnTo>
                  <a:cubicBezTo>
                    <a:pt x="1587" y="6849"/>
                    <a:pt x="1583" y="6852"/>
                    <a:pt x="1578" y="6855"/>
                  </a:cubicBezTo>
                  <a:lnTo>
                    <a:pt x="1572" y="6859"/>
                  </a:lnTo>
                  <a:cubicBezTo>
                    <a:pt x="1559" y="6868"/>
                    <a:pt x="1541" y="6882"/>
                    <a:pt x="1529" y="6882"/>
                  </a:cubicBezTo>
                  <a:lnTo>
                    <a:pt x="1523" y="6896"/>
                  </a:lnTo>
                  <a:lnTo>
                    <a:pt x="1522" y="6882"/>
                  </a:lnTo>
                  <a:cubicBezTo>
                    <a:pt x="1506" y="6880"/>
                    <a:pt x="1495" y="6865"/>
                    <a:pt x="1485" y="6850"/>
                  </a:cubicBezTo>
                  <a:lnTo>
                    <a:pt x="1473" y="6833"/>
                  </a:lnTo>
                  <a:cubicBezTo>
                    <a:pt x="1451" y="6800"/>
                    <a:pt x="1430" y="6769"/>
                    <a:pt x="1382" y="6764"/>
                  </a:cubicBezTo>
                  <a:cubicBezTo>
                    <a:pt x="1369" y="6763"/>
                    <a:pt x="1355" y="6758"/>
                    <a:pt x="1341" y="6754"/>
                  </a:cubicBezTo>
                  <a:lnTo>
                    <a:pt x="1338" y="6752"/>
                  </a:lnTo>
                  <a:cubicBezTo>
                    <a:pt x="1309" y="6742"/>
                    <a:pt x="1277" y="6731"/>
                    <a:pt x="1245" y="6748"/>
                  </a:cubicBezTo>
                  <a:cubicBezTo>
                    <a:pt x="1234" y="6755"/>
                    <a:pt x="1223" y="6766"/>
                    <a:pt x="1211" y="6778"/>
                  </a:cubicBezTo>
                  <a:cubicBezTo>
                    <a:pt x="1205" y="6785"/>
                    <a:pt x="1199" y="6791"/>
                    <a:pt x="1192" y="6795"/>
                  </a:cubicBezTo>
                  <a:cubicBezTo>
                    <a:pt x="1187" y="6800"/>
                    <a:pt x="1183" y="6804"/>
                    <a:pt x="1179" y="6807"/>
                  </a:cubicBezTo>
                  <a:lnTo>
                    <a:pt x="1162" y="6822"/>
                  </a:lnTo>
                  <a:lnTo>
                    <a:pt x="1182" y="6833"/>
                  </a:lnTo>
                  <a:cubicBezTo>
                    <a:pt x="1183" y="6834"/>
                    <a:pt x="1184" y="6835"/>
                    <a:pt x="1186" y="6835"/>
                  </a:cubicBezTo>
                  <a:lnTo>
                    <a:pt x="1186" y="6837"/>
                  </a:lnTo>
                  <a:cubicBezTo>
                    <a:pt x="1198" y="6844"/>
                    <a:pt x="1205" y="6855"/>
                    <a:pt x="1213" y="6864"/>
                  </a:cubicBezTo>
                  <a:cubicBezTo>
                    <a:pt x="1226" y="6880"/>
                    <a:pt x="1239" y="6896"/>
                    <a:pt x="1266" y="6908"/>
                  </a:cubicBezTo>
                  <a:lnTo>
                    <a:pt x="1274" y="6911"/>
                  </a:lnTo>
                  <a:cubicBezTo>
                    <a:pt x="1286" y="6916"/>
                    <a:pt x="1291" y="6919"/>
                    <a:pt x="1294" y="6926"/>
                  </a:cubicBezTo>
                  <a:cubicBezTo>
                    <a:pt x="1299" y="6935"/>
                    <a:pt x="1297" y="6944"/>
                    <a:pt x="1294" y="6947"/>
                  </a:cubicBezTo>
                  <a:cubicBezTo>
                    <a:pt x="1294" y="6948"/>
                    <a:pt x="1291" y="6950"/>
                    <a:pt x="1284" y="6948"/>
                  </a:cubicBezTo>
                  <a:cubicBezTo>
                    <a:pt x="1284" y="6948"/>
                    <a:pt x="1283" y="6945"/>
                    <a:pt x="1280" y="6944"/>
                  </a:cubicBezTo>
                  <a:cubicBezTo>
                    <a:pt x="1278" y="6941"/>
                    <a:pt x="1274" y="6938"/>
                    <a:pt x="1269" y="6935"/>
                  </a:cubicBezTo>
                  <a:cubicBezTo>
                    <a:pt x="1257" y="6928"/>
                    <a:pt x="1248" y="6925"/>
                    <a:pt x="1238" y="6923"/>
                  </a:cubicBezTo>
                  <a:lnTo>
                    <a:pt x="1231" y="6922"/>
                  </a:lnTo>
                  <a:cubicBezTo>
                    <a:pt x="1217" y="6919"/>
                    <a:pt x="1211" y="6917"/>
                    <a:pt x="1204" y="6913"/>
                  </a:cubicBezTo>
                  <a:lnTo>
                    <a:pt x="1183" y="6901"/>
                  </a:lnTo>
                  <a:lnTo>
                    <a:pt x="1183" y="6899"/>
                  </a:lnTo>
                  <a:lnTo>
                    <a:pt x="1179" y="6895"/>
                  </a:lnTo>
                  <a:cubicBezTo>
                    <a:pt x="1174" y="6890"/>
                    <a:pt x="1170" y="6886"/>
                    <a:pt x="1164" y="6883"/>
                  </a:cubicBezTo>
                  <a:cubicBezTo>
                    <a:pt x="1161" y="6882"/>
                    <a:pt x="1158" y="6880"/>
                    <a:pt x="1158" y="6880"/>
                  </a:cubicBezTo>
                  <a:cubicBezTo>
                    <a:pt x="1155" y="6879"/>
                    <a:pt x="1150" y="6877"/>
                    <a:pt x="1146" y="6877"/>
                  </a:cubicBezTo>
                  <a:cubicBezTo>
                    <a:pt x="1118" y="6877"/>
                    <a:pt x="1116" y="6901"/>
                    <a:pt x="1116" y="6910"/>
                  </a:cubicBezTo>
                  <a:cubicBezTo>
                    <a:pt x="1116" y="6913"/>
                    <a:pt x="1115" y="6917"/>
                    <a:pt x="1116" y="6919"/>
                  </a:cubicBezTo>
                  <a:cubicBezTo>
                    <a:pt x="1113" y="6916"/>
                    <a:pt x="1106" y="6901"/>
                    <a:pt x="1101" y="6893"/>
                  </a:cubicBezTo>
                  <a:cubicBezTo>
                    <a:pt x="1097" y="6880"/>
                    <a:pt x="1091" y="6870"/>
                    <a:pt x="1085" y="6864"/>
                  </a:cubicBezTo>
                  <a:cubicBezTo>
                    <a:pt x="1079" y="6859"/>
                    <a:pt x="1073" y="6858"/>
                    <a:pt x="1070" y="6856"/>
                  </a:cubicBezTo>
                  <a:cubicBezTo>
                    <a:pt x="1069" y="6856"/>
                    <a:pt x="1067" y="6856"/>
                    <a:pt x="1066" y="6855"/>
                  </a:cubicBezTo>
                  <a:cubicBezTo>
                    <a:pt x="1063" y="6852"/>
                    <a:pt x="1058" y="6849"/>
                    <a:pt x="1054" y="6844"/>
                  </a:cubicBezTo>
                  <a:lnTo>
                    <a:pt x="1040" y="6835"/>
                  </a:lnTo>
                  <a:cubicBezTo>
                    <a:pt x="1028" y="6825"/>
                    <a:pt x="1012" y="6813"/>
                    <a:pt x="988" y="6835"/>
                  </a:cubicBezTo>
                  <a:cubicBezTo>
                    <a:pt x="963" y="6859"/>
                    <a:pt x="972" y="6890"/>
                    <a:pt x="981" y="6916"/>
                  </a:cubicBezTo>
                  <a:cubicBezTo>
                    <a:pt x="984" y="6928"/>
                    <a:pt x="988" y="6940"/>
                    <a:pt x="987" y="6948"/>
                  </a:cubicBezTo>
                  <a:cubicBezTo>
                    <a:pt x="987" y="6954"/>
                    <a:pt x="987" y="6960"/>
                    <a:pt x="985" y="6966"/>
                  </a:cubicBezTo>
                  <a:cubicBezTo>
                    <a:pt x="985" y="6975"/>
                    <a:pt x="984" y="6983"/>
                    <a:pt x="984" y="6992"/>
                  </a:cubicBezTo>
                  <a:cubicBezTo>
                    <a:pt x="981" y="6987"/>
                    <a:pt x="976" y="6983"/>
                    <a:pt x="969" y="6980"/>
                  </a:cubicBezTo>
                  <a:cubicBezTo>
                    <a:pt x="962" y="6975"/>
                    <a:pt x="953" y="6977"/>
                    <a:pt x="945" y="6978"/>
                  </a:cubicBezTo>
                  <a:cubicBezTo>
                    <a:pt x="942" y="6980"/>
                    <a:pt x="936" y="6980"/>
                    <a:pt x="935" y="6980"/>
                  </a:cubicBezTo>
                  <a:cubicBezTo>
                    <a:pt x="933" y="6978"/>
                    <a:pt x="932" y="6975"/>
                    <a:pt x="929" y="6971"/>
                  </a:cubicBezTo>
                  <a:cubicBezTo>
                    <a:pt x="924" y="6963"/>
                    <a:pt x="917" y="6950"/>
                    <a:pt x="901" y="6950"/>
                  </a:cubicBezTo>
                  <a:cubicBezTo>
                    <a:pt x="887" y="6948"/>
                    <a:pt x="877" y="6957"/>
                    <a:pt x="869" y="6966"/>
                  </a:cubicBezTo>
                  <a:cubicBezTo>
                    <a:pt x="865" y="6969"/>
                    <a:pt x="860" y="6974"/>
                    <a:pt x="858" y="6975"/>
                  </a:cubicBezTo>
                  <a:cubicBezTo>
                    <a:pt x="849" y="6978"/>
                    <a:pt x="838" y="6975"/>
                    <a:pt x="826" y="6972"/>
                  </a:cubicBezTo>
                  <a:cubicBezTo>
                    <a:pt x="811" y="6969"/>
                    <a:pt x="795" y="6965"/>
                    <a:pt x="779" y="6972"/>
                  </a:cubicBezTo>
                  <a:cubicBezTo>
                    <a:pt x="759" y="6983"/>
                    <a:pt x="753" y="7005"/>
                    <a:pt x="749" y="7023"/>
                  </a:cubicBezTo>
                  <a:cubicBezTo>
                    <a:pt x="746" y="7036"/>
                    <a:pt x="743" y="7048"/>
                    <a:pt x="736" y="7051"/>
                  </a:cubicBezTo>
                  <a:cubicBezTo>
                    <a:pt x="728" y="7055"/>
                    <a:pt x="712" y="7029"/>
                    <a:pt x="704" y="7015"/>
                  </a:cubicBezTo>
                  <a:cubicBezTo>
                    <a:pt x="700" y="7008"/>
                    <a:pt x="697" y="7002"/>
                    <a:pt x="693" y="6996"/>
                  </a:cubicBezTo>
                  <a:cubicBezTo>
                    <a:pt x="684" y="6986"/>
                    <a:pt x="678" y="6977"/>
                    <a:pt x="675" y="6963"/>
                  </a:cubicBezTo>
                  <a:cubicBezTo>
                    <a:pt x="673" y="6957"/>
                    <a:pt x="673" y="6953"/>
                    <a:pt x="673" y="6947"/>
                  </a:cubicBezTo>
                  <a:cubicBezTo>
                    <a:pt x="673" y="6937"/>
                    <a:pt x="672" y="6923"/>
                    <a:pt x="666" y="6914"/>
                  </a:cubicBezTo>
                  <a:cubicBezTo>
                    <a:pt x="664" y="6911"/>
                    <a:pt x="664" y="6910"/>
                    <a:pt x="661" y="6908"/>
                  </a:cubicBezTo>
                  <a:lnTo>
                    <a:pt x="658" y="6904"/>
                  </a:lnTo>
                  <a:cubicBezTo>
                    <a:pt x="654" y="6899"/>
                    <a:pt x="641" y="6885"/>
                    <a:pt x="624" y="6882"/>
                  </a:cubicBezTo>
                  <a:cubicBezTo>
                    <a:pt x="635" y="6852"/>
                    <a:pt x="620" y="6816"/>
                    <a:pt x="599" y="6798"/>
                  </a:cubicBezTo>
                  <a:cubicBezTo>
                    <a:pt x="586" y="6786"/>
                    <a:pt x="571" y="6783"/>
                    <a:pt x="560" y="6782"/>
                  </a:cubicBezTo>
                  <a:cubicBezTo>
                    <a:pt x="557" y="6782"/>
                    <a:pt x="551" y="6780"/>
                    <a:pt x="551" y="6780"/>
                  </a:cubicBezTo>
                  <a:cubicBezTo>
                    <a:pt x="551" y="6780"/>
                    <a:pt x="551" y="6779"/>
                    <a:pt x="550" y="6776"/>
                  </a:cubicBezTo>
                  <a:cubicBezTo>
                    <a:pt x="548" y="6770"/>
                    <a:pt x="545" y="6755"/>
                    <a:pt x="532" y="6743"/>
                  </a:cubicBezTo>
                  <a:cubicBezTo>
                    <a:pt x="519" y="6731"/>
                    <a:pt x="504" y="6728"/>
                    <a:pt x="492" y="6727"/>
                  </a:cubicBezTo>
                  <a:cubicBezTo>
                    <a:pt x="487" y="6727"/>
                    <a:pt x="484" y="6725"/>
                    <a:pt x="481" y="6725"/>
                  </a:cubicBezTo>
                  <a:lnTo>
                    <a:pt x="476" y="6721"/>
                  </a:lnTo>
                  <a:lnTo>
                    <a:pt x="476" y="6721"/>
                  </a:lnTo>
                  <a:cubicBezTo>
                    <a:pt x="471" y="6717"/>
                    <a:pt x="468" y="6711"/>
                    <a:pt x="465" y="6705"/>
                  </a:cubicBezTo>
                  <a:cubicBezTo>
                    <a:pt x="461" y="6697"/>
                    <a:pt x="458" y="6691"/>
                    <a:pt x="450" y="6682"/>
                  </a:cubicBezTo>
                  <a:lnTo>
                    <a:pt x="449" y="6679"/>
                  </a:lnTo>
                  <a:cubicBezTo>
                    <a:pt x="434" y="6659"/>
                    <a:pt x="434" y="6659"/>
                    <a:pt x="446" y="6648"/>
                  </a:cubicBezTo>
                  <a:cubicBezTo>
                    <a:pt x="464" y="6633"/>
                    <a:pt x="476" y="6623"/>
                    <a:pt x="484" y="6596"/>
                  </a:cubicBezTo>
                  <a:lnTo>
                    <a:pt x="486" y="6586"/>
                  </a:lnTo>
                  <a:lnTo>
                    <a:pt x="486" y="6586"/>
                  </a:lnTo>
                  <a:cubicBezTo>
                    <a:pt x="486" y="6583"/>
                    <a:pt x="486" y="6581"/>
                    <a:pt x="487" y="6578"/>
                  </a:cubicBezTo>
                  <a:cubicBezTo>
                    <a:pt x="487" y="6577"/>
                    <a:pt x="487" y="6574"/>
                    <a:pt x="489" y="6569"/>
                  </a:cubicBezTo>
                  <a:cubicBezTo>
                    <a:pt x="490" y="6562"/>
                    <a:pt x="493" y="6549"/>
                    <a:pt x="486" y="6534"/>
                  </a:cubicBezTo>
                  <a:cubicBezTo>
                    <a:pt x="484" y="6529"/>
                    <a:pt x="481" y="6525"/>
                    <a:pt x="479" y="6520"/>
                  </a:cubicBezTo>
                  <a:cubicBezTo>
                    <a:pt x="477" y="6519"/>
                    <a:pt x="477" y="6517"/>
                    <a:pt x="476" y="6516"/>
                  </a:cubicBezTo>
                  <a:lnTo>
                    <a:pt x="474" y="6503"/>
                  </a:lnTo>
                  <a:lnTo>
                    <a:pt x="474" y="6503"/>
                  </a:lnTo>
                  <a:cubicBezTo>
                    <a:pt x="473" y="6494"/>
                    <a:pt x="470" y="6485"/>
                    <a:pt x="467" y="6474"/>
                  </a:cubicBezTo>
                  <a:cubicBezTo>
                    <a:pt x="467" y="6471"/>
                    <a:pt x="465" y="6467"/>
                    <a:pt x="465" y="6467"/>
                  </a:cubicBezTo>
                  <a:cubicBezTo>
                    <a:pt x="467" y="6464"/>
                    <a:pt x="470" y="6459"/>
                    <a:pt x="471" y="6452"/>
                  </a:cubicBezTo>
                  <a:cubicBezTo>
                    <a:pt x="474" y="6440"/>
                    <a:pt x="471" y="6428"/>
                    <a:pt x="464" y="6418"/>
                  </a:cubicBezTo>
                  <a:lnTo>
                    <a:pt x="456" y="6410"/>
                  </a:lnTo>
                  <a:cubicBezTo>
                    <a:pt x="458" y="6400"/>
                    <a:pt x="455" y="6388"/>
                    <a:pt x="446" y="6378"/>
                  </a:cubicBezTo>
                  <a:lnTo>
                    <a:pt x="443" y="6373"/>
                  </a:lnTo>
                  <a:cubicBezTo>
                    <a:pt x="441" y="6372"/>
                    <a:pt x="441" y="6370"/>
                    <a:pt x="441" y="6370"/>
                  </a:cubicBezTo>
                  <a:lnTo>
                    <a:pt x="440" y="6364"/>
                  </a:lnTo>
                  <a:cubicBezTo>
                    <a:pt x="440" y="6361"/>
                    <a:pt x="440" y="6358"/>
                    <a:pt x="440" y="6357"/>
                  </a:cubicBezTo>
                  <a:cubicBezTo>
                    <a:pt x="440" y="6352"/>
                    <a:pt x="438" y="6348"/>
                    <a:pt x="437" y="6344"/>
                  </a:cubicBezTo>
                  <a:cubicBezTo>
                    <a:pt x="437" y="6344"/>
                    <a:pt x="437" y="6342"/>
                    <a:pt x="437" y="6339"/>
                  </a:cubicBezTo>
                  <a:lnTo>
                    <a:pt x="437" y="6329"/>
                  </a:lnTo>
                  <a:lnTo>
                    <a:pt x="429" y="6321"/>
                  </a:lnTo>
                  <a:cubicBezTo>
                    <a:pt x="416" y="6306"/>
                    <a:pt x="400" y="6299"/>
                    <a:pt x="383" y="6297"/>
                  </a:cubicBezTo>
                  <a:lnTo>
                    <a:pt x="357" y="6294"/>
                  </a:lnTo>
                  <a:lnTo>
                    <a:pt x="355" y="6315"/>
                  </a:lnTo>
                  <a:cubicBezTo>
                    <a:pt x="354" y="6315"/>
                    <a:pt x="354" y="6315"/>
                    <a:pt x="352" y="6315"/>
                  </a:cubicBezTo>
                  <a:cubicBezTo>
                    <a:pt x="345" y="6315"/>
                    <a:pt x="337" y="6314"/>
                    <a:pt x="333" y="6311"/>
                  </a:cubicBezTo>
                  <a:cubicBezTo>
                    <a:pt x="322" y="6306"/>
                    <a:pt x="311" y="6299"/>
                    <a:pt x="297" y="6290"/>
                  </a:cubicBezTo>
                  <a:cubicBezTo>
                    <a:pt x="293" y="6287"/>
                    <a:pt x="288" y="6286"/>
                    <a:pt x="285" y="6283"/>
                  </a:cubicBezTo>
                  <a:cubicBezTo>
                    <a:pt x="270" y="6274"/>
                    <a:pt x="254" y="6263"/>
                    <a:pt x="235" y="6254"/>
                  </a:cubicBezTo>
                  <a:cubicBezTo>
                    <a:pt x="212" y="6245"/>
                    <a:pt x="190" y="6237"/>
                    <a:pt x="168" y="6231"/>
                  </a:cubicBezTo>
                  <a:lnTo>
                    <a:pt x="159" y="6228"/>
                  </a:lnTo>
                  <a:cubicBezTo>
                    <a:pt x="143" y="6223"/>
                    <a:pt x="120" y="6219"/>
                    <a:pt x="100" y="6231"/>
                  </a:cubicBezTo>
                  <a:cubicBezTo>
                    <a:pt x="94" y="6235"/>
                    <a:pt x="77" y="6245"/>
                    <a:pt x="74" y="6263"/>
                  </a:cubicBezTo>
                  <a:cubicBezTo>
                    <a:pt x="71" y="6281"/>
                    <a:pt x="83" y="6293"/>
                    <a:pt x="91" y="6300"/>
                  </a:cubicBezTo>
                  <a:lnTo>
                    <a:pt x="97" y="6306"/>
                  </a:lnTo>
                  <a:cubicBezTo>
                    <a:pt x="102" y="6315"/>
                    <a:pt x="108" y="6327"/>
                    <a:pt x="114" y="6339"/>
                  </a:cubicBezTo>
                  <a:cubicBezTo>
                    <a:pt x="116" y="6341"/>
                    <a:pt x="116" y="6344"/>
                    <a:pt x="116" y="6347"/>
                  </a:cubicBezTo>
                  <a:cubicBezTo>
                    <a:pt x="117" y="6351"/>
                    <a:pt x="116" y="6355"/>
                    <a:pt x="116" y="6361"/>
                  </a:cubicBezTo>
                  <a:cubicBezTo>
                    <a:pt x="114" y="6370"/>
                    <a:pt x="113" y="6382"/>
                    <a:pt x="116" y="6396"/>
                  </a:cubicBezTo>
                  <a:cubicBezTo>
                    <a:pt x="117" y="6412"/>
                    <a:pt x="126" y="6424"/>
                    <a:pt x="134" y="6433"/>
                  </a:cubicBezTo>
                  <a:lnTo>
                    <a:pt x="135" y="6437"/>
                  </a:lnTo>
                  <a:cubicBezTo>
                    <a:pt x="141" y="6443"/>
                    <a:pt x="146" y="6451"/>
                    <a:pt x="146" y="6454"/>
                  </a:cubicBezTo>
                  <a:cubicBezTo>
                    <a:pt x="146" y="6458"/>
                    <a:pt x="138" y="6470"/>
                    <a:pt x="123" y="6485"/>
                  </a:cubicBezTo>
                  <a:cubicBezTo>
                    <a:pt x="119" y="6489"/>
                    <a:pt x="107" y="6494"/>
                    <a:pt x="97" y="6497"/>
                  </a:cubicBezTo>
                  <a:cubicBezTo>
                    <a:pt x="91" y="6498"/>
                    <a:pt x="83" y="6500"/>
                    <a:pt x="77" y="6503"/>
                  </a:cubicBezTo>
                  <a:cubicBezTo>
                    <a:pt x="76" y="6504"/>
                    <a:pt x="70" y="6504"/>
                    <a:pt x="65" y="6504"/>
                  </a:cubicBezTo>
                  <a:cubicBezTo>
                    <a:pt x="55" y="6506"/>
                    <a:pt x="43" y="6507"/>
                    <a:pt x="34" y="6511"/>
                  </a:cubicBezTo>
                  <a:cubicBezTo>
                    <a:pt x="6" y="6528"/>
                    <a:pt x="10" y="6555"/>
                    <a:pt x="12" y="6565"/>
                  </a:cubicBezTo>
                  <a:cubicBezTo>
                    <a:pt x="12" y="6566"/>
                    <a:pt x="13" y="6569"/>
                    <a:pt x="13" y="6571"/>
                  </a:cubicBezTo>
                  <a:cubicBezTo>
                    <a:pt x="12" y="6572"/>
                    <a:pt x="12" y="6575"/>
                    <a:pt x="9" y="6580"/>
                  </a:cubicBezTo>
                  <a:cubicBezTo>
                    <a:pt x="7" y="6584"/>
                    <a:pt x="6" y="6589"/>
                    <a:pt x="4" y="6595"/>
                  </a:cubicBezTo>
                  <a:cubicBezTo>
                    <a:pt x="3" y="6599"/>
                    <a:pt x="0" y="6614"/>
                    <a:pt x="9" y="6632"/>
                  </a:cubicBezTo>
                  <a:cubicBezTo>
                    <a:pt x="15" y="6644"/>
                    <a:pt x="27" y="6657"/>
                    <a:pt x="47" y="6676"/>
                  </a:cubicBezTo>
                  <a:cubicBezTo>
                    <a:pt x="55" y="6684"/>
                    <a:pt x="62" y="6690"/>
                    <a:pt x="67" y="6693"/>
                  </a:cubicBezTo>
                  <a:cubicBezTo>
                    <a:pt x="88" y="6709"/>
                    <a:pt x="108" y="6717"/>
                    <a:pt x="128" y="6715"/>
                  </a:cubicBezTo>
                  <a:cubicBezTo>
                    <a:pt x="140" y="6715"/>
                    <a:pt x="150" y="6714"/>
                    <a:pt x="160" y="6712"/>
                  </a:cubicBezTo>
                  <a:cubicBezTo>
                    <a:pt x="171" y="6709"/>
                    <a:pt x="183" y="6708"/>
                    <a:pt x="193" y="6709"/>
                  </a:cubicBezTo>
                  <a:cubicBezTo>
                    <a:pt x="201" y="6709"/>
                    <a:pt x="207" y="6712"/>
                    <a:pt x="214" y="6717"/>
                  </a:cubicBezTo>
                  <a:cubicBezTo>
                    <a:pt x="227" y="6723"/>
                    <a:pt x="241" y="6736"/>
                    <a:pt x="256" y="6748"/>
                  </a:cubicBezTo>
                  <a:lnTo>
                    <a:pt x="260" y="6754"/>
                  </a:lnTo>
                  <a:cubicBezTo>
                    <a:pt x="276" y="6767"/>
                    <a:pt x="294" y="6780"/>
                    <a:pt x="315" y="6788"/>
                  </a:cubicBezTo>
                  <a:cubicBezTo>
                    <a:pt x="322" y="6791"/>
                    <a:pt x="330" y="6792"/>
                    <a:pt x="337" y="6792"/>
                  </a:cubicBezTo>
                  <a:cubicBezTo>
                    <a:pt x="346" y="6794"/>
                    <a:pt x="355" y="6794"/>
                    <a:pt x="363" y="6794"/>
                  </a:cubicBezTo>
                  <a:cubicBezTo>
                    <a:pt x="389" y="6794"/>
                    <a:pt x="391" y="6795"/>
                    <a:pt x="394" y="6800"/>
                  </a:cubicBezTo>
                  <a:lnTo>
                    <a:pt x="395" y="6804"/>
                  </a:lnTo>
                  <a:cubicBezTo>
                    <a:pt x="397" y="6807"/>
                    <a:pt x="397" y="6813"/>
                    <a:pt x="397" y="6818"/>
                  </a:cubicBezTo>
                  <a:cubicBezTo>
                    <a:pt x="397" y="6827"/>
                    <a:pt x="397" y="6840"/>
                    <a:pt x="403" y="6852"/>
                  </a:cubicBezTo>
                  <a:cubicBezTo>
                    <a:pt x="407" y="6861"/>
                    <a:pt x="413" y="6868"/>
                    <a:pt x="418" y="6873"/>
                  </a:cubicBezTo>
                  <a:cubicBezTo>
                    <a:pt x="422" y="6876"/>
                    <a:pt x="425" y="6879"/>
                    <a:pt x="429" y="6883"/>
                  </a:cubicBezTo>
                  <a:cubicBezTo>
                    <a:pt x="431" y="6885"/>
                    <a:pt x="434" y="6887"/>
                    <a:pt x="435" y="6889"/>
                  </a:cubicBezTo>
                  <a:cubicBezTo>
                    <a:pt x="441" y="6895"/>
                    <a:pt x="455" y="6907"/>
                    <a:pt x="468" y="6917"/>
                  </a:cubicBezTo>
                  <a:cubicBezTo>
                    <a:pt x="476" y="6923"/>
                    <a:pt x="481" y="6928"/>
                    <a:pt x="489" y="6932"/>
                  </a:cubicBezTo>
                  <a:cubicBezTo>
                    <a:pt x="505" y="6942"/>
                    <a:pt x="520" y="6947"/>
                    <a:pt x="533" y="6944"/>
                  </a:cubicBezTo>
                  <a:cubicBezTo>
                    <a:pt x="538" y="6960"/>
                    <a:pt x="551" y="6981"/>
                    <a:pt x="566" y="7003"/>
                  </a:cubicBezTo>
                  <a:cubicBezTo>
                    <a:pt x="571" y="7009"/>
                    <a:pt x="575" y="7015"/>
                    <a:pt x="578" y="7020"/>
                  </a:cubicBezTo>
                  <a:cubicBezTo>
                    <a:pt x="580" y="7023"/>
                    <a:pt x="581" y="7024"/>
                    <a:pt x="581" y="7024"/>
                  </a:cubicBezTo>
                  <a:cubicBezTo>
                    <a:pt x="587" y="7044"/>
                    <a:pt x="580" y="7055"/>
                    <a:pt x="568" y="7076"/>
                  </a:cubicBezTo>
                  <a:cubicBezTo>
                    <a:pt x="557" y="7091"/>
                    <a:pt x="545" y="7109"/>
                    <a:pt x="547" y="7131"/>
                  </a:cubicBezTo>
                  <a:cubicBezTo>
                    <a:pt x="548" y="7149"/>
                    <a:pt x="559" y="7161"/>
                    <a:pt x="568" y="7170"/>
                  </a:cubicBezTo>
                  <a:cubicBezTo>
                    <a:pt x="572" y="7174"/>
                    <a:pt x="575" y="7177"/>
                    <a:pt x="578" y="7182"/>
                  </a:cubicBezTo>
                  <a:cubicBezTo>
                    <a:pt x="590" y="7198"/>
                    <a:pt x="596" y="7216"/>
                    <a:pt x="596" y="7234"/>
                  </a:cubicBezTo>
                  <a:cubicBezTo>
                    <a:pt x="596" y="7241"/>
                    <a:pt x="593" y="7250"/>
                    <a:pt x="591" y="7261"/>
                  </a:cubicBezTo>
                  <a:cubicBezTo>
                    <a:pt x="588" y="7274"/>
                    <a:pt x="586" y="7287"/>
                    <a:pt x="587" y="7302"/>
                  </a:cubicBezTo>
                  <a:cubicBezTo>
                    <a:pt x="588" y="7320"/>
                    <a:pt x="597" y="7332"/>
                    <a:pt x="606" y="7344"/>
                  </a:cubicBezTo>
                  <a:cubicBezTo>
                    <a:pt x="611" y="7350"/>
                    <a:pt x="615" y="7356"/>
                    <a:pt x="618" y="7363"/>
                  </a:cubicBezTo>
                  <a:cubicBezTo>
                    <a:pt x="649" y="7436"/>
                    <a:pt x="649" y="7472"/>
                    <a:pt x="643" y="7491"/>
                  </a:cubicBezTo>
                  <a:cubicBezTo>
                    <a:pt x="642" y="7495"/>
                    <a:pt x="641" y="7498"/>
                    <a:pt x="639" y="7501"/>
                  </a:cubicBezTo>
                  <a:cubicBezTo>
                    <a:pt x="635" y="7515"/>
                    <a:pt x="633" y="7519"/>
                    <a:pt x="638" y="7538"/>
                  </a:cubicBezTo>
                  <a:cubicBezTo>
                    <a:pt x="642" y="7555"/>
                    <a:pt x="639" y="7570"/>
                    <a:pt x="636" y="7586"/>
                  </a:cubicBezTo>
                  <a:cubicBezTo>
                    <a:pt x="635" y="7592"/>
                    <a:pt x="633" y="7599"/>
                    <a:pt x="632" y="7608"/>
                  </a:cubicBezTo>
                  <a:cubicBezTo>
                    <a:pt x="630" y="7623"/>
                    <a:pt x="627" y="7640"/>
                    <a:pt x="624" y="7656"/>
                  </a:cubicBezTo>
                  <a:cubicBezTo>
                    <a:pt x="620" y="7681"/>
                    <a:pt x="617" y="7706"/>
                    <a:pt x="615" y="7732"/>
                  </a:cubicBezTo>
                  <a:cubicBezTo>
                    <a:pt x="614" y="7748"/>
                    <a:pt x="620" y="7758"/>
                    <a:pt x="626" y="7767"/>
                  </a:cubicBezTo>
                  <a:lnTo>
                    <a:pt x="632" y="7779"/>
                  </a:lnTo>
                  <a:lnTo>
                    <a:pt x="642" y="7772"/>
                  </a:lnTo>
                  <a:cubicBezTo>
                    <a:pt x="646" y="7770"/>
                    <a:pt x="651" y="7766"/>
                    <a:pt x="655" y="7763"/>
                  </a:cubicBezTo>
                  <a:cubicBezTo>
                    <a:pt x="664" y="7757"/>
                    <a:pt x="673" y="7750"/>
                    <a:pt x="684" y="7747"/>
                  </a:cubicBezTo>
                  <a:cubicBezTo>
                    <a:pt x="718" y="7739"/>
                    <a:pt x="739" y="7772"/>
                    <a:pt x="756" y="7807"/>
                  </a:cubicBezTo>
                  <a:lnTo>
                    <a:pt x="758" y="7810"/>
                  </a:lnTo>
                  <a:lnTo>
                    <a:pt x="768" y="7805"/>
                  </a:lnTo>
                  <a:lnTo>
                    <a:pt x="768" y="7806"/>
                  </a:lnTo>
                  <a:lnTo>
                    <a:pt x="758" y="7812"/>
                  </a:lnTo>
                  <a:lnTo>
                    <a:pt x="764" y="7827"/>
                  </a:lnTo>
                  <a:lnTo>
                    <a:pt x="764" y="7827"/>
                  </a:lnTo>
                  <a:lnTo>
                    <a:pt x="768" y="7836"/>
                  </a:lnTo>
                  <a:cubicBezTo>
                    <a:pt x="785" y="7870"/>
                    <a:pt x="801" y="7906"/>
                    <a:pt x="817" y="7941"/>
                  </a:cubicBezTo>
                  <a:lnTo>
                    <a:pt x="823" y="7956"/>
                  </a:lnTo>
                  <a:cubicBezTo>
                    <a:pt x="829" y="7969"/>
                    <a:pt x="834" y="7983"/>
                    <a:pt x="840" y="7998"/>
                  </a:cubicBezTo>
                  <a:cubicBezTo>
                    <a:pt x="852" y="8030"/>
                    <a:pt x="862" y="8062"/>
                    <a:pt x="887" y="8090"/>
                  </a:cubicBezTo>
                  <a:cubicBezTo>
                    <a:pt x="898" y="8100"/>
                    <a:pt x="907" y="8111"/>
                    <a:pt x="917" y="8120"/>
                  </a:cubicBezTo>
                  <a:lnTo>
                    <a:pt x="941" y="8145"/>
                  </a:lnTo>
                  <a:lnTo>
                    <a:pt x="941" y="8145"/>
                  </a:lnTo>
                  <a:lnTo>
                    <a:pt x="947" y="8151"/>
                  </a:lnTo>
                  <a:cubicBezTo>
                    <a:pt x="956" y="8161"/>
                    <a:pt x="966" y="8175"/>
                    <a:pt x="976" y="8189"/>
                  </a:cubicBezTo>
                  <a:cubicBezTo>
                    <a:pt x="1003" y="8230"/>
                    <a:pt x="1009" y="8259"/>
                    <a:pt x="1015" y="8301"/>
                  </a:cubicBezTo>
                  <a:cubicBezTo>
                    <a:pt x="1018" y="8320"/>
                    <a:pt x="1025" y="8337"/>
                    <a:pt x="1034" y="8353"/>
                  </a:cubicBezTo>
                  <a:lnTo>
                    <a:pt x="1039" y="8360"/>
                  </a:lnTo>
                  <a:lnTo>
                    <a:pt x="1039" y="8360"/>
                  </a:lnTo>
                  <a:lnTo>
                    <a:pt x="1046" y="8375"/>
                  </a:lnTo>
                  <a:cubicBezTo>
                    <a:pt x="1052" y="8389"/>
                    <a:pt x="1058" y="8403"/>
                    <a:pt x="1058" y="8423"/>
                  </a:cubicBezTo>
                  <a:cubicBezTo>
                    <a:pt x="1058" y="8433"/>
                    <a:pt x="1055" y="8445"/>
                    <a:pt x="1052" y="8453"/>
                  </a:cubicBezTo>
                  <a:cubicBezTo>
                    <a:pt x="1046" y="8478"/>
                    <a:pt x="1039" y="8500"/>
                    <a:pt x="1076" y="8515"/>
                  </a:cubicBezTo>
                  <a:cubicBezTo>
                    <a:pt x="1088" y="8521"/>
                    <a:pt x="1100" y="8522"/>
                    <a:pt x="1110" y="8524"/>
                  </a:cubicBezTo>
                  <a:cubicBezTo>
                    <a:pt x="1128" y="8528"/>
                    <a:pt x="1146" y="8531"/>
                    <a:pt x="1161" y="8546"/>
                  </a:cubicBezTo>
                  <a:lnTo>
                    <a:pt x="1161" y="8546"/>
                  </a:lnTo>
                  <a:lnTo>
                    <a:pt x="1187" y="8576"/>
                  </a:lnTo>
                  <a:cubicBezTo>
                    <a:pt x="1201" y="8591"/>
                    <a:pt x="1214" y="8604"/>
                    <a:pt x="1235" y="8618"/>
                  </a:cubicBezTo>
                  <a:cubicBezTo>
                    <a:pt x="1254" y="8631"/>
                    <a:pt x="1256" y="8643"/>
                    <a:pt x="1257" y="8662"/>
                  </a:cubicBezTo>
                  <a:cubicBezTo>
                    <a:pt x="1259" y="8670"/>
                    <a:pt x="1259" y="8678"/>
                    <a:pt x="1262" y="8687"/>
                  </a:cubicBezTo>
                  <a:cubicBezTo>
                    <a:pt x="1265" y="8696"/>
                    <a:pt x="1269" y="8705"/>
                    <a:pt x="1277" y="8716"/>
                  </a:cubicBezTo>
                  <a:cubicBezTo>
                    <a:pt x="1284" y="8726"/>
                    <a:pt x="1290" y="8736"/>
                    <a:pt x="1291" y="8747"/>
                  </a:cubicBezTo>
                  <a:lnTo>
                    <a:pt x="1293" y="8753"/>
                  </a:lnTo>
                  <a:lnTo>
                    <a:pt x="1290" y="8765"/>
                  </a:lnTo>
                  <a:cubicBezTo>
                    <a:pt x="1287" y="8778"/>
                    <a:pt x="1278" y="8787"/>
                    <a:pt x="1268" y="8799"/>
                  </a:cubicBezTo>
                  <a:cubicBezTo>
                    <a:pt x="1256" y="8812"/>
                    <a:pt x="1244" y="8826"/>
                    <a:pt x="1244" y="8846"/>
                  </a:cubicBezTo>
                  <a:cubicBezTo>
                    <a:pt x="1244" y="8867"/>
                    <a:pt x="1254" y="8887"/>
                    <a:pt x="1265" y="8904"/>
                  </a:cubicBezTo>
                  <a:cubicBezTo>
                    <a:pt x="1272" y="8916"/>
                    <a:pt x="1280" y="8928"/>
                    <a:pt x="1283" y="8942"/>
                  </a:cubicBezTo>
                  <a:cubicBezTo>
                    <a:pt x="1284" y="8947"/>
                    <a:pt x="1286" y="8952"/>
                    <a:pt x="1286" y="8958"/>
                  </a:cubicBezTo>
                  <a:lnTo>
                    <a:pt x="1287" y="8962"/>
                  </a:lnTo>
                  <a:cubicBezTo>
                    <a:pt x="1287" y="8973"/>
                    <a:pt x="1289" y="8980"/>
                    <a:pt x="1291" y="8986"/>
                  </a:cubicBezTo>
                  <a:cubicBezTo>
                    <a:pt x="1291" y="8991"/>
                    <a:pt x="1293" y="8994"/>
                    <a:pt x="1294" y="8997"/>
                  </a:cubicBezTo>
                  <a:cubicBezTo>
                    <a:pt x="1299" y="9004"/>
                    <a:pt x="1303" y="9011"/>
                    <a:pt x="1309" y="9016"/>
                  </a:cubicBezTo>
                  <a:lnTo>
                    <a:pt x="1312" y="9022"/>
                  </a:lnTo>
                  <a:lnTo>
                    <a:pt x="1324" y="9011"/>
                  </a:lnTo>
                  <a:lnTo>
                    <a:pt x="1315" y="9025"/>
                  </a:lnTo>
                  <a:cubicBezTo>
                    <a:pt x="1321" y="9031"/>
                    <a:pt x="1327" y="9038"/>
                    <a:pt x="1332" y="9046"/>
                  </a:cubicBezTo>
                  <a:cubicBezTo>
                    <a:pt x="1345" y="9072"/>
                    <a:pt x="1349" y="9111"/>
                    <a:pt x="1345" y="9164"/>
                  </a:cubicBezTo>
                  <a:cubicBezTo>
                    <a:pt x="1345" y="9175"/>
                    <a:pt x="1344" y="9185"/>
                    <a:pt x="1341" y="9196"/>
                  </a:cubicBezTo>
                  <a:cubicBezTo>
                    <a:pt x="1336" y="9227"/>
                    <a:pt x="1332" y="9260"/>
                    <a:pt x="1352" y="9292"/>
                  </a:cubicBezTo>
                  <a:cubicBezTo>
                    <a:pt x="1367" y="9315"/>
                    <a:pt x="1382" y="9322"/>
                    <a:pt x="1399" y="9322"/>
                  </a:cubicBezTo>
                  <a:cubicBezTo>
                    <a:pt x="1409" y="9322"/>
                    <a:pt x="1421" y="9319"/>
                    <a:pt x="1436" y="9315"/>
                  </a:cubicBezTo>
                  <a:cubicBezTo>
                    <a:pt x="1459" y="9306"/>
                    <a:pt x="1483" y="9310"/>
                    <a:pt x="1508" y="9313"/>
                  </a:cubicBezTo>
                  <a:lnTo>
                    <a:pt x="1513" y="9315"/>
                  </a:lnTo>
                  <a:cubicBezTo>
                    <a:pt x="1532" y="9318"/>
                    <a:pt x="1552" y="9319"/>
                    <a:pt x="1571" y="9316"/>
                  </a:cubicBezTo>
                  <a:cubicBezTo>
                    <a:pt x="1589" y="9313"/>
                    <a:pt x="1604" y="9307"/>
                    <a:pt x="1623" y="9298"/>
                  </a:cubicBezTo>
                  <a:cubicBezTo>
                    <a:pt x="1629" y="9295"/>
                    <a:pt x="1636" y="9292"/>
                    <a:pt x="1644" y="9289"/>
                  </a:cubicBezTo>
                  <a:lnTo>
                    <a:pt x="1653" y="9286"/>
                  </a:lnTo>
                  <a:lnTo>
                    <a:pt x="1654" y="9268"/>
                  </a:lnTo>
                  <a:cubicBezTo>
                    <a:pt x="1656" y="9260"/>
                    <a:pt x="1657" y="9249"/>
                    <a:pt x="1660" y="9240"/>
                  </a:cubicBezTo>
                  <a:cubicBezTo>
                    <a:pt x="1662" y="9228"/>
                    <a:pt x="1665" y="9216"/>
                    <a:pt x="1666" y="9203"/>
                  </a:cubicBezTo>
                  <a:cubicBezTo>
                    <a:pt x="1666" y="9193"/>
                    <a:pt x="1666" y="9181"/>
                    <a:pt x="1666" y="9170"/>
                  </a:cubicBezTo>
                  <a:cubicBezTo>
                    <a:pt x="1666" y="9154"/>
                    <a:pt x="1668" y="9138"/>
                    <a:pt x="1669" y="9123"/>
                  </a:cubicBezTo>
                  <a:cubicBezTo>
                    <a:pt x="1672" y="9105"/>
                    <a:pt x="1676" y="9087"/>
                    <a:pt x="1681" y="9069"/>
                  </a:cubicBezTo>
                  <a:cubicBezTo>
                    <a:pt x="1685" y="9046"/>
                    <a:pt x="1691" y="9022"/>
                    <a:pt x="1694" y="8998"/>
                  </a:cubicBezTo>
                  <a:cubicBezTo>
                    <a:pt x="1696" y="8982"/>
                    <a:pt x="1696" y="8964"/>
                    <a:pt x="1694" y="8947"/>
                  </a:cubicBezTo>
                  <a:cubicBezTo>
                    <a:pt x="1694" y="8910"/>
                    <a:pt x="1693" y="8875"/>
                    <a:pt x="1712" y="8851"/>
                  </a:cubicBezTo>
                  <a:cubicBezTo>
                    <a:pt x="1728" y="8830"/>
                    <a:pt x="1761" y="8790"/>
                    <a:pt x="1791" y="8778"/>
                  </a:cubicBezTo>
                  <a:cubicBezTo>
                    <a:pt x="1795" y="8777"/>
                    <a:pt x="1800" y="8775"/>
                    <a:pt x="1804" y="8774"/>
                  </a:cubicBezTo>
                  <a:cubicBezTo>
                    <a:pt x="1821" y="8769"/>
                    <a:pt x="1841" y="8765"/>
                    <a:pt x="1850" y="8747"/>
                  </a:cubicBezTo>
                  <a:lnTo>
                    <a:pt x="1850" y="8745"/>
                  </a:lnTo>
                  <a:cubicBezTo>
                    <a:pt x="1861" y="8725"/>
                    <a:pt x="1844" y="8714"/>
                    <a:pt x="1838" y="8710"/>
                  </a:cubicBezTo>
                  <a:cubicBezTo>
                    <a:pt x="1835" y="8708"/>
                    <a:pt x="1832" y="8705"/>
                    <a:pt x="1832" y="8704"/>
                  </a:cubicBezTo>
                  <a:cubicBezTo>
                    <a:pt x="1825" y="8687"/>
                    <a:pt x="1835" y="8665"/>
                    <a:pt x="1846" y="8641"/>
                  </a:cubicBezTo>
                  <a:cubicBezTo>
                    <a:pt x="1853" y="8623"/>
                    <a:pt x="1862" y="8604"/>
                    <a:pt x="1862" y="8586"/>
                  </a:cubicBezTo>
                  <a:cubicBezTo>
                    <a:pt x="1864" y="8567"/>
                    <a:pt x="1853" y="8548"/>
                    <a:pt x="1844" y="8528"/>
                  </a:cubicBezTo>
                  <a:cubicBezTo>
                    <a:pt x="1832" y="8506"/>
                    <a:pt x="1821" y="8484"/>
                    <a:pt x="1831" y="8473"/>
                  </a:cubicBezTo>
                  <a:cubicBezTo>
                    <a:pt x="1838" y="8463"/>
                    <a:pt x="1850" y="8458"/>
                    <a:pt x="1867" y="8457"/>
                  </a:cubicBezTo>
                  <a:lnTo>
                    <a:pt x="1876" y="8457"/>
                  </a:lnTo>
                  <a:lnTo>
                    <a:pt x="1889" y="8457"/>
                  </a:lnTo>
                  <a:cubicBezTo>
                    <a:pt x="1896" y="8458"/>
                    <a:pt x="1905" y="8458"/>
                    <a:pt x="1913" y="8460"/>
                  </a:cubicBezTo>
                  <a:cubicBezTo>
                    <a:pt x="1923" y="8460"/>
                    <a:pt x="1934" y="8461"/>
                    <a:pt x="1944" y="8461"/>
                  </a:cubicBezTo>
                  <a:cubicBezTo>
                    <a:pt x="1947" y="8461"/>
                    <a:pt x="1951" y="8461"/>
                    <a:pt x="1954" y="8461"/>
                  </a:cubicBezTo>
                  <a:cubicBezTo>
                    <a:pt x="1997" y="8457"/>
                    <a:pt x="2038" y="8432"/>
                    <a:pt x="2075" y="8408"/>
                  </a:cubicBezTo>
                  <a:cubicBezTo>
                    <a:pt x="2082" y="8403"/>
                    <a:pt x="2088" y="8399"/>
                    <a:pt x="2094" y="8396"/>
                  </a:cubicBezTo>
                  <a:cubicBezTo>
                    <a:pt x="2103" y="8390"/>
                    <a:pt x="2112" y="8384"/>
                    <a:pt x="2119" y="8378"/>
                  </a:cubicBezTo>
                  <a:cubicBezTo>
                    <a:pt x="2125" y="8374"/>
                    <a:pt x="2131" y="8369"/>
                    <a:pt x="2137" y="8365"/>
                  </a:cubicBezTo>
                  <a:lnTo>
                    <a:pt x="2143" y="8360"/>
                  </a:lnTo>
                  <a:lnTo>
                    <a:pt x="2155" y="8357"/>
                  </a:lnTo>
                  <a:cubicBezTo>
                    <a:pt x="2161" y="8357"/>
                    <a:pt x="2168" y="8356"/>
                    <a:pt x="2183" y="8365"/>
                  </a:cubicBezTo>
                  <a:cubicBezTo>
                    <a:pt x="2191" y="8369"/>
                    <a:pt x="2198" y="8375"/>
                    <a:pt x="2206" y="8380"/>
                  </a:cubicBezTo>
                  <a:cubicBezTo>
                    <a:pt x="2219" y="8389"/>
                    <a:pt x="2231" y="8398"/>
                    <a:pt x="2244" y="8405"/>
                  </a:cubicBezTo>
                  <a:cubicBezTo>
                    <a:pt x="2266" y="8417"/>
                    <a:pt x="2286" y="8414"/>
                    <a:pt x="2302" y="8411"/>
                  </a:cubicBezTo>
                  <a:cubicBezTo>
                    <a:pt x="2313" y="8408"/>
                    <a:pt x="2321" y="8406"/>
                    <a:pt x="2330" y="8408"/>
                  </a:cubicBezTo>
                  <a:cubicBezTo>
                    <a:pt x="2335" y="8408"/>
                    <a:pt x="2338" y="8408"/>
                    <a:pt x="2341" y="8408"/>
                  </a:cubicBezTo>
                  <a:cubicBezTo>
                    <a:pt x="2341" y="8408"/>
                    <a:pt x="2341" y="8411"/>
                    <a:pt x="2341" y="8414"/>
                  </a:cubicBezTo>
                  <a:cubicBezTo>
                    <a:pt x="2342" y="8418"/>
                    <a:pt x="2342" y="8424"/>
                    <a:pt x="2345" y="8430"/>
                  </a:cubicBezTo>
                  <a:cubicBezTo>
                    <a:pt x="2351" y="8441"/>
                    <a:pt x="2359" y="8451"/>
                    <a:pt x="2371" y="8453"/>
                  </a:cubicBezTo>
                  <a:cubicBezTo>
                    <a:pt x="2372" y="8453"/>
                    <a:pt x="2373" y="8453"/>
                    <a:pt x="2375" y="8453"/>
                  </a:cubicBezTo>
                  <a:cubicBezTo>
                    <a:pt x="2384" y="8453"/>
                    <a:pt x="2393" y="8447"/>
                    <a:pt x="2400" y="8441"/>
                  </a:cubicBezTo>
                  <a:cubicBezTo>
                    <a:pt x="2406" y="8435"/>
                    <a:pt x="2409" y="8429"/>
                    <a:pt x="2411" y="8424"/>
                  </a:cubicBezTo>
                  <a:cubicBezTo>
                    <a:pt x="2415" y="8417"/>
                    <a:pt x="2415" y="8415"/>
                    <a:pt x="2420" y="8415"/>
                  </a:cubicBezTo>
                  <a:cubicBezTo>
                    <a:pt x="2428" y="8412"/>
                    <a:pt x="2440" y="8417"/>
                    <a:pt x="2452" y="8421"/>
                  </a:cubicBezTo>
                  <a:cubicBezTo>
                    <a:pt x="2463" y="8424"/>
                    <a:pt x="2475" y="8429"/>
                    <a:pt x="2485" y="8429"/>
                  </a:cubicBezTo>
                  <a:cubicBezTo>
                    <a:pt x="2501" y="8429"/>
                    <a:pt x="2515" y="8426"/>
                    <a:pt x="2528" y="8415"/>
                  </a:cubicBezTo>
                  <a:lnTo>
                    <a:pt x="2538" y="8409"/>
                  </a:lnTo>
                  <a:lnTo>
                    <a:pt x="2534" y="8398"/>
                  </a:lnTo>
                  <a:cubicBezTo>
                    <a:pt x="2533" y="8393"/>
                    <a:pt x="2531" y="8390"/>
                    <a:pt x="2528" y="8386"/>
                  </a:cubicBezTo>
                  <a:lnTo>
                    <a:pt x="2525" y="8378"/>
                  </a:lnTo>
                  <a:cubicBezTo>
                    <a:pt x="2518" y="8365"/>
                    <a:pt x="2510" y="8351"/>
                    <a:pt x="2507" y="8337"/>
                  </a:cubicBezTo>
                  <a:cubicBezTo>
                    <a:pt x="2498" y="8296"/>
                    <a:pt x="2521" y="8276"/>
                    <a:pt x="2544" y="8252"/>
                  </a:cubicBezTo>
                  <a:cubicBezTo>
                    <a:pt x="2555" y="8243"/>
                    <a:pt x="2565" y="8234"/>
                    <a:pt x="2574" y="8222"/>
                  </a:cubicBezTo>
                  <a:cubicBezTo>
                    <a:pt x="2598" y="8188"/>
                    <a:pt x="2602" y="8146"/>
                    <a:pt x="2607" y="8105"/>
                  </a:cubicBezTo>
                  <a:cubicBezTo>
                    <a:pt x="2610" y="8087"/>
                    <a:pt x="2611" y="8068"/>
                    <a:pt x="2616" y="8050"/>
                  </a:cubicBezTo>
                  <a:cubicBezTo>
                    <a:pt x="2625" y="8007"/>
                    <a:pt x="2638" y="7946"/>
                    <a:pt x="2588" y="7904"/>
                  </a:cubicBezTo>
                  <a:cubicBezTo>
                    <a:pt x="2582" y="7898"/>
                    <a:pt x="2573" y="7894"/>
                    <a:pt x="2561" y="7886"/>
                  </a:cubicBezTo>
                  <a:cubicBezTo>
                    <a:pt x="2531" y="7868"/>
                    <a:pt x="2509" y="7854"/>
                    <a:pt x="2513" y="7825"/>
                  </a:cubicBezTo>
                  <a:cubicBezTo>
                    <a:pt x="2516" y="7810"/>
                    <a:pt x="2525" y="7800"/>
                    <a:pt x="2537" y="7785"/>
                  </a:cubicBezTo>
                  <a:lnTo>
                    <a:pt x="2540" y="7781"/>
                  </a:lnTo>
                  <a:cubicBezTo>
                    <a:pt x="2544" y="7773"/>
                    <a:pt x="2550" y="7766"/>
                    <a:pt x="2555" y="7757"/>
                  </a:cubicBezTo>
                  <a:cubicBezTo>
                    <a:pt x="2567" y="7732"/>
                    <a:pt x="2559" y="7709"/>
                    <a:pt x="2553" y="7687"/>
                  </a:cubicBezTo>
                  <a:lnTo>
                    <a:pt x="2552" y="7678"/>
                  </a:lnTo>
                  <a:cubicBezTo>
                    <a:pt x="2550" y="7675"/>
                    <a:pt x="2549" y="7672"/>
                    <a:pt x="2549" y="7669"/>
                  </a:cubicBezTo>
                  <a:cubicBezTo>
                    <a:pt x="2541" y="7638"/>
                    <a:pt x="2549" y="7614"/>
                    <a:pt x="2570" y="7596"/>
                  </a:cubicBezTo>
                  <a:lnTo>
                    <a:pt x="2577" y="7591"/>
                  </a:lnTo>
                  <a:lnTo>
                    <a:pt x="2589" y="7585"/>
                  </a:lnTo>
                  <a:cubicBezTo>
                    <a:pt x="2599" y="7579"/>
                    <a:pt x="2611" y="7574"/>
                    <a:pt x="2626" y="7570"/>
                  </a:cubicBezTo>
                  <a:lnTo>
                    <a:pt x="2635" y="7568"/>
                  </a:lnTo>
                  <a:cubicBezTo>
                    <a:pt x="2678" y="7556"/>
                    <a:pt x="2715" y="7546"/>
                    <a:pt x="2738" y="7503"/>
                  </a:cubicBezTo>
                  <a:lnTo>
                    <a:pt x="2741" y="7500"/>
                  </a:lnTo>
                  <a:cubicBezTo>
                    <a:pt x="2742" y="7495"/>
                    <a:pt x="2745" y="7489"/>
                    <a:pt x="2747" y="7485"/>
                  </a:cubicBezTo>
                  <a:cubicBezTo>
                    <a:pt x="2767" y="7446"/>
                    <a:pt x="2785" y="7409"/>
                    <a:pt x="2833" y="7399"/>
                  </a:cubicBezTo>
                  <a:cubicBezTo>
                    <a:pt x="2845" y="7397"/>
                    <a:pt x="2858" y="7399"/>
                    <a:pt x="2871" y="7400"/>
                  </a:cubicBezTo>
                  <a:cubicBezTo>
                    <a:pt x="2882" y="7400"/>
                    <a:pt x="2892" y="7402"/>
                    <a:pt x="2904" y="7400"/>
                  </a:cubicBezTo>
                  <a:cubicBezTo>
                    <a:pt x="2928" y="7399"/>
                    <a:pt x="2941" y="7385"/>
                    <a:pt x="2956" y="7369"/>
                  </a:cubicBezTo>
                  <a:cubicBezTo>
                    <a:pt x="2959" y="7365"/>
                    <a:pt x="2964" y="7360"/>
                    <a:pt x="2967" y="7356"/>
                  </a:cubicBezTo>
                  <a:cubicBezTo>
                    <a:pt x="2969" y="7353"/>
                    <a:pt x="2972" y="7351"/>
                    <a:pt x="2975" y="7348"/>
                  </a:cubicBezTo>
                  <a:lnTo>
                    <a:pt x="2981" y="7344"/>
                  </a:lnTo>
                  <a:lnTo>
                    <a:pt x="2995" y="7339"/>
                  </a:lnTo>
                  <a:cubicBezTo>
                    <a:pt x="3004" y="7336"/>
                    <a:pt x="3013" y="7335"/>
                    <a:pt x="3020" y="7338"/>
                  </a:cubicBezTo>
                  <a:cubicBezTo>
                    <a:pt x="3036" y="7342"/>
                    <a:pt x="3044" y="7357"/>
                    <a:pt x="3047" y="7369"/>
                  </a:cubicBezTo>
                  <a:cubicBezTo>
                    <a:pt x="3054" y="7397"/>
                    <a:pt x="3047" y="7427"/>
                    <a:pt x="3041" y="7457"/>
                  </a:cubicBezTo>
                  <a:lnTo>
                    <a:pt x="3038" y="7469"/>
                  </a:lnTo>
                  <a:cubicBezTo>
                    <a:pt x="3029" y="7504"/>
                    <a:pt x="3030" y="7534"/>
                    <a:pt x="3042" y="7550"/>
                  </a:cubicBezTo>
                  <a:cubicBezTo>
                    <a:pt x="3050" y="7562"/>
                    <a:pt x="3062" y="7568"/>
                    <a:pt x="3076" y="7571"/>
                  </a:cubicBezTo>
                  <a:cubicBezTo>
                    <a:pt x="3079" y="7571"/>
                    <a:pt x="3084" y="7571"/>
                    <a:pt x="3087" y="7571"/>
                  </a:cubicBezTo>
                  <a:cubicBezTo>
                    <a:pt x="3124" y="7571"/>
                    <a:pt x="3143" y="7541"/>
                    <a:pt x="3161" y="7513"/>
                  </a:cubicBezTo>
                  <a:cubicBezTo>
                    <a:pt x="3167" y="7504"/>
                    <a:pt x="3173" y="7495"/>
                    <a:pt x="3179" y="7488"/>
                  </a:cubicBezTo>
                  <a:cubicBezTo>
                    <a:pt x="3207" y="7451"/>
                    <a:pt x="3250" y="7448"/>
                    <a:pt x="3295" y="7443"/>
                  </a:cubicBezTo>
                  <a:cubicBezTo>
                    <a:pt x="3310" y="7443"/>
                    <a:pt x="3325" y="7442"/>
                    <a:pt x="3338" y="7439"/>
                  </a:cubicBezTo>
                  <a:cubicBezTo>
                    <a:pt x="3377" y="7433"/>
                    <a:pt x="3415" y="7439"/>
                    <a:pt x="3453" y="7443"/>
                  </a:cubicBezTo>
                  <a:lnTo>
                    <a:pt x="3457" y="7445"/>
                  </a:lnTo>
                  <a:cubicBezTo>
                    <a:pt x="3488" y="7448"/>
                    <a:pt x="3516" y="7452"/>
                    <a:pt x="3546" y="7451"/>
                  </a:cubicBezTo>
                  <a:cubicBezTo>
                    <a:pt x="3562" y="7449"/>
                    <a:pt x="3579" y="7445"/>
                    <a:pt x="3597" y="7440"/>
                  </a:cubicBezTo>
                  <a:lnTo>
                    <a:pt x="3601" y="7439"/>
                  </a:lnTo>
                  <a:cubicBezTo>
                    <a:pt x="3620" y="7434"/>
                    <a:pt x="3638" y="7428"/>
                    <a:pt x="3656" y="7430"/>
                  </a:cubicBezTo>
                  <a:lnTo>
                    <a:pt x="3661" y="7430"/>
                  </a:lnTo>
                  <a:lnTo>
                    <a:pt x="3664" y="7427"/>
                  </a:lnTo>
                  <a:cubicBezTo>
                    <a:pt x="3667" y="7426"/>
                    <a:pt x="3668" y="7426"/>
                    <a:pt x="3671" y="7424"/>
                  </a:cubicBezTo>
                  <a:lnTo>
                    <a:pt x="3698" y="7439"/>
                  </a:lnTo>
                  <a:cubicBezTo>
                    <a:pt x="3722" y="7452"/>
                    <a:pt x="3722" y="7473"/>
                    <a:pt x="3723" y="7497"/>
                  </a:cubicBezTo>
                  <a:cubicBezTo>
                    <a:pt x="3725" y="7512"/>
                    <a:pt x="3726" y="7527"/>
                    <a:pt x="3732" y="7540"/>
                  </a:cubicBezTo>
                  <a:cubicBezTo>
                    <a:pt x="3745" y="7571"/>
                    <a:pt x="3778" y="7562"/>
                    <a:pt x="3808" y="7555"/>
                  </a:cubicBezTo>
                  <a:cubicBezTo>
                    <a:pt x="3817" y="7552"/>
                    <a:pt x="3826" y="7550"/>
                    <a:pt x="3833" y="7549"/>
                  </a:cubicBezTo>
                  <a:cubicBezTo>
                    <a:pt x="3846" y="7547"/>
                    <a:pt x="3857" y="7549"/>
                    <a:pt x="3863" y="7555"/>
                  </a:cubicBezTo>
                  <a:cubicBezTo>
                    <a:pt x="3873" y="7564"/>
                    <a:pt x="3875" y="7580"/>
                    <a:pt x="3875" y="7601"/>
                  </a:cubicBezTo>
                  <a:lnTo>
                    <a:pt x="3875" y="7605"/>
                  </a:lnTo>
                  <a:cubicBezTo>
                    <a:pt x="3875" y="7617"/>
                    <a:pt x="3876" y="7628"/>
                    <a:pt x="3879" y="7638"/>
                  </a:cubicBezTo>
                  <a:cubicBezTo>
                    <a:pt x="3887" y="7666"/>
                    <a:pt x="3912" y="7681"/>
                    <a:pt x="3937" y="7695"/>
                  </a:cubicBezTo>
                  <a:cubicBezTo>
                    <a:pt x="3959" y="7708"/>
                    <a:pt x="3982" y="7721"/>
                    <a:pt x="3994" y="7744"/>
                  </a:cubicBezTo>
                  <a:cubicBezTo>
                    <a:pt x="4007" y="7772"/>
                    <a:pt x="4008" y="7805"/>
                    <a:pt x="4011" y="7834"/>
                  </a:cubicBezTo>
                  <a:lnTo>
                    <a:pt x="4011" y="7842"/>
                  </a:lnTo>
                  <a:cubicBezTo>
                    <a:pt x="4014" y="7864"/>
                    <a:pt x="4016" y="7885"/>
                    <a:pt x="4022" y="7906"/>
                  </a:cubicBezTo>
                  <a:cubicBezTo>
                    <a:pt x="4032" y="7938"/>
                    <a:pt x="4037" y="7962"/>
                    <a:pt x="4023" y="7992"/>
                  </a:cubicBezTo>
                  <a:lnTo>
                    <a:pt x="4019" y="8001"/>
                  </a:lnTo>
                  <a:cubicBezTo>
                    <a:pt x="4005" y="8026"/>
                    <a:pt x="3999" y="8042"/>
                    <a:pt x="4007" y="8057"/>
                  </a:cubicBezTo>
                  <a:cubicBezTo>
                    <a:pt x="4010" y="8062"/>
                    <a:pt x="4014" y="8065"/>
                    <a:pt x="4019" y="8065"/>
                  </a:cubicBezTo>
                  <a:cubicBezTo>
                    <a:pt x="4038" y="8071"/>
                    <a:pt x="4051" y="8050"/>
                    <a:pt x="4062" y="8035"/>
                  </a:cubicBezTo>
                  <a:cubicBezTo>
                    <a:pt x="4080" y="8010"/>
                    <a:pt x="4092" y="7999"/>
                    <a:pt x="4111" y="8008"/>
                  </a:cubicBezTo>
                  <a:cubicBezTo>
                    <a:pt x="4138" y="8022"/>
                    <a:pt x="4145" y="8054"/>
                    <a:pt x="4151" y="8085"/>
                  </a:cubicBezTo>
                  <a:lnTo>
                    <a:pt x="4151" y="8090"/>
                  </a:lnTo>
                  <a:cubicBezTo>
                    <a:pt x="4154" y="8106"/>
                    <a:pt x="4157" y="8123"/>
                    <a:pt x="4164" y="8134"/>
                  </a:cubicBezTo>
                  <a:cubicBezTo>
                    <a:pt x="4191" y="8188"/>
                    <a:pt x="4240" y="8176"/>
                    <a:pt x="4288" y="8164"/>
                  </a:cubicBezTo>
                  <a:lnTo>
                    <a:pt x="4304" y="8160"/>
                  </a:lnTo>
                  <a:cubicBezTo>
                    <a:pt x="4365" y="8145"/>
                    <a:pt x="4413" y="8157"/>
                    <a:pt x="4438" y="8189"/>
                  </a:cubicBezTo>
                  <a:cubicBezTo>
                    <a:pt x="4445" y="8200"/>
                    <a:pt x="4448" y="8212"/>
                    <a:pt x="4451" y="8224"/>
                  </a:cubicBezTo>
                  <a:cubicBezTo>
                    <a:pt x="4454" y="8234"/>
                    <a:pt x="4456" y="8244"/>
                    <a:pt x="4463" y="8255"/>
                  </a:cubicBezTo>
                  <a:cubicBezTo>
                    <a:pt x="4480" y="8282"/>
                    <a:pt x="4500" y="8273"/>
                    <a:pt x="4524" y="8264"/>
                  </a:cubicBezTo>
                  <a:cubicBezTo>
                    <a:pt x="4530" y="8261"/>
                    <a:pt x="4536" y="8258"/>
                    <a:pt x="4540" y="8256"/>
                  </a:cubicBezTo>
                  <a:cubicBezTo>
                    <a:pt x="4566" y="8250"/>
                    <a:pt x="4595" y="8253"/>
                    <a:pt x="4618" y="8268"/>
                  </a:cubicBezTo>
                  <a:cubicBezTo>
                    <a:pt x="4639" y="8280"/>
                    <a:pt x="4653" y="8299"/>
                    <a:pt x="4658" y="8320"/>
                  </a:cubicBezTo>
                  <a:cubicBezTo>
                    <a:pt x="4661" y="8335"/>
                    <a:pt x="4659" y="8351"/>
                    <a:pt x="4658" y="8366"/>
                  </a:cubicBezTo>
                  <a:cubicBezTo>
                    <a:pt x="4656" y="8377"/>
                    <a:pt x="4655" y="8389"/>
                    <a:pt x="4656" y="8401"/>
                  </a:cubicBezTo>
                  <a:cubicBezTo>
                    <a:pt x="4658" y="8430"/>
                    <a:pt x="4671" y="8450"/>
                    <a:pt x="4688" y="8473"/>
                  </a:cubicBezTo>
                  <a:cubicBezTo>
                    <a:pt x="4691" y="8478"/>
                    <a:pt x="4694" y="8482"/>
                    <a:pt x="4695" y="8487"/>
                  </a:cubicBezTo>
                  <a:cubicBezTo>
                    <a:pt x="4716" y="8518"/>
                    <a:pt x="4749" y="8567"/>
                    <a:pt x="4792" y="8549"/>
                  </a:cubicBezTo>
                  <a:cubicBezTo>
                    <a:pt x="4799" y="8546"/>
                    <a:pt x="4805" y="8540"/>
                    <a:pt x="4811" y="8536"/>
                  </a:cubicBezTo>
                  <a:lnTo>
                    <a:pt x="4814" y="8533"/>
                  </a:lnTo>
                  <a:cubicBezTo>
                    <a:pt x="4826" y="8522"/>
                    <a:pt x="4835" y="8513"/>
                    <a:pt x="4850" y="8516"/>
                  </a:cubicBezTo>
                  <a:cubicBezTo>
                    <a:pt x="4866" y="8519"/>
                    <a:pt x="4873" y="8536"/>
                    <a:pt x="4882" y="8557"/>
                  </a:cubicBezTo>
                  <a:cubicBezTo>
                    <a:pt x="4884" y="8560"/>
                    <a:pt x="4885" y="8564"/>
                    <a:pt x="4888" y="8568"/>
                  </a:cubicBezTo>
                  <a:cubicBezTo>
                    <a:pt x="4906" y="8604"/>
                    <a:pt x="4936" y="8626"/>
                    <a:pt x="4973" y="8634"/>
                  </a:cubicBezTo>
                  <a:cubicBezTo>
                    <a:pt x="4982" y="8635"/>
                    <a:pt x="4992" y="8637"/>
                    <a:pt x="5003" y="8637"/>
                  </a:cubicBezTo>
                  <a:cubicBezTo>
                    <a:pt x="5043" y="8637"/>
                    <a:pt x="5086" y="8620"/>
                    <a:pt x="5120" y="8592"/>
                  </a:cubicBezTo>
                  <a:cubicBezTo>
                    <a:pt x="5159" y="8560"/>
                    <a:pt x="5165" y="8518"/>
                    <a:pt x="5138" y="8482"/>
                  </a:cubicBezTo>
                  <a:cubicBezTo>
                    <a:pt x="5132" y="8472"/>
                    <a:pt x="5126" y="8464"/>
                    <a:pt x="5119" y="8457"/>
                  </a:cubicBezTo>
                  <a:cubicBezTo>
                    <a:pt x="5110" y="8447"/>
                    <a:pt x="5099" y="8433"/>
                    <a:pt x="5090" y="8418"/>
                  </a:cubicBezTo>
                  <a:cubicBezTo>
                    <a:pt x="5081" y="8405"/>
                    <a:pt x="5076" y="8396"/>
                    <a:pt x="5062" y="8387"/>
                  </a:cubicBezTo>
                  <a:cubicBezTo>
                    <a:pt x="5059" y="8384"/>
                    <a:pt x="5056" y="8383"/>
                    <a:pt x="5053" y="8381"/>
                  </a:cubicBezTo>
                  <a:lnTo>
                    <a:pt x="5047" y="8378"/>
                  </a:lnTo>
                  <a:cubicBezTo>
                    <a:pt x="5040" y="8375"/>
                    <a:pt x="5034" y="8372"/>
                    <a:pt x="5029" y="8365"/>
                  </a:cubicBezTo>
                  <a:cubicBezTo>
                    <a:pt x="5021" y="8353"/>
                    <a:pt x="5023" y="8335"/>
                    <a:pt x="5026" y="8319"/>
                  </a:cubicBezTo>
                  <a:cubicBezTo>
                    <a:pt x="5028" y="8311"/>
                    <a:pt x="5029" y="8305"/>
                    <a:pt x="5029" y="8298"/>
                  </a:cubicBezTo>
                  <a:lnTo>
                    <a:pt x="5029" y="8283"/>
                  </a:lnTo>
                  <a:cubicBezTo>
                    <a:pt x="5029" y="8277"/>
                    <a:pt x="5029" y="8270"/>
                    <a:pt x="5029" y="8262"/>
                  </a:cubicBezTo>
                  <a:lnTo>
                    <a:pt x="5031" y="8253"/>
                  </a:lnTo>
                  <a:lnTo>
                    <a:pt x="5035" y="8246"/>
                  </a:lnTo>
                  <a:cubicBezTo>
                    <a:pt x="5037" y="8244"/>
                    <a:pt x="5038" y="8243"/>
                    <a:pt x="5040" y="8241"/>
                  </a:cubicBezTo>
                  <a:cubicBezTo>
                    <a:pt x="5056" y="8225"/>
                    <a:pt x="5078" y="8231"/>
                    <a:pt x="5111" y="8241"/>
                  </a:cubicBezTo>
                  <a:lnTo>
                    <a:pt x="5114" y="8243"/>
                  </a:lnTo>
                  <a:cubicBezTo>
                    <a:pt x="5133" y="8249"/>
                    <a:pt x="5154" y="8256"/>
                    <a:pt x="5172" y="8252"/>
                  </a:cubicBezTo>
                  <a:cubicBezTo>
                    <a:pt x="5205" y="8241"/>
                    <a:pt x="5211" y="8209"/>
                    <a:pt x="5215" y="8178"/>
                  </a:cubicBezTo>
                  <a:cubicBezTo>
                    <a:pt x="5220" y="8152"/>
                    <a:pt x="5224" y="8127"/>
                    <a:pt x="5242" y="8112"/>
                  </a:cubicBezTo>
                  <a:cubicBezTo>
                    <a:pt x="5284" y="8075"/>
                    <a:pt x="5313" y="8093"/>
                    <a:pt x="5358" y="8127"/>
                  </a:cubicBezTo>
                  <a:cubicBezTo>
                    <a:pt x="5364" y="8133"/>
                    <a:pt x="5371" y="8137"/>
                    <a:pt x="5377" y="8142"/>
                  </a:cubicBezTo>
                  <a:cubicBezTo>
                    <a:pt x="5394" y="8154"/>
                    <a:pt x="5423" y="8166"/>
                    <a:pt x="5441" y="8158"/>
                  </a:cubicBezTo>
                  <a:lnTo>
                    <a:pt x="5444" y="8157"/>
                  </a:lnTo>
                  <a:cubicBezTo>
                    <a:pt x="5450" y="8152"/>
                    <a:pt x="5455" y="8146"/>
                    <a:pt x="5455" y="8137"/>
                  </a:cubicBezTo>
                  <a:cubicBezTo>
                    <a:pt x="5457" y="8111"/>
                    <a:pt x="5435" y="8094"/>
                    <a:pt x="5413" y="8078"/>
                  </a:cubicBezTo>
                  <a:cubicBezTo>
                    <a:pt x="5394" y="8065"/>
                    <a:pt x="5373" y="8050"/>
                    <a:pt x="5373" y="8029"/>
                  </a:cubicBezTo>
                  <a:cubicBezTo>
                    <a:pt x="5373" y="8022"/>
                    <a:pt x="5374" y="8017"/>
                    <a:pt x="5377" y="8014"/>
                  </a:cubicBezTo>
                  <a:cubicBezTo>
                    <a:pt x="5383" y="8010"/>
                    <a:pt x="5394" y="8011"/>
                    <a:pt x="5404" y="8013"/>
                  </a:cubicBezTo>
                  <a:cubicBezTo>
                    <a:pt x="5416" y="8014"/>
                    <a:pt x="5431" y="8016"/>
                    <a:pt x="5438" y="8008"/>
                  </a:cubicBezTo>
                  <a:lnTo>
                    <a:pt x="5443" y="8004"/>
                  </a:lnTo>
                  <a:lnTo>
                    <a:pt x="5444" y="7998"/>
                  </a:lnTo>
                  <a:cubicBezTo>
                    <a:pt x="5446" y="7984"/>
                    <a:pt x="5431" y="7975"/>
                    <a:pt x="5413" y="7965"/>
                  </a:cubicBezTo>
                  <a:cubicBezTo>
                    <a:pt x="5407" y="7961"/>
                    <a:pt x="5402" y="7959"/>
                    <a:pt x="5400" y="7956"/>
                  </a:cubicBezTo>
                  <a:cubicBezTo>
                    <a:pt x="5389" y="7947"/>
                    <a:pt x="5388" y="7938"/>
                    <a:pt x="5388" y="7932"/>
                  </a:cubicBezTo>
                  <a:cubicBezTo>
                    <a:pt x="5389" y="7910"/>
                    <a:pt x="5417" y="7888"/>
                    <a:pt x="5443" y="7870"/>
                  </a:cubicBezTo>
                  <a:cubicBezTo>
                    <a:pt x="5463" y="7855"/>
                    <a:pt x="5483" y="7858"/>
                    <a:pt x="5505" y="7880"/>
                  </a:cubicBezTo>
                  <a:lnTo>
                    <a:pt x="5511" y="7885"/>
                  </a:lnTo>
                  <a:cubicBezTo>
                    <a:pt x="5532" y="7906"/>
                    <a:pt x="5550" y="7922"/>
                    <a:pt x="5576" y="7938"/>
                  </a:cubicBezTo>
                  <a:lnTo>
                    <a:pt x="5585" y="7943"/>
                  </a:lnTo>
                  <a:cubicBezTo>
                    <a:pt x="5609" y="7958"/>
                    <a:pt x="5631" y="7971"/>
                    <a:pt x="5663" y="7974"/>
                  </a:cubicBezTo>
                  <a:cubicBezTo>
                    <a:pt x="5692" y="7975"/>
                    <a:pt x="5715" y="7977"/>
                    <a:pt x="5737" y="7981"/>
                  </a:cubicBezTo>
                  <a:lnTo>
                    <a:pt x="5740" y="7981"/>
                  </a:lnTo>
                  <a:lnTo>
                    <a:pt x="5738" y="7983"/>
                  </a:lnTo>
                  <a:lnTo>
                    <a:pt x="5761" y="7987"/>
                  </a:lnTo>
                  <a:cubicBezTo>
                    <a:pt x="5762" y="7987"/>
                    <a:pt x="5765" y="7987"/>
                    <a:pt x="5768" y="7989"/>
                  </a:cubicBezTo>
                  <a:lnTo>
                    <a:pt x="5779" y="7992"/>
                  </a:lnTo>
                  <a:cubicBezTo>
                    <a:pt x="5811" y="8002"/>
                    <a:pt x="5845" y="8013"/>
                    <a:pt x="5881" y="8017"/>
                  </a:cubicBezTo>
                  <a:cubicBezTo>
                    <a:pt x="5891" y="8017"/>
                    <a:pt x="5902" y="8019"/>
                    <a:pt x="5912" y="8019"/>
                  </a:cubicBezTo>
                  <a:cubicBezTo>
                    <a:pt x="5938" y="8019"/>
                    <a:pt x="5960" y="8020"/>
                    <a:pt x="5981" y="8029"/>
                  </a:cubicBezTo>
                  <a:cubicBezTo>
                    <a:pt x="5991" y="8032"/>
                    <a:pt x="5998" y="8039"/>
                    <a:pt x="6009" y="8048"/>
                  </a:cubicBezTo>
                  <a:cubicBezTo>
                    <a:pt x="6019" y="8059"/>
                    <a:pt x="6033" y="8069"/>
                    <a:pt x="6048" y="8074"/>
                  </a:cubicBezTo>
                  <a:cubicBezTo>
                    <a:pt x="6068" y="8078"/>
                    <a:pt x="6083" y="8066"/>
                    <a:pt x="6097" y="8056"/>
                  </a:cubicBezTo>
                  <a:lnTo>
                    <a:pt x="6100" y="8054"/>
                  </a:lnTo>
                  <a:cubicBezTo>
                    <a:pt x="6105" y="8048"/>
                    <a:pt x="6113" y="8044"/>
                    <a:pt x="6120" y="8041"/>
                  </a:cubicBezTo>
                  <a:cubicBezTo>
                    <a:pt x="6146" y="8030"/>
                    <a:pt x="6172" y="8042"/>
                    <a:pt x="6195" y="8053"/>
                  </a:cubicBezTo>
                  <a:lnTo>
                    <a:pt x="6199" y="8054"/>
                  </a:lnTo>
                  <a:cubicBezTo>
                    <a:pt x="6236" y="8071"/>
                    <a:pt x="6272" y="8081"/>
                    <a:pt x="6306" y="8088"/>
                  </a:cubicBezTo>
                  <a:cubicBezTo>
                    <a:pt x="6334" y="8096"/>
                    <a:pt x="6364" y="8097"/>
                    <a:pt x="6392" y="8100"/>
                  </a:cubicBezTo>
                  <a:lnTo>
                    <a:pt x="6400" y="8102"/>
                  </a:lnTo>
                  <a:cubicBezTo>
                    <a:pt x="6419" y="8102"/>
                    <a:pt x="6438" y="8108"/>
                    <a:pt x="6456" y="8112"/>
                  </a:cubicBezTo>
                  <a:lnTo>
                    <a:pt x="6464" y="8114"/>
                  </a:lnTo>
                  <a:cubicBezTo>
                    <a:pt x="6480" y="8118"/>
                    <a:pt x="6495" y="8121"/>
                    <a:pt x="6511" y="8124"/>
                  </a:cubicBezTo>
                  <a:cubicBezTo>
                    <a:pt x="6516" y="8124"/>
                    <a:pt x="6519" y="8124"/>
                    <a:pt x="6523" y="8124"/>
                  </a:cubicBezTo>
                  <a:cubicBezTo>
                    <a:pt x="6545" y="8124"/>
                    <a:pt x="6560" y="8117"/>
                    <a:pt x="6578" y="8108"/>
                  </a:cubicBezTo>
                  <a:lnTo>
                    <a:pt x="6589" y="8102"/>
                  </a:lnTo>
                  <a:cubicBezTo>
                    <a:pt x="6605" y="8093"/>
                    <a:pt x="6624" y="8085"/>
                    <a:pt x="6649" y="8079"/>
                  </a:cubicBezTo>
                  <a:lnTo>
                    <a:pt x="6663" y="8077"/>
                  </a:lnTo>
                  <a:lnTo>
                    <a:pt x="6679" y="8074"/>
                  </a:lnTo>
                  <a:cubicBezTo>
                    <a:pt x="6737" y="8063"/>
                    <a:pt x="6792" y="8085"/>
                    <a:pt x="6823" y="8132"/>
                  </a:cubicBezTo>
                  <a:cubicBezTo>
                    <a:pt x="6828" y="8139"/>
                    <a:pt x="6832" y="8146"/>
                    <a:pt x="6837" y="8152"/>
                  </a:cubicBezTo>
                  <a:lnTo>
                    <a:pt x="6838" y="8157"/>
                  </a:lnTo>
                  <a:cubicBezTo>
                    <a:pt x="6855" y="8184"/>
                    <a:pt x="6865" y="8198"/>
                    <a:pt x="6892" y="8198"/>
                  </a:cubicBezTo>
                  <a:cubicBezTo>
                    <a:pt x="6899" y="8198"/>
                    <a:pt x="6908" y="8197"/>
                    <a:pt x="6918" y="8195"/>
                  </a:cubicBezTo>
                  <a:lnTo>
                    <a:pt x="6920" y="8195"/>
                  </a:lnTo>
                  <a:lnTo>
                    <a:pt x="6920" y="8195"/>
                  </a:lnTo>
                  <a:lnTo>
                    <a:pt x="6926" y="8197"/>
                  </a:lnTo>
                  <a:lnTo>
                    <a:pt x="6930" y="8191"/>
                  </a:lnTo>
                  <a:lnTo>
                    <a:pt x="6948" y="8192"/>
                  </a:lnTo>
                  <a:cubicBezTo>
                    <a:pt x="6956" y="8194"/>
                    <a:pt x="6962" y="8197"/>
                    <a:pt x="6968" y="8201"/>
                  </a:cubicBezTo>
                  <a:cubicBezTo>
                    <a:pt x="6982" y="8216"/>
                    <a:pt x="6988" y="8246"/>
                    <a:pt x="6981" y="8280"/>
                  </a:cubicBezTo>
                  <a:cubicBezTo>
                    <a:pt x="6978" y="8294"/>
                    <a:pt x="6975" y="8308"/>
                    <a:pt x="6972" y="8322"/>
                  </a:cubicBezTo>
                  <a:cubicBezTo>
                    <a:pt x="6968" y="8340"/>
                    <a:pt x="6963" y="8359"/>
                    <a:pt x="6960" y="8377"/>
                  </a:cubicBezTo>
                  <a:cubicBezTo>
                    <a:pt x="6956" y="8406"/>
                    <a:pt x="6945" y="8421"/>
                    <a:pt x="6930" y="8444"/>
                  </a:cubicBezTo>
                  <a:lnTo>
                    <a:pt x="6927" y="8448"/>
                  </a:lnTo>
                  <a:cubicBezTo>
                    <a:pt x="6924" y="8451"/>
                    <a:pt x="6921" y="8456"/>
                    <a:pt x="6918" y="8461"/>
                  </a:cubicBezTo>
                  <a:cubicBezTo>
                    <a:pt x="6904" y="8485"/>
                    <a:pt x="6911" y="8505"/>
                    <a:pt x="6920" y="8516"/>
                  </a:cubicBezTo>
                  <a:cubicBezTo>
                    <a:pt x="6938" y="8540"/>
                    <a:pt x="6978" y="8552"/>
                    <a:pt x="7008" y="8543"/>
                  </a:cubicBezTo>
                  <a:cubicBezTo>
                    <a:pt x="7014" y="8542"/>
                    <a:pt x="7020" y="8539"/>
                    <a:pt x="7025" y="8534"/>
                  </a:cubicBezTo>
                  <a:lnTo>
                    <a:pt x="7030" y="8533"/>
                  </a:lnTo>
                  <a:cubicBezTo>
                    <a:pt x="7046" y="8522"/>
                    <a:pt x="7061" y="8515"/>
                    <a:pt x="7076" y="8524"/>
                  </a:cubicBezTo>
                  <a:cubicBezTo>
                    <a:pt x="7091" y="8531"/>
                    <a:pt x="7091" y="8548"/>
                    <a:pt x="7089" y="8567"/>
                  </a:cubicBezTo>
                  <a:lnTo>
                    <a:pt x="7088" y="8573"/>
                  </a:lnTo>
                  <a:cubicBezTo>
                    <a:pt x="7085" y="8610"/>
                    <a:pt x="7085" y="8629"/>
                    <a:pt x="7095" y="8638"/>
                  </a:cubicBezTo>
                  <a:cubicBezTo>
                    <a:pt x="7104" y="8644"/>
                    <a:pt x="7118" y="8643"/>
                    <a:pt x="7137" y="8632"/>
                  </a:cubicBezTo>
                  <a:cubicBezTo>
                    <a:pt x="7159" y="8622"/>
                    <a:pt x="7167" y="8619"/>
                    <a:pt x="7185" y="8638"/>
                  </a:cubicBezTo>
                  <a:cubicBezTo>
                    <a:pt x="7202" y="8658"/>
                    <a:pt x="7214" y="8661"/>
                    <a:pt x="7232" y="8665"/>
                  </a:cubicBezTo>
                  <a:cubicBezTo>
                    <a:pt x="7238" y="8667"/>
                    <a:pt x="7247" y="8670"/>
                    <a:pt x="7256" y="8673"/>
                  </a:cubicBezTo>
                  <a:cubicBezTo>
                    <a:pt x="7268" y="8677"/>
                    <a:pt x="7275" y="8683"/>
                    <a:pt x="7277" y="8690"/>
                  </a:cubicBezTo>
                  <a:cubicBezTo>
                    <a:pt x="7277" y="8696"/>
                    <a:pt x="7274" y="8704"/>
                    <a:pt x="7268" y="8710"/>
                  </a:cubicBezTo>
                  <a:cubicBezTo>
                    <a:pt x="7257" y="8719"/>
                    <a:pt x="7244" y="8720"/>
                    <a:pt x="7228" y="8722"/>
                  </a:cubicBezTo>
                  <a:cubicBezTo>
                    <a:pt x="7217" y="8722"/>
                    <a:pt x="7207" y="8723"/>
                    <a:pt x="7196" y="8727"/>
                  </a:cubicBezTo>
                  <a:cubicBezTo>
                    <a:pt x="7174" y="8738"/>
                    <a:pt x="7167" y="8760"/>
                    <a:pt x="7177" y="8784"/>
                  </a:cubicBezTo>
                  <a:cubicBezTo>
                    <a:pt x="7189" y="8811"/>
                    <a:pt x="7214" y="8812"/>
                    <a:pt x="7237" y="8814"/>
                  </a:cubicBezTo>
                  <a:cubicBezTo>
                    <a:pt x="7242" y="8814"/>
                    <a:pt x="7248" y="8815"/>
                    <a:pt x="7254" y="8815"/>
                  </a:cubicBezTo>
                  <a:cubicBezTo>
                    <a:pt x="7268" y="8817"/>
                    <a:pt x="7280" y="8823"/>
                    <a:pt x="7295" y="8829"/>
                  </a:cubicBezTo>
                  <a:cubicBezTo>
                    <a:pt x="7311" y="8836"/>
                    <a:pt x="7327" y="8842"/>
                    <a:pt x="7345" y="8842"/>
                  </a:cubicBezTo>
                  <a:cubicBezTo>
                    <a:pt x="7347" y="8842"/>
                    <a:pt x="7347" y="8842"/>
                    <a:pt x="7347" y="8842"/>
                  </a:cubicBezTo>
                  <a:cubicBezTo>
                    <a:pt x="7364" y="8842"/>
                    <a:pt x="7378" y="8835"/>
                    <a:pt x="7391" y="8826"/>
                  </a:cubicBezTo>
                  <a:lnTo>
                    <a:pt x="7396" y="8824"/>
                  </a:lnTo>
                  <a:cubicBezTo>
                    <a:pt x="7402" y="8820"/>
                    <a:pt x="7407" y="8817"/>
                    <a:pt x="7415" y="8814"/>
                  </a:cubicBezTo>
                  <a:cubicBezTo>
                    <a:pt x="7431" y="8808"/>
                    <a:pt x="7448" y="8806"/>
                    <a:pt x="7465" y="8806"/>
                  </a:cubicBezTo>
                  <a:cubicBezTo>
                    <a:pt x="7477" y="8806"/>
                    <a:pt x="7491" y="8805"/>
                    <a:pt x="7506" y="8802"/>
                  </a:cubicBezTo>
                  <a:cubicBezTo>
                    <a:pt x="7520" y="8799"/>
                    <a:pt x="7534" y="8793"/>
                    <a:pt x="7549" y="8785"/>
                  </a:cubicBezTo>
                  <a:lnTo>
                    <a:pt x="7552" y="8784"/>
                  </a:lnTo>
                  <a:cubicBezTo>
                    <a:pt x="7564" y="8778"/>
                    <a:pt x="7574" y="8774"/>
                    <a:pt x="7584" y="8771"/>
                  </a:cubicBezTo>
                  <a:lnTo>
                    <a:pt x="7593" y="8768"/>
                  </a:lnTo>
                  <a:lnTo>
                    <a:pt x="7593" y="8768"/>
                  </a:lnTo>
                  <a:lnTo>
                    <a:pt x="7617" y="8762"/>
                  </a:lnTo>
                  <a:cubicBezTo>
                    <a:pt x="7635" y="8757"/>
                    <a:pt x="7651" y="8753"/>
                    <a:pt x="7669" y="8747"/>
                  </a:cubicBezTo>
                  <a:cubicBezTo>
                    <a:pt x="7687" y="8741"/>
                    <a:pt x="7705" y="8739"/>
                    <a:pt x="7724" y="8739"/>
                  </a:cubicBezTo>
                  <a:cubicBezTo>
                    <a:pt x="7737" y="8739"/>
                    <a:pt x="7754" y="8739"/>
                    <a:pt x="7769" y="8736"/>
                  </a:cubicBezTo>
                  <a:cubicBezTo>
                    <a:pt x="7779" y="8733"/>
                    <a:pt x="7797" y="8732"/>
                    <a:pt x="7801" y="8741"/>
                  </a:cubicBezTo>
                  <a:cubicBezTo>
                    <a:pt x="7806" y="8754"/>
                    <a:pt x="7792" y="8777"/>
                    <a:pt x="7772" y="8791"/>
                  </a:cubicBezTo>
                  <a:cubicBezTo>
                    <a:pt x="7734" y="8818"/>
                    <a:pt x="7703" y="8845"/>
                    <a:pt x="7733" y="8897"/>
                  </a:cubicBezTo>
                  <a:cubicBezTo>
                    <a:pt x="7746" y="8921"/>
                    <a:pt x="7764" y="8939"/>
                    <a:pt x="7783" y="8958"/>
                  </a:cubicBezTo>
                  <a:lnTo>
                    <a:pt x="7794" y="8947"/>
                  </a:lnTo>
                  <a:lnTo>
                    <a:pt x="7786" y="8961"/>
                  </a:lnTo>
                  <a:cubicBezTo>
                    <a:pt x="7803" y="8977"/>
                    <a:pt x="7819" y="8994"/>
                    <a:pt x="7831" y="9013"/>
                  </a:cubicBezTo>
                  <a:cubicBezTo>
                    <a:pt x="7841" y="9029"/>
                    <a:pt x="7850" y="9046"/>
                    <a:pt x="7858" y="9065"/>
                  </a:cubicBezTo>
                  <a:lnTo>
                    <a:pt x="7871" y="9096"/>
                  </a:lnTo>
                  <a:lnTo>
                    <a:pt x="7871" y="9096"/>
                  </a:lnTo>
                  <a:lnTo>
                    <a:pt x="7871" y="9096"/>
                  </a:lnTo>
                  <a:cubicBezTo>
                    <a:pt x="7883" y="9130"/>
                    <a:pt x="7892" y="9167"/>
                    <a:pt x="7901" y="9200"/>
                  </a:cubicBezTo>
                  <a:lnTo>
                    <a:pt x="7905" y="9219"/>
                  </a:lnTo>
                  <a:cubicBezTo>
                    <a:pt x="7923" y="9286"/>
                    <a:pt x="7940" y="9355"/>
                    <a:pt x="7953" y="9425"/>
                  </a:cubicBezTo>
                  <a:cubicBezTo>
                    <a:pt x="7959" y="9456"/>
                    <a:pt x="7965" y="9485"/>
                    <a:pt x="7971" y="9517"/>
                  </a:cubicBezTo>
                  <a:cubicBezTo>
                    <a:pt x="7980" y="9558"/>
                    <a:pt x="7987" y="9598"/>
                    <a:pt x="7995" y="9639"/>
                  </a:cubicBezTo>
                  <a:cubicBezTo>
                    <a:pt x="8000" y="9670"/>
                    <a:pt x="8005" y="9704"/>
                    <a:pt x="8008" y="9740"/>
                  </a:cubicBezTo>
                  <a:lnTo>
                    <a:pt x="8009" y="9744"/>
                  </a:lnTo>
                  <a:cubicBezTo>
                    <a:pt x="8009" y="9747"/>
                    <a:pt x="8009" y="9750"/>
                    <a:pt x="8009" y="9754"/>
                  </a:cubicBezTo>
                  <a:cubicBezTo>
                    <a:pt x="8011" y="9775"/>
                    <a:pt x="8014" y="9804"/>
                    <a:pt x="8029" y="9818"/>
                  </a:cubicBezTo>
                  <a:cubicBezTo>
                    <a:pt x="8041" y="9830"/>
                    <a:pt x="8052" y="9836"/>
                    <a:pt x="8067" y="9835"/>
                  </a:cubicBezTo>
                  <a:cubicBezTo>
                    <a:pt x="8103" y="9829"/>
                    <a:pt x="8131" y="9777"/>
                    <a:pt x="8136" y="9766"/>
                  </a:cubicBezTo>
                  <a:cubicBezTo>
                    <a:pt x="8146" y="9746"/>
                    <a:pt x="8161" y="9734"/>
                    <a:pt x="8177" y="9729"/>
                  </a:cubicBezTo>
                  <a:cubicBezTo>
                    <a:pt x="8195" y="9728"/>
                    <a:pt x="8212" y="9734"/>
                    <a:pt x="8228" y="9749"/>
                  </a:cubicBezTo>
                  <a:cubicBezTo>
                    <a:pt x="8244" y="9763"/>
                    <a:pt x="8243" y="9774"/>
                    <a:pt x="8237" y="9792"/>
                  </a:cubicBezTo>
                  <a:cubicBezTo>
                    <a:pt x="8235" y="9796"/>
                    <a:pt x="8234" y="9802"/>
                    <a:pt x="8232" y="9808"/>
                  </a:cubicBezTo>
                  <a:cubicBezTo>
                    <a:pt x="8226" y="9838"/>
                    <a:pt x="8243" y="9854"/>
                    <a:pt x="8264" y="9876"/>
                  </a:cubicBezTo>
                  <a:cubicBezTo>
                    <a:pt x="8302" y="9918"/>
                    <a:pt x="8366" y="9945"/>
                    <a:pt x="8437" y="9951"/>
                  </a:cubicBezTo>
                  <a:cubicBezTo>
                    <a:pt x="8469" y="9954"/>
                    <a:pt x="8495" y="9942"/>
                    <a:pt x="8519" y="9931"/>
                  </a:cubicBezTo>
                  <a:cubicBezTo>
                    <a:pt x="8549" y="9919"/>
                    <a:pt x="8577" y="9908"/>
                    <a:pt x="8610" y="9915"/>
                  </a:cubicBezTo>
                  <a:cubicBezTo>
                    <a:pt x="8663" y="9927"/>
                    <a:pt x="8689" y="9982"/>
                    <a:pt x="8706" y="10035"/>
                  </a:cubicBezTo>
                  <a:lnTo>
                    <a:pt x="8709" y="10046"/>
                  </a:lnTo>
                  <a:lnTo>
                    <a:pt x="8709" y="10046"/>
                  </a:lnTo>
                  <a:lnTo>
                    <a:pt x="8712" y="10058"/>
                  </a:lnTo>
                  <a:cubicBezTo>
                    <a:pt x="8714" y="10062"/>
                    <a:pt x="8715" y="10068"/>
                    <a:pt x="8717" y="10073"/>
                  </a:cubicBezTo>
                  <a:lnTo>
                    <a:pt x="8718" y="10077"/>
                  </a:lnTo>
                  <a:cubicBezTo>
                    <a:pt x="8723" y="10095"/>
                    <a:pt x="8727" y="10113"/>
                    <a:pt x="8736" y="10129"/>
                  </a:cubicBezTo>
                  <a:cubicBezTo>
                    <a:pt x="8748" y="10154"/>
                    <a:pt x="8766" y="10172"/>
                    <a:pt x="8784" y="10188"/>
                  </a:cubicBezTo>
                  <a:lnTo>
                    <a:pt x="8797" y="10199"/>
                  </a:lnTo>
                  <a:cubicBezTo>
                    <a:pt x="8822" y="10224"/>
                    <a:pt x="8836" y="10245"/>
                    <a:pt x="8845" y="10273"/>
                  </a:cubicBezTo>
                  <a:lnTo>
                    <a:pt x="8846" y="10281"/>
                  </a:lnTo>
                  <a:cubicBezTo>
                    <a:pt x="8854" y="10306"/>
                    <a:pt x="8861" y="10330"/>
                    <a:pt x="8888" y="10345"/>
                  </a:cubicBezTo>
                  <a:cubicBezTo>
                    <a:pt x="8897" y="10348"/>
                    <a:pt x="8904" y="10350"/>
                    <a:pt x="8913" y="10353"/>
                  </a:cubicBezTo>
                  <a:lnTo>
                    <a:pt x="8920" y="10356"/>
                  </a:lnTo>
                  <a:cubicBezTo>
                    <a:pt x="8932" y="10359"/>
                    <a:pt x="8944" y="10364"/>
                    <a:pt x="8955" y="10370"/>
                  </a:cubicBezTo>
                  <a:lnTo>
                    <a:pt x="8968" y="10377"/>
                  </a:lnTo>
                  <a:cubicBezTo>
                    <a:pt x="8986" y="10389"/>
                    <a:pt x="9007" y="10403"/>
                    <a:pt x="9030" y="10398"/>
                  </a:cubicBezTo>
                  <a:cubicBezTo>
                    <a:pt x="9044" y="10397"/>
                    <a:pt x="9057" y="10389"/>
                    <a:pt x="9071" y="10379"/>
                  </a:cubicBezTo>
                  <a:cubicBezTo>
                    <a:pt x="9085" y="10370"/>
                    <a:pt x="9099" y="10362"/>
                    <a:pt x="9111" y="10365"/>
                  </a:cubicBezTo>
                  <a:cubicBezTo>
                    <a:pt x="9120" y="10368"/>
                    <a:pt x="9126" y="10376"/>
                    <a:pt x="9133" y="10388"/>
                  </a:cubicBezTo>
                  <a:cubicBezTo>
                    <a:pt x="9142" y="10405"/>
                    <a:pt x="9145" y="10426"/>
                    <a:pt x="9149" y="10446"/>
                  </a:cubicBezTo>
                  <a:cubicBezTo>
                    <a:pt x="9155" y="10472"/>
                    <a:pt x="9160" y="10498"/>
                    <a:pt x="9178" y="10520"/>
                  </a:cubicBezTo>
                  <a:cubicBezTo>
                    <a:pt x="9185" y="10529"/>
                    <a:pt x="9191" y="10535"/>
                    <a:pt x="9198" y="10538"/>
                  </a:cubicBezTo>
                  <a:cubicBezTo>
                    <a:pt x="9213" y="10548"/>
                    <a:pt x="9231" y="10553"/>
                    <a:pt x="9252" y="10553"/>
                  </a:cubicBezTo>
                  <a:cubicBezTo>
                    <a:pt x="9268" y="10553"/>
                    <a:pt x="9286" y="10550"/>
                    <a:pt x="9304" y="10544"/>
                  </a:cubicBezTo>
                  <a:cubicBezTo>
                    <a:pt x="9313" y="10541"/>
                    <a:pt x="9320" y="10536"/>
                    <a:pt x="9326" y="10533"/>
                  </a:cubicBezTo>
                  <a:lnTo>
                    <a:pt x="9331" y="10530"/>
                  </a:lnTo>
                  <a:cubicBezTo>
                    <a:pt x="9338" y="10527"/>
                    <a:pt x="9346" y="10521"/>
                    <a:pt x="9351" y="10517"/>
                  </a:cubicBezTo>
                  <a:lnTo>
                    <a:pt x="9357" y="10514"/>
                  </a:lnTo>
                  <a:cubicBezTo>
                    <a:pt x="9372" y="10504"/>
                    <a:pt x="9387" y="10493"/>
                    <a:pt x="9402" y="10487"/>
                  </a:cubicBezTo>
                  <a:cubicBezTo>
                    <a:pt x="9424" y="10478"/>
                    <a:pt x="9450" y="10477"/>
                    <a:pt x="9476" y="10474"/>
                  </a:cubicBezTo>
                  <a:lnTo>
                    <a:pt x="9502" y="10471"/>
                  </a:lnTo>
                  <a:cubicBezTo>
                    <a:pt x="9516" y="10469"/>
                    <a:pt x="9531" y="10468"/>
                    <a:pt x="9549" y="10466"/>
                  </a:cubicBezTo>
                  <a:cubicBezTo>
                    <a:pt x="9567" y="10465"/>
                    <a:pt x="9586" y="10463"/>
                    <a:pt x="9604" y="10460"/>
                  </a:cubicBezTo>
                  <a:cubicBezTo>
                    <a:pt x="9626" y="10456"/>
                    <a:pt x="9641" y="10447"/>
                    <a:pt x="9652" y="10426"/>
                  </a:cubicBezTo>
                  <a:lnTo>
                    <a:pt x="9653" y="10420"/>
                  </a:lnTo>
                  <a:lnTo>
                    <a:pt x="9653" y="10420"/>
                  </a:lnTo>
                  <a:lnTo>
                    <a:pt x="9667" y="10395"/>
                  </a:lnTo>
                  <a:cubicBezTo>
                    <a:pt x="9684" y="10362"/>
                    <a:pt x="9717" y="10349"/>
                    <a:pt x="9751" y="10336"/>
                  </a:cubicBezTo>
                  <a:lnTo>
                    <a:pt x="9754" y="10334"/>
                  </a:lnTo>
                  <a:cubicBezTo>
                    <a:pt x="9768" y="10330"/>
                    <a:pt x="9780" y="10325"/>
                    <a:pt x="9791" y="10319"/>
                  </a:cubicBezTo>
                  <a:lnTo>
                    <a:pt x="9805" y="10313"/>
                  </a:lnTo>
                  <a:cubicBezTo>
                    <a:pt x="9829" y="10301"/>
                    <a:pt x="9854" y="10290"/>
                    <a:pt x="9881" y="10281"/>
                  </a:cubicBezTo>
                  <a:cubicBezTo>
                    <a:pt x="9891" y="10278"/>
                    <a:pt x="9903" y="10276"/>
                    <a:pt x="9913" y="10273"/>
                  </a:cubicBezTo>
                  <a:lnTo>
                    <a:pt x="9922" y="10272"/>
                  </a:lnTo>
                  <a:cubicBezTo>
                    <a:pt x="9939" y="10269"/>
                    <a:pt x="9955" y="10266"/>
                    <a:pt x="9971" y="10260"/>
                  </a:cubicBezTo>
                  <a:cubicBezTo>
                    <a:pt x="9988" y="10254"/>
                    <a:pt x="9998" y="10245"/>
                    <a:pt x="10008" y="10235"/>
                  </a:cubicBezTo>
                  <a:cubicBezTo>
                    <a:pt x="10014" y="10229"/>
                    <a:pt x="10020" y="10223"/>
                    <a:pt x="10026" y="10218"/>
                  </a:cubicBezTo>
                  <a:cubicBezTo>
                    <a:pt x="10044" y="10205"/>
                    <a:pt x="10059" y="10208"/>
                    <a:pt x="10075" y="10212"/>
                  </a:cubicBezTo>
                  <a:cubicBezTo>
                    <a:pt x="10084" y="10214"/>
                    <a:pt x="10095" y="10215"/>
                    <a:pt x="10105" y="10215"/>
                  </a:cubicBezTo>
                  <a:cubicBezTo>
                    <a:pt x="10118" y="10215"/>
                    <a:pt x="10130" y="10211"/>
                    <a:pt x="10142" y="10205"/>
                  </a:cubicBezTo>
                  <a:cubicBezTo>
                    <a:pt x="10157" y="10199"/>
                    <a:pt x="10170" y="10194"/>
                    <a:pt x="10185" y="10196"/>
                  </a:cubicBezTo>
                  <a:cubicBezTo>
                    <a:pt x="10205" y="10197"/>
                    <a:pt x="10221" y="10208"/>
                    <a:pt x="10239" y="10220"/>
                  </a:cubicBezTo>
                  <a:lnTo>
                    <a:pt x="10242" y="10221"/>
                  </a:lnTo>
                  <a:cubicBezTo>
                    <a:pt x="10263" y="10236"/>
                    <a:pt x="10283" y="10248"/>
                    <a:pt x="10309" y="10252"/>
                  </a:cubicBezTo>
                  <a:cubicBezTo>
                    <a:pt x="10325" y="10255"/>
                    <a:pt x="10341" y="10255"/>
                    <a:pt x="10361" y="10255"/>
                  </a:cubicBezTo>
                  <a:cubicBezTo>
                    <a:pt x="10377" y="10255"/>
                    <a:pt x="10392" y="10254"/>
                    <a:pt x="10407" y="10257"/>
                  </a:cubicBezTo>
                  <a:cubicBezTo>
                    <a:pt x="10465" y="10266"/>
                    <a:pt x="10471" y="10298"/>
                    <a:pt x="10481" y="10346"/>
                  </a:cubicBezTo>
                  <a:lnTo>
                    <a:pt x="10484" y="10361"/>
                  </a:lnTo>
                  <a:cubicBezTo>
                    <a:pt x="10494" y="10413"/>
                    <a:pt x="10538" y="10422"/>
                    <a:pt x="10581" y="10429"/>
                  </a:cubicBezTo>
                  <a:cubicBezTo>
                    <a:pt x="10591" y="10431"/>
                    <a:pt x="10603" y="10434"/>
                    <a:pt x="10615" y="10437"/>
                  </a:cubicBezTo>
                  <a:cubicBezTo>
                    <a:pt x="10650" y="10447"/>
                    <a:pt x="10685" y="10446"/>
                    <a:pt x="10723" y="10444"/>
                  </a:cubicBezTo>
                  <a:cubicBezTo>
                    <a:pt x="10752" y="10443"/>
                    <a:pt x="10781" y="10441"/>
                    <a:pt x="10811" y="10447"/>
                  </a:cubicBezTo>
                  <a:cubicBezTo>
                    <a:pt x="10844" y="10453"/>
                    <a:pt x="10875" y="10466"/>
                    <a:pt x="10905" y="10481"/>
                  </a:cubicBezTo>
                  <a:cubicBezTo>
                    <a:pt x="10933" y="10495"/>
                    <a:pt x="10958" y="10507"/>
                    <a:pt x="10988" y="10512"/>
                  </a:cubicBezTo>
                  <a:cubicBezTo>
                    <a:pt x="10994" y="10514"/>
                    <a:pt x="11001" y="10514"/>
                    <a:pt x="11007" y="10514"/>
                  </a:cubicBezTo>
                  <a:cubicBezTo>
                    <a:pt x="11059" y="10514"/>
                    <a:pt x="11113" y="10469"/>
                    <a:pt x="11145" y="10441"/>
                  </a:cubicBezTo>
                  <a:cubicBezTo>
                    <a:pt x="11214" y="10385"/>
                    <a:pt x="11184" y="10319"/>
                    <a:pt x="11154" y="10254"/>
                  </a:cubicBezTo>
                  <a:cubicBezTo>
                    <a:pt x="11136" y="10215"/>
                    <a:pt x="11119" y="10174"/>
                    <a:pt x="11123" y="10135"/>
                  </a:cubicBezTo>
                  <a:cubicBezTo>
                    <a:pt x="11125" y="10113"/>
                    <a:pt x="11136" y="10095"/>
                    <a:pt x="11150" y="10076"/>
                  </a:cubicBezTo>
                  <a:cubicBezTo>
                    <a:pt x="11153" y="10071"/>
                    <a:pt x="11156" y="10065"/>
                    <a:pt x="11160" y="10061"/>
                  </a:cubicBezTo>
                  <a:cubicBezTo>
                    <a:pt x="11166" y="10049"/>
                    <a:pt x="11172" y="10038"/>
                    <a:pt x="11178" y="10026"/>
                  </a:cubicBezTo>
                  <a:lnTo>
                    <a:pt x="11180" y="10022"/>
                  </a:lnTo>
                  <a:cubicBezTo>
                    <a:pt x="11189" y="10004"/>
                    <a:pt x="11196" y="9988"/>
                    <a:pt x="11208" y="9974"/>
                  </a:cubicBezTo>
                  <a:cubicBezTo>
                    <a:pt x="11215" y="9967"/>
                    <a:pt x="11223" y="9960"/>
                    <a:pt x="11232" y="9952"/>
                  </a:cubicBezTo>
                  <a:cubicBezTo>
                    <a:pt x="11245" y="9942"/>
                    <a:pt x="11257" y="9931"/>
                    <a:pt x="11266" y="9917"/>
                  </a:cubicBezTo>
                  <a:cubicBezTo>
                    <a:pt x="11269" y="9912"/>
                    <a:pt x="11272" y="9908"/>
                    <a:pt x="11273" y="9903"/>
                  </a:cubicBezTo>
                  <a:lnTo>
                    <a:pt x="11275" y="9900"/>
                  </a:lnTo>
                  <a:cubicBezTo>
                    <a:pt x="11276" y="9897"/>
                    <a:pt x="11278" y="9896"/>
                    <a:pt x="11279" y="9893"/>
                  </a:cubicBezTo>
                  <a:lnTo>
                    <a:pt x="11284" y="9884"/>
                  </a:lnTo>
                  <a:lnTo>
                    <a:pt x="11284" y="9884"/>
                  </a:lnTo>
                  <a:lnTo>
                    <a:pt x="11290" y="9878"/>
                  </a:lnTo>
                  <a:cubicBezTo>
                    <a:pt x="11294" y="9875"/>
                    <a:pt x="11297" y="9872"/>
                    <a:pt x="11301" y="9872"/>
                  </a:cubicBezTo>
                  <a:cubicBezTo>
                    <a:pt x="11319" y="9867"/>
                    <a:pt x="11339" y="9881"/>
                    <a:pt x="11353" y="9891"/>
                  </a:cubicBezTo>
                  <a:cubicBezTo>
                    <a:pt x="11356" y="9893"/>
                    <a:pt x="11359" y="9896"/>
                    <a:pt x="11362" y="9897"/>
                  </a:cubicBezTo>
                  <a:cubicBezTo>
                    <a:pt x="11389" y="9914"/>
                    <a:pt x="11417" y="9928"/>
                    <a:pt x="11444" y="9940"/>
                  </a:cubicBezTo>
                  <a:cubicBezTo>
                    <a:pt x="11471" y="9952"/>
                    <a:pt x="11499" y="9955"/>
                    <a:pt x="11527" y="9960"/>
                  </a:cubicBezTo>
                  <a:lnTo>
                    <a:pt x="11530" y="9961"/>
                  </a:lnTo>
                  <a:cubicBezTo>
                    <a:pt x="11565" y="9966"/>
                    <a:pt x="11599" y="9971"/>
                    <a:pt x="11628" y="9991"/>
                  </a:cubicBezTo>
                  <a:cubicBezTo>
                    <a:pt x="11654" y="10006"/>
                    <a:pt x="11676" y="10019"/>
                    <a:pt x="11706" y="10022"/>
                  </a:cubicBezTo>
                  <a:cubicBezTo>
                    <a:pt x="11716" y="10024"/>
                    <a:pt x="11728" y="10024"/>
                    <a:pt x="11744" y="10024"/>
                  </a:cubicBezTo>
                  <a:cubicBezTo>
                    <a:pt x="11764" y="10024"/>
                    <a:pt x="11783" y="10024"/>
                    <a:pt x="11801" y="10029"/>
                  </a:cubicBezTo>
                  <a:cubicBezTo>
                    <a:pt x="11857" y="10050"/>
                    <a:pt x="11862" y="10110"/>
                    <a:pt x="11865" y="10153"/>
                  </a:cubicBezTo>
                  <a:cubicBezTo>
                    <a:pt x="11868" y="10200"/>
                    <a:pt x="11877" y="10248"/>
                    <a:pt x="11920" y="10279"/>
                  </a:cubicBezTo>
                  <a:cubicBezTo>
                    <a:pt x="11955" y="10306"/>
                    <a:pt x="12004" y="10316"/>
                    <a:pt x="12054" y="10327"/>
                  </a:cubicBezTo>
                  <a:lnTo>
                    <a:pt x="12065" y="10330"/>
                  </a:lnTo>
                  <a:cubicBezTo>
                    <a:pt x="12079" y="10333"/>
                    <a:pt x="12092" y="10336"/>
                    <a:pt x="12104" y="10339"/>
                  </a:cubicBezTo>
                  <a:cubicBezTo>
                    <a:pt x="12119" y="10343"/>
                    <a:pt x="12132" y="10345"/>
                    <a:pt x="12146" y="10345"/>
                  </a:cubicBezTo>
                  <a:cubicBezTo>
                    <a:pt x="12190" y="10345"/>
                    <a:pt x="12227" y="10324"/>
                    <a:pt x="12269" y="10297"/>
                  </a:cubicBezTo>
                  <a:cubicBezTo>
                    <a:pt x="12326" y="10260"/>
                    <a:pt x="12376" y="10243"/>
                    <a:pt x="12430" y="10243"/>
                  </a:cubicBezTo>
                  <a:cubicBezTo>
                    <a:pt x="12449" y="10243"/>
                    <a:pt x="12468" y="10245"/>
                    <a:pt x="12488" y="10248"/>
                  </a:cubicBezTo>
                  <a:lnTo>
                    <a:pt x="12516" y="10251"/>
                  </a:lnTo>
                  <a:cubicBezTo>
                    <a:pt x="12537" y="10252"/>
                    <a:pt x="12556" y="10249"/>
                    <a:pt x="12577" y="10246"/>
                  </a:cubicBezTo>
                  <a:cubicBezTo>
                    <a:pt x="12587" y="10245"/>
                    <a:pt x="12597" y="10243"/>
                    <a:pt x="12608" y="10243"/>
                  </a:cubicBezTo>
                  <a:cubicBezTo>
                    <a:pt x="12632" y="10242"/>
                    <a:pt x="12657" y="10241"/>
                    <a:pt x="12679" y="10257"/>
                  </a:cubicBezTo>
                  <a:cubicBezTo>
                    <a:pt x="12688" y="10263"/>
                    <a:pt x="12696" y="10272"/>
                    <a:pt x="12703" y="10281"/>
                  </a:cubicBezTo>
                  <a:lnTo>
                    <a:pt x="12706" y="10285"/>
                  </a:lnTo>
                  <a:cubicBezTo>
                    <a:pt x="12715" y="10295"/>
                    <a:pt x="12724" y="10307"/>
                    <a:pt x="12739" y="10313"/>
                  </a:cubicBezTo>
                  <a:cubicBezTo>
                    <a:pt x="12758" y="10322"/>
                    <a:pt x="12777" y="10321"/>
                    <a:pt x="12794" y="10319"/>
                  </a:cubicBezTo>
                  <a:lnTo>
                    <a:pt x="12819" y="10319"/>
                  </a:lnTo>
                  <a:lnTo>
                    <a:pt x="12831" y="10321"/>
                  </a:lnTo>
                  <a:cubicBezTo>
                    <a:pt x="12858" y="10327"/>
                    <a:pt x="12869" y="10343"/>
                    <a:pt x="12883" y="10362"/>
                  </a:cubicBezTo>
                  <a:cubicBezTo>
                    <a:pt x="12919" y="10416"/>
                    <a:pt x="12960" y="10465"/>
                    <a:pt x="13033" y="10466"/>
                  </a:cubicBezTo>
                  <a:cubicBezTo>
                    <a:pt x="13039" y="10466"/>
                    <a:pt x="13043" y="10466"/>
                    <a:pt x="13049" y="10466"/>
                  </a:cubicBezTo>
                  <a:cubicBezTo>
                    <a:pt x="13072" y="10466"/>
                    <a:pt x="13094" y="10465"/>
                    <a:pt x="13116" y="10465"/>
                  </a:cubicBezTo>
                  <a:lnTo>
                    <a:pt x="13127" y="10463"/>
                  </a:lnTo>
                  <a:cubicBezTo>
                    <a:pt x="13162" y="10462"/>
                    <a:pt x="13195" y="10460"/>
                    <a:pt x="13229" y="10462"/>
                  </a:cubicBezTo>
                  <a:cubicBezTo>
                    <a:pt x="13306" y="10463"/>
                    <a:pt x="13366" y="10452"/>
                    <a:pt x="13418" y="10425"/>
                  </a:cubicBezTo>
                  <a:cubicBezTo>
                    <a:pt x="13431" y="10417"/>
                    <a:pt x="13445" y="10410"/>
                    <a:pt x="13458" y="10401"/>
                  </a:cubicBezTo>
                  <a:lnTo>
                    <a:pt x="13462" y="10398"/>
                  </a:lnTo>
                  <a:cubicBezTo>
                    <a:pt x="13473" y="10391"/>
                    <a:pt x="13483" y="10383"/>
                    <a:pt x="13495" y="10377"/>
                  </a:cubicBezTo>
                  <a:cubicBezTo>
                    <a:pt x="13513" y="10367"/>
                    <a:pt x="13529" y="10361"/>
                    <a:pt x="13549" y="10355"/>
                  </a:cubicBezTo>
                  <a:lnTo>
                    <a:pt x="13562" y="10350"/>
                  </a:lnTo>
                  <a:cubicBezTo>
                    <a:pt x="13570" y="10349"/>
                    <a:pt x="13575" y="10346"/>
                    <a:pt x="13581" y="10343"/>
                  </a:cubicBezTo>
                  <a:cubicBezTo>
                    <a:pt x="13599" y="10336"/>
                    <a:pt x="13616" y="10328"/>
                    <a:pt x="13633" y="10319"/>
                  </a:cubicBezTo>
                  <a:lnTo>
                    <a:pt x="13645" y="10312"/>
                  </a:lnTo>
                  <a:cubicBezTo>
                    <a:pt x="13672" y="10298"/>
                    <a:pt x="13697" y="10285"/>
                    <a:pt x="13726" y="10275"/>
                  </a:cubicBezTo>
                  <a:cubicBezTo>
                    <a:pt x="13776" y="10257"/>
                    <a:pt x="13789" y="10226"/>
                    <a:pt x="13809" y="10186"/>
                  </a:cubicBezTo>
                  <a:lnTo>
                    <a:pt x="13810" y="10181"/>
                  </a:lnTo>
                  <a:cubicBezTo>
                    <a:pt x="13812" y="10177"/>
                    <a:pt x="13815" y="10171"/>
                    <a:pt x="13816" y="10166"/>
                  </a:cubicBezTo>
                  <a:cubicBezTo>
                    <a:pt x="13841" y="10114"/>
                    <a:pt x="13882" y="10071"/>
                    <a:pt x="13934" y="10040"/>
                  </a:cubicBezTo>
                  <a:cubicBezTo>
                    <a:pt x="13987" y="10007"/>
                    <a:pt x="14035" y="10004"/>
                    <a:pt x="14100" y="10031"/>
                  </a:cubicBezTo>
                  <a:cubicBezTo>
                    <a:pt x="14164" y="10058"/>
                    <a:pt x="14201" y="10056"/>
                    <a:pt x="14265" y="10024"/>
                  </a:cubicBezTo>
                  <a:cubicBezTo>
                    <a:pt x="14286" y="10012"/>
                    <a:pt x="14310" y="10000"/>
                    <a:pt x="14336" y="10003"/>
                  </a:cubicBezTo>
                  <a:cubicBezTo>
                    <a:pt x="14353" y="10004"/>
                    <a:pt x="14365" y="10010"/>
                    <a:pt x="14378" y="10019"/>
                  </a:cubicBezTo>
                  <a:lnTo>
                    <a:pt x="14409" y="10038"/>
                  </a:lnTo>
                  <a:cubicBezTo>
                    <a:pt x="14455" y="10064"/>
                    <a:pt x="14536" y="10058"/>
                    <a:pt x="14594" y="10043"/>
                  </a:cubicBezTo>
                  <a:cubicBezTo>
                    <a:pt x="14637" y="10031"/>
                    <a:pt x="14653" y="10000"/>
                    <a:pt x="14669" y="9969"/>
                  </a:cubicBezTo>
                  <a:cubicBezTo>
                    <a:pt x="14678" y="9951"/>
                    <a:pt x="14687" y="9934"/>
                    <a:pt x="14701" y="9919"/>
                  </a:cubicBezTo>
                  <a:cubicBezTo>
                    <a:pt x="14711" y="9909"/>
                    <a:pt x="14724" y="9899"/>
                    <a:pt x="14738" y="9890"/>
                  </a:cubicBezTo>
                  <a:lnTo>
                    <a:pt x="14741" y="9887"/>
                  </a:lnTo>
                  <a:cubicBezTo>
                    <a:pt x="14775" y="9863"/>
                    <a:pt x="14809" y="9839"/>
                    <a:pt x="14802" y="9789"/>
                  </a:cubicBezTo>
                  <a:cubicBezTo>
                    <a:pt x="14800" y="9775"/>
                    <a:pt x="14796" y="9763"/>
                    <a:pt x="14790" y="9749"/>
                  </a:cubicBezTo>
                  <a:cubicBezTo>
                    <a:pt x="14784" y="9737"/>
                    <a:pt x="14779" y="9725"/>
                    <a:pt x="14778" y="9713"/>
                  </a:cubicBezTo>
                  <a:cubicBezTo>
                    <a:pt x="14772" y="9677"/>
                    <a:pt x="14778" y="9639"/>
                    <a:pt x="14785" y="9598"/>
                  </a:cubicBezTo>
                  <a:cubicBezTo>
                    <a:pt x="14791" y="9567"/>
                    <a:pt x="14796" y="9535"/>
                    <a:pt x="14799" y="9505"/>
                  </a:cubicBezTo>
                  <a:cubicBezTo>
                    <a:pt x="14805" y="9468"/>
                    <a:pt x="14809" y="9429"/>
                    <a:pt x="14816" y="9392"/>
                  </a:cubicBezTo>
                  <a:cubicBezTo>
                    <a:pt x="14822" y="9370"/>
                    <a:pt x="14833" y="9347"/>
                    <a:pt x="14843" y="9323"/>
                  </a:cubicBezTo>
                  <a:cubicBezTo>
                    <a:pt x="14861" y="9288"/>
                    <a:pt x="14877" y="9251"/>
                    <a:pt x="14867" y="9206"/>
                  </a:cubicBezTo>
                  <a:cubicBezTo>
                    <a:pt x="14860" y="9173"/>
                    <a:pt x="14845" y="9144"/>
                    <a:pt x="14830" y="9124"/>
                  </a:cubicBezTo>
                  <a:lnTo>
                    <a:pt x="14830" y="9124"/>
                  </a:lnTo>
                  <a:cubicBezTo>
                    <a:pt x="14814" y="9106"/>
                    <a:pt x="14794" y="9105"/>
                    <a:pt x="14772" y="9105"/>
                  </a:cubicBezTo>
                  <a:lnTo>
                    <a:pt x="14764" y="9105"/>
                  </a:lnTo>
                  <a:cubicBezTo>
                    <a:pt x="14745" y="9105"/>
                    <a:pt x="14732" y="9098"/>
                    <a:pt x="14727" y="9086"/>
                  </a:cubicBezTo>
                  <a:cubicBezTo>
                    <a:pt x="14714" y="9050"/>
                    <a:pt x="14772" y="8967"/>
                    <a:pt x="14833" y="8904"/>
                  </a:cubicBezTo>
                  <a:cubicBezTo>
                    <a:pt x="14861" y="8876"/>
                    <a:pt x="14895" y="8849"/>
                    <a:pt x="14935" y="8823"/>
                  </a:cubicBezTo>
                  <a:lnTo>
                    <a:pt x="14941" y="8818"/>
                  </a:lnTo>
                  <a:lnTo>
                    <a:pt x="14941" y="8818"/>
                  </a:lnTo>
                  <a:lnTo>
                    <a:pt x="14955" y="8811"/>
                  </a:lnTo>
                  <a:cubicBezTo>
                    <a:pt x="15017" y="8772"/>
                    <a:pt x="15085" y="8741"/>
                    <a:pt x="15154" y="8720"/>
                  </a:cubicBezTo>
                  <a:cubicBezTo>
                    <a:pt x="15203" y="8704"/>
                    <a:pt x="15252" y="8710"/>
                    <a:pt x="15301" y="8714"/>
                  </a:cubicBezTo>
                  <a:lnTo>
                    <a:pt x="15341" y="8719"/>
                  </a:lnTo>
                  <a:cubicBezTo>
                    <a:pt x="15371" y="8722"/>
                    <a:pt x="15398" y="8714"/>
                    <a:pt x="15427" y="8708"/>
                  </a:cubicBezTo>
                  <a:cubicBezTo>
                    <a:pt x="15459" y="8699"/>
                    <a:pt x="15490" y="8692"/>
                    <a:pt x="15521" y="8698"/>
                  </a:cubicBezTo>
                  <a:cubicBezTo>
                    <a:pt x="15640" y="8720"/>
                    <a:pt x="15734" y="8827"/>
                    <a:pt x="15802" y="8906"/>
                  </a:cubicBezTo>
                  <a:cubicBezTo>
                    <a:pt x="15827" y="8936"/>
                    <a:pt x="15852" y="8967"/>
                    <a:pt x="15876" y="8997"/>
                  </a:cubicBezTo>
                  <a:cubicBezTo>
                    <a:pt x="15893" y="9017"/>
                    <a:pt x="15910" y="9040"/>
                    <a:pt x="15927" y="9060"/>
                  </a:cubicBezTo>
                  <a:cubicBezTo>
                    <a:pt x="15945" y="9081"/>
                    <a:pt x="15967" y="9108"/>
                    <a:pt x="15994" y="9126"/>
                  </a:cubicBezTo>
                  <a:cubicBezTo>
                    <a:pt x="16004" y="9132"/>
                    <a:pt x="16014" y="9138"/>
                    <a:pt x="16025" y="9142"/>
                  </a:cubicBezTo>
                  <a:lnTo>
                    <a:pt x="16031" y="9145"/>
                  </a:lnTo>
                  <a:cubicBezTo>
                    <a:pt x="16041" y="9151"/>
                    <a:pt x="16052" y="9157"/>
                    <a:pt x="16060" y="9163"/>
                  </a:cubicBezTo>
                  <a:cubicBezTo>
                    <a:pt x="16078" y="9176"/>
                    <a:pt x="16089" y="9193"/>
                    <a:pt x="16098" y="9209"/>
                  </a:cubicBezTo>
                  <a:lnTo>
                    <a:pt x="16101" y="9212"/>
                  </a:lnTo>
                  <a:cubicBezTo>
                    <a:pt x="16104" y="9216"/>
                    <a:pt x="16107" y="9222"/>
                    <a:pt x="16110" y="9227"/>
                  </a:cubicBezTo>
                  <a:cubicBezTo>
                    <a:pt x="16117" y="9239"/>
                    <a:pt x="16126" y="9248"/>
                    <a:pt x="16135" y="9257"/>
                  </a:cubicBezTo>
                  <a:lnTo>
                    <a:pt x="16147" y="9246"/>
                  </a:lnTo>
                  <a:lnTo>
                    <a:pt x="16139" y="9261"/>
                  </a:lnTo>
                  <a:cubicBezTo>
                    <a:pt x="16150" y="9271"/>
                    <a:pt x="16160" y="9283"/>
                    <a:pt x="16169" y="9298"/>
                  </a:cubicBezTo>
                  <a:cubicBezTo>
                    <a:pt x="16197" y="9350"/>
                    <a:pt x="16222" y="9396"/>
                    <a:pt x="16292" y="9392"/>
                  </a:cubicBezTo>
                  <a:cubicBezTo>
                    <a:pt x="16315" y="9392"/>
                    <a:pt x="16334" y="9384"/>
                    <a:pt x="16356" y="9377"/>
                  </a:cubicBezTo>
                  <a:lnTo>
                    <a:pt x="16374" y="9371"/>
                  </a:lnTo>
                  <a:cubicBezTo>
                    <a:pt x="16401" y="9362"/>
                    <a:pt x="16428" y="9362"/>
                    <a:pt x="16456" y="9362"/>
                  </a:cubicBezTo>
                  <a:lnTo>
                    <a:pt x="16474" y="9362"/>
                  </a:lnTo>
                  <a:cubicBezTo>
                    <a:pt x="16493" y="9361"/>
                    <a:pt x="16511" y="9356"/>
                    <a:pt x="16529" y="9352"/>
                  </a:cubicBezTo>
                  <a:lnTo>
                    <a:pt x="16536" y="9349"/>
                  </a:lnTo>
                  <a:cubicBezTo>
                    <a:pt x="16544" y="9347"/>
                    <a:pt x="16552" y="9344"/>
                    <a:pt x="16561" y="9343"/>
                  </a:cubicBezTo>
                  <a:cubicBezTo>
                    <a:pt x="16594" y="9337"/>
                    <a:pt x="16619" y="9349"/>
                    <a:pt x="16648" y="9364"/>
                  </a:cubicBezTo>
                  <a:lnTo>
                    <a:pt x="16655" y="9368"/>
                  </a:lnTo>
                  <a:cubicBezTo>
                    <a:pt x="16674" y="9378"/>
                    <a:pt x="16700" y="9393"/>
                    <a:pt x="16725" y="9393"/>
                  </a:cubicBezTo>
                  <a:cubicBezTo>
                    <a:pt x="16728" y="9393"/>
                    <a:pt x="16731" y="9393"/>
                    <a:pt x="16735" y="9392"/>
                  </a:cubicBezTo>
                  <a:cubicBezTo>
                    <a:pt x="16749" y="9389"/>
                    <a:pt x="16759" y="9381"/>
                    <a:pt x="16769" y="9373"/>
                  </a:cubicBezTo>
                  <a:cubicBezTo>
                    <a:pt x="16778" y="9365"/>
                    <a:pt x="16786" y="9358"/>
                    <a:pt x="16796" y="9355"/>
                  </a:cubicBezTo>
                  <a:cubicBezTo>
                    <a:pt x="16804" y="9353"/>
                    <a:pt x="16808" y="9353"/>
                    <a:pt x="16813" y="9356"/>
                  </a:cubicBezTo>
                  <a:lnTo>
                    <a:pt x="16821" y="9361"/>
                  </a:lnTo>
                  <a:lnTo>
                    <a:pt x="16821" y="9364"/>
                  </a:lnTo>
                  <a:lnTo>
                    <a:pt x="16823" y="9368"/>
                  </a:lnTo>
                  <a:cubicBezTo>
                    <a:pt x="16826" y="9374"/>
                    <a:pt x="16827" y="9378"/>
                    <a:pt x="16827" y="9383"/>
                  </a:cubicBezTo>
                  <a:cubicBezTo>
                    <a:pt x="16835" y="9413"/>
                    <a:pt x="16842" y="9426"/>
                    <a:pt x="16865" y="9444"/>
                  </a:cubicBezTo>
                  <a:lnTo>
                    <a:pt x="16872" y="9448"/>
                  </a:lnTo>
                  <a:cubicBezTo>
                    <a:pt x="16890" y="9462"/>
                    <a:pt x="16903" y="9472"/>
                    <a:pt x="16912" y="9494"/>
                  </a:cubicBezTo>
                  <a:cubicBezTo>
                    <a:pt x="16915" y="9503"/>
                    <a:pt x="16918" y="9512"/>
                    <a:pt x="16920" y="9521"/>
                  </a:cubicBezTo>
                  <a:cubicBezTo>
                    <a:pt x="16924" y="9540"/>
                    <a:pt x="16930" y="9558"/>
                    <a:pt x="16945" y="9575"/>
                  </a:cubicBezTo>
                  <a:cubicBezTo>
                    <a:pt x="16964" y="9594"/>
                    <a:pt x="16988" y="9600"/>
                    <a:pt x="17012" y="9600"/>
                  </a:cubicBezTo>
                  <a:cubicBezTo>
                    <a:pt x="17050" y="9600"/>
                    <a:pt x="17089" y="9584"/>
                    <a:pt x="17111" y="9573"/>
                  </a:cubicBezTo>
                  <a:cubicBezTo>
                    <a:pt x="17120" y="9569"/>
                    <a:pt x="17129" y="9566"/>
                    <a:pt x="17140" y="9561"/>
                  </a:cubicBezTo>
                  <a:lnTo>
                    <a:pt x="17150" y="9557"/>
                  </a:lnTo>
                  <a:cubicBezTo>
                    <a:pt x="17193" y="9540"/>
                    <a:pt x="17242" y="9521"/>
                    <a:pt x="17264" y="9484"/>
                  </a:cubicBezTo>
                  <a:cubicBezTo>
                    <a:pt x="17273" y="9468"/>
                    <a:pt x="17276" y="9451"/>
                    <a:pt x="17281" y="9430"/>
                  </a:cubicBezTo>
                  <a:cubicBezTo>
                    <a:pt x="17282" y="9423"/>
                    <a:pt x="17284" y="9414"/>
                    <a:pt x="17285" y="9407"/>
                  </a:cubicBezTo>
                  <a:cubicBezTo>
                    <a:pt x="17293" y="9377"/>
                    <a:pt x="17309" y="9359"/>
                    <a:pt x="17334" y="9340"/>
                  </a:cubicBezTo>
                  <a:cubicBezTo>
                    <a:pt x="17364" y="9316"/>
                    <a:pt x="17383" y="9288"/>
                    <a:pt x="17404" y="9255"/>
                  </a:cubicBezTo>
                  <a:cubicBezTo>
                    <a:pt x="17416" y="9237"/>
                    <a:pt x="17429" y="9218"/>
                    <a:pt x="17444" y="9200"/>
                  </a:cubicBezTo>
                  <a:cubicBezTo>
                    <a:pt x="17465" y="9178"/>
                    <a:pt x="17499" y="9156"/>
                    <a:pt x="17520" y="9160"/>
                  </a:cubicBezTo>
                  <a:cubicBezTo>
                    <a:pt x="17526" y="9160"/>
                    <a:pt x="17530" y="9163"/>
                    <a:pt x="17533" y="9166"/>
                  </a:cubicBezTo>
                  <a:lnTo>
                    <a:pt x="17548" y="9179"/>
                  </a:lnTo>
                  <a:cubicBezTo>
                    <a:pt x="17548" y="9181"/>
                    <a:pt x="17548" y="9182"/>
                    <a:pt x="17547" y="9184"/>
                  </a:cubicBezTo>
                  <a:lnTo>
                    <a:pt x="17547" y="9187"/>
                  </a:lnTo>
                  <a:lnTo>
                    <a:pt x="17548" y="9190"/>
                  </a:lnTo>
                  <a:cubicBezTo>
                    <a:pt x="17550" y="9194"/>
                    <a:pt x="17551" y="9200"/>
                    <a:pt x="17553" y="9205"/>
                  </a:cubicBezTo>
                  <a:lnTo>
                    <a:pt x="17553" y="9208"/>
                  </a:lnTo>
                  <a:cubicBezTo>
                    <a:pt x="17556" y="9219"/>
                    <a:pt x="17557" y="9231"/>
                    <a:pt x="17566" y="9243"/>
                  </a:cubicBezTo>
                  <a:cubicBezTo>
                    <a:pt x="17572" y="9252"/>
                    <a:pt x="17579" y="9258"/>
                    <a:pt x="17591" y="9267"/>
                  </a:cubicBezTo>
                  <a:cubicBezTo>
                    <a:pt x="17603" y="9277"/>
                    <a:pt x="17617" y="9288"/>
                    <a:pt x="17623" y="9306"/>
                  </a:cubicBezTo>
                  <a:cubicBezTo>
                    <a:pt x="17628" y="9326"/>
                    <a:pt x="17620" y="9347"/>
                    <a:pt x="17611" y="9367"/>
                  </a:cubicBezTo>
                  <a:lnTo>
                    <a:pt x="17608" y="9377"/>
                  </a:lnTo>
                  <a:cubicBezTo>
                    <a:pt x="17593" y="9411"/>
                    <a:pt x="17593" y="9435"/>
                    <a:pt x="17605" y="9466"/>
                  </a:cubicBezTo>
                  <a:cubicBezTo>
                    <a:pt x="17624" y="9518"/>
                    <a:pt x="17639" y="9573"/>
                    <a:pt x="17648" y="9615"/>
                  </a:cubicBezTo>
                  <a:lnTo>
                    <a:pt x="17652" y="9628"/>
                  </a:lnTo>
                  <a:lnTo>
                    <a:pt x="17651" y="9630"/>
                  </a:lnTo>
                  <a:lnTo>
                    <a:pt x="17657" y="9643"/>
                  </a:lnTo>
                  <a:cubicBezTo>
                    <a:pt x="17660" y="9655"/>
                    <a:pt x="17663" y="9668"/>
                    <a:pt x="17666" y="9680"/>
                  </a:cubicBezTo>
                  <a:cubicBezTo>
                    <a:pt x="17679" y="9722"/>
                    <a:pt x="17689" y="9762"/>
                    <a:pt x="17683" y="9809"/>
                  </a:cubicBezTo>
                  <a:cubicBezTo>
                    <a:pt x="17681" y="9838"/>
                    <a:pt x="17679" y="9854"/>
                    <a:pt x="17688" y="9882"/>
                  </a:cubicBezTo>
                  <a:cubicBezTo>
                    <a:pt x="17695" y="9906"/>
                    <a:pt x="17691" y="9922"/>
                    <a:pt x="17686" y="9940"/>
                  </a:cubicBezTo>
                  <a:lnTo>
                    <a:pt x="17685" y="9945"/>
                  </a:lnTo>
                  <a:cubicBezTo>
                    <a:pt x="17683" y="9952"/>
                    <a:pt x="17681" y="9963"/>
                    <a:pt x="17681" y="9974"/>
                  </a:cubicBezTo>
                  <a:cubicBezTo>
                    <a:pt x="17679" y="9989"/>
                    <a:pt x="17685" y="10006"/>
                    <a:pt x="17689" y="10022"/>
                  </a:cubicBezTo>
                  <a:cubicBezTo>
                    <a:pt x="17701" y="10055"/>
                    <a:pt x="17707" y="10077"/>
                    <a:pt x="17681" y="10096"/>
                  </a:cubicBezTo>
                  <a:cubicBezTo>
                    <a:pt x="17655" y="10116"/>
                    <a:pt x="17615" y="10120"/>
                    <a:pt x="17581" y="10123"/>
                  </a:cubicBezTo>
                  <a:lnTo>
                    <a:pt x="17573" y="10123"/>
                  </a:lnTo>
                  <a:cubicBezTo>
                    <a:pt x="17568" y="10123"/>
                    <a:pt x="17559" y="10123"/>
                    <a:pt x="17550" y="10123"/>
                  </a:cubicBezTo>
                  <a:cubicBezTo>
                    <a:pt x="17514" y="10125"/>
                    <a:pt x="17469" y="10125"/>
                    <a:pt x="17453" y="10160"/>
                  </a:cubicBezTo>
                  <a:cubicBezTo>
                    <a:pt x="17447" y="10172"/>
                    <a:pt x="17449" y="10186"/>
                    <a:pt x="17450" y="10200"/>
                  </a:cubicBezTo>
                  <a:cubicBezTo>
                    <a:pt x="17452" y="10215"/>
                    <a:pt x="17453" y="10229"/>
                    <a:pt x="17446" y="10242"/>
                  </a:cubicBezTo>
                  <a:cubicBezTo>
                    <a:pt x="17440" y="10252"/>
                    <a:pt x="17429" y="10258"/>
                    <a:pt x="17419" y="10266"/>
                  </a:cubicBezTo>
                  <a:cubicBezTo>
                    <a:pt x="17409" y="10272"/>
                    <a:pt x="17398" y="10279"/>
                    <a:pt x="17392" y="10288"/>
                  </a:cubicBezTo>
                  <a:cubicBezTo>
                    <a:pt x="17373" y="10316"/>
                    <a:pt x="17389" y="10336"/>
                    <a:pt x="17406" y="10355"/>
                  </a:cubicBezTo>
                  <a:lnTo>
                    <a:pt x="17423" y="10376"/>
                  </a:lnTo>
                  <a:cubicBezTo>
                    <a:pt x="17443" y="10400"/>
                    <a:pt x="17459" y="10419"/>
                    <a:pt x="17478" y="10440"/>
                  </a:cubicBezTo>
                  <a:cubicBezTo>
                    <a:pt x="17510" y="10472"/>
                    <a:pt x="17523" y="10508"/>
                    <a:pt x="17538" y="10545"/>
                  </a:cubicBezTo>
                  <a:lnTo>
                    <a:pt x="17542" y="10556"/>
                  </a:lnTo>
                  <a:cubicBezTo>
                    <a:pt x="17548" y="10569"/>
                    <a:pt x="17554" y="10584"/>
                    <a:pt x="17562" y="10597"/>
                  </a:cubicBezTo>
                  <a:cubicBezTo>
                    <a:pt x="17568" y="10611"/>
                    <a:pt x="17576" y="10625"/>
                    <a:pt x="17584" y="10639"/>
                  </a:cubicBezTo>
                  <a:cubicBezTo>
                    <a:pt x="17606" y="10677"/>
                    <a:pt x="17633" y="10722"/>
                    <a:pt x="17634" y="10767"/>
                  </a:cubicBezTo>
                  <a:cubicBezTo>
                    <a:pt x="17636" y="10798"/>
                    <a:pt x="17618" y="10817"/>
                    <a:pt x="17597" y="10841"/>
                  </a:cubicBezTo>
                  <a:cubicBezTo>
                    <a:pt x="17585" y="10851"/>
                    <a:pt x="17576" y="10862"/>
                    <a:pt x="17569" y="10874"/>
                  </a:cubicBezTo>
                  <a:cubicBezTo>
                    <a:pt x="17557" y="10891"/>
                    <a:pt x="17548" y="10914"/>
                    <a:pt x="17541" y="10939"/>
                  </a:cubicBezTo>
                  <a:lnTo>
                    <a:pt x="17538" y="10951"/>
                  </a:lnTo>
                  <a:lnTo>
                    <a:pt x="17550" y="10955"/>
                  </a:lnTo>
                  <a:cubicBezTo>
                    <a:pt x="17557" y="10960"/>
                    <a:pt x="17565" y="10963"/>
                    <a:pt x="17572" y="10967"/>
                  </a:cubicBezTo>
                  <a:cubicBezTo>
                    <a:pt x="17585" y="10975"/>
                    <a:pt x="17597" y="10984"/>
                    <a:pt x="17611" y="10996"/>
                  </a:cubicBezTo>
                  <a:cubicBezTo>
                    <a:pt x="17612" y="10996"/>
                    <a:pt x="17615" y="10999"/>
                    <a:pt x="17617" y="10999"/>
                  </a:cubicBezTo>
                  <a:lnTo>
                    <a:pt x="17627" y="11004"/>
                  </a:lnTo>
                  <a:lnTo>
                    <a:pt x="17634" y="10996"/>
                  </a:lnTo>
                  <a:cubicBezTo>
                    <a:pt x="17646" y="10982"/>
                    <a:pt x="17651" y="10969"/>
                    <a:pt x="17651" y="10955"/>
                  </a:cubicBezTo>
                  <a:cubicBezTo>
                    <a:pt x="17652" y="10938"/>
                    <a:pt x="17643" y="10927"/>
                    <a:pt x="17636" y="10920"/>
                  </a:cubicBezTo>
                  <a:cubicBezTo>
                    <a:pt x="17633" y="10915"/>
                    <a:pt x="17630" y="10912"/>
                    <a:pt x="17628" y="10909"/>
                  </a:cubicBezTo>
                  <a:cubicBezTo>
                    <a:pt x="17626" y="10897"/>
                    <a:pt x="17636" y="10886"/>
                    <a:pt x="17642" y="10880"/>
                  </a:cubicBezTo>
                  <a:cubicBezTo>
                    <a:pt x="17648" y="10875"/>
                    <a:pt x="17655" y="10871"/>
                    <a:pt x="17664" y="10866"/>
                  </a:cubicBezTo>
                  <a:cubicBezTo>
                    <a:pt x="17681" y="10859"/>
                    <a:pt x="17700" y="10850"/>
                    <a:pt x="17707" y="10828"/>
                  </a:cubicBezTo>
                  <a:cubicBezTo>
                    <a:pt x="17713" y="10816"/>
                    <a:pt x="17712" y="10802"/>
                    <a:pt x="17709" y="10790"/>
                  </a:cubicBezTo>
                  <a:cubicBezTo>
                    <a:pt x="17709" y="10787"/>
                    <a:pt x="17709" y="10783"/>
                    <a:pt x="17707" y="10779"/>
                  </a:cubicBezTo>
                  <a:cubicBezTo>
                    <a:pt x="17707" y="10764"/>
                    <a:pt x="17712" y="10755"/>
                    <a:pt x="17719" y="10741"/>
                  </a:cubicBezTo>
                  <a:lnTo>
                    <a:pt x="17724" y="10729"/>
                  </a:lnTo>
                  <a:cubicBezTo>
                    <a:pt x="17731" y="10713"/>
                    <a:pt x="17730" y="10694"/>
                    <a:pt x="17730" y="10679"/>
                  </a:cubicBezTo>
                  <a:cubicBezTo>
                    <a:pt x="17728" y="10661"/>
                    <a:pt x="17728" y="10648"/>
                    <a:pt x="17735" y="10640"/>
                  </a:cubicBezTo>
                  <a:cubicBezTo>
                    <a:pt x="17741" y="10634"/>
                    <a:pt x="17750" y="10633"/>
                    <a:pt x="17762" y="10630"/>
                  </a:cubicBezTo>
                  <a:cubicBezTo>
                    <a:pt x="17767" y="10630"/>
                    <a:pt x="17773" y="10628"/>
                    <a:pt x="17777" y="10627"/>
                  </a:cubicBezTo>
                  <a:cubicBezTo>
                    <a:pt x="17793" y="10624"/>
                    <a:pt x="17798" y="10620"/>
                    <a:pt x="17807" y="10612"/>
                  </a:cubicBezTo>
                  <a:lnTo>
                    <a:pt x="17814" y="10608"/>
                  </a:lnTo>
                  <a:cubicBezTo>
                    <a:pt x="17819" y="10603"/>
                    <a:pt x="17823" y="10602"/>
                    <a:pt x="17823" y="10600"/>
                  </a:cubicBezTo>
                  <a:cubicBezTo>
                    <a:pt x="17825" y="10605"/>
                    <a:pt x="17828" y="10614"/>
                    <a:pt x="17828" y="10620"/>
                  </a:cubicBezTo>
                  <a:cubicBezTo>
                    <a:pt x="17832" y="10640"/>
                    <a:pt x="17841" y="10680"/>
                    <a:pt x="17883" y="10673"/>
                  </a:cubicBezTo>
                  <a:cubicBezTo>
                    <a:pt x="17897" y="10670"/>
                    <a:pt x="17909" y="10661"/>
                    <a:pt x="17918" y="10655"/>
                  </a:cubicBezTo>
                  <a:cubicBezTo>
                    <a:pt x="17929" y="10648"/>
                    <a:pt x="17935" y="10645"/>
                    <a:pt x="17944" y="10646"/>
                  </a:cubicBezTo>
                  <a:cubicBezTo>
                    <a:pt x="17947" y="10646"/>
                    <a:pt x="17950" y="10648"/>
                    <a:pt x="17952" y="10649"/>
                  </a:cubicBezTo>
                  <a:cubicBezTo>
                    <a:pt x="17960" y="10654"/>
                    <a:pt x="17969" y="10658"/>
                    <a:pt x="17984" y="10652"/>
                  </a:cubicBezTo>
                  <a:cubicBezTo>
                    <a:pt x="17991" y="10651"/>
                    <a:pt x="17997" y="10646"/>
                    <a:pt x="18002" y="10642"/>
                  </a:cubicBezTo>
                  <a:cubicBezTo>
                    <a:pt x="18005" y="10639"/>
                    <a:pt x="18009" y="10636"/>
                    <a:pt x="18010" y="10636"/>
                  </a:cubicBezTo>
                  <a:cubicBezTo>
                    <a:pt x="18012" y="10636"/>
                    <a:pt x="18013" y="10636"/>
                    <a:pt x="18015" y="10640"/>
                  </a:cubicBezTo>
                  <a:cubicBezTo>
                    <a:pt x="18018" y="10643"/>
                    <a:pt x="18022" y="10651"/>
                    <a:pt x="18031" y="10652"/>
                  </a:cubicBezTo>
                  <a:cubicBezTo>
                    <a:pt x="18042" y="10652"/>
                    <a:pt x="18051" y="10645"/>
                    <a:pt x="18058" y="10634"/>
                  </a:cubicBezTo>
                  <a:cubicBezTo>
                    <a:pt x="18065" y="10625"/>
                    <a:pt x="18073" y="10618"/>
                    <a:pt x="18079" y="10609"/>
                  </a:cubicBezTo>
                  <a:cubicBezTo>
                    <a:pt x="18100" y="10584"/>
                    <a:pt x="18119" y="10559"/>
                    <a:pt x="18143" y="10539"/>
                  </a:cubicBezTo>
                  <a:cubicBezTo>
                    <a:pt x="18146" y="10536"/>
                    <a:pt x="18149" y="10535"/>
                    <a:pt x="18152" y="10533"/>
                  </a:cubicBezTo>
                  <a:cubicBezTo>
                    <a:pt x="18161" y="10526"/>
                    <a:pt x="18171" y="10520"/>
                    <a:pt x="18177" y="10508"/>
                  </a:cubicBezTo>
                  <a:cubicBezTo>
                    <a:pt x="18183" y="10498"/>
                    <a:pt x="18183" y="10487"/>
                    <a:pt x="18184" y="10477"/>
                  </a:cubicBezTo>
                  <a:cubicBezTo>
                    <a:pt x="18184" y="10471"/>
                    <a:pt x="18184" y="10466"/>
                    <a:pt x="18186" y="10462"/>
                  </a:cubicBezTo>
                  <a:cubicBezTo>
                    <a:pt x="18189" y="10453"/>
                    <a:pt x="18192" y="10447"/>
                    <a:pt x="18198" y="10438"/>
                  </a:cubicBezTo>
                  <a:cubicBezTo>
                    <a:pt x="18199" y="10435"/>
                    <a:pt x="18202" y="10431"/>
                    <a:pt x="18204" y="10426"/>
                  </a:cubicBezTo>
                  <a:cubicBezTo>
                    <a:pt x="18211" y="10414"/>
                    <a:pt x="18214" y="10404"/>
                    <a:pt x="18217" y="10392"/>
                  </a:cubicBezTo>
                  <a:cubicBezTo>
                    <a:pt x="18220" y="10385"/>
                    <a:pt x="18222" y="10376"/>
                    <a:pt x="18226" y="10368"/>
                  </a:cubicBezTo>
                  <a:cubicBezTo>
                    <a:pt x="18227" y="10365"/>
                    <a:pt x="18232" y="10361"/>
                    <a:pt x="18235" y="10356"/>
                  </a:cubicBezTo>
                  <a:cubicBezTo>
                    <a:pt x="18242" y="10350"/>
                    <a:pt x="18248" y="10343"/>
                    <a:pt x="18253" y="10333"/>
                  </a:cubicBezTo>
                  <a:cubicBezTo>
                    <a:pt x="18256" y="10325"/>
                    <a:pt x="18257" y="10316"/>
                    <a:pt x="18257" y="10309"/>
                  </a:cubicBezTo>
                  <a:cubicBezTo>
                    <a:pt x="18257" y="10301"/>
                    <a:pt x="18259" y="10295"/>
                    <a:pt x="18260" y="10291"/>
                  </a:cubicBezTo>
                  <a:cubicBezTo>
                    <a:pt x="18263" y="10287"/>
                    <a:pt x="18266" y="10284"/>
                    <a:pt x="18269" y="10279"/>
                  </a:cubicBezTo>
                  <a:cubicBezTo>
                    <a:pt x="18275" y="10272"/>
                    <a:pt x="18281" y="10263"/>
                    <a:pt x="18284" y="10252"/>
                  </a:cubicBezTo>
                  <a:cubicBezTo>
                    <a:pt x="18288" y="10239"/>
                    <a:pt x="18288" y="10226"/>
                    <a:pt x="18288" y="10212"/>
                  </a:cubicBezTo>
                  <a:cubicBezTo>
                    <a:pt x="18287" y="10203"/>
                    <a:pt x="18287" y="10193"/>
                    <a:pt x="18290" y="10184"/>
                  </a:cubicBezTo>
                  <a:lnTo>
                    <a:pt x="18290" y="10184"/>
                  </a:lnTo>
                  <a:cubicBezTo>
                    <a:pt x="18291" y="10178"/>
                    <a:pt x="18294" y="10172"/>
                    <a:pt x="18299" y="10166"/>
                  </a:cubicBezTo>
                  <a:cubicBezTo>
                    <a:pt x="18303" y="10159"/>
                    <a:pt x="18309" y="10151"/>
                    <a:pt x="18312" y="10142"/>
                  </a:cubicBezTo>
                  <a:cubicBezTo>
                    <a:pt x="18318" y="10123"/>
                    <a:pt x="18314" y="10108"/>
                    <a:pt x="18311" y="10093"/>
                  </a:cubicBezTo>
                  <a:lnTo>
                    <a:pt x="18308" y="10084"/>
                  </a:lnTo>
                  <a:cubicBezTo>
                    <a:pt x="18306" y="10073"/>
                    <a:pt x="18305" y="10061"/>
                    <a:pt x="18303" y="10050"/>
                  </a:cubicBezTo>
                  <a:lnTo>
                    <a:pt x="18300" y="10032"/>
                  </a:lnTo>
                  <a:cubicBezTo>
                    <a:pt x="18299" y="10018"/>
                    <a:pt x="18300" y="10010"/>
                    <a:pt x="18302" y="9998"/>
                  </a:cubicBezTo>
                  <a:cubicBezTo>
                    <a:pt x="18303" y="9991"/>
                    <a:pt x="18305" y="9983"/>
                    <a:pt x="18306" y="9973"/>
                  </a:cubicBezTo>
                  <a:cubicBezTo>
                    <a:pt x="18306" y="9966"/>
                    <a:pt x="18305" y="9960"/>
                    <a:pt x="18303" y="9952"/>
                  </a:cubicBezTo>
                  <a:cubicBezTo>
                    <a:pt x="18302" y="9948"/>
                    <a:pt x="18300" y="9943"/>
                    <a:pt x="18302" y="9940"/>
                  </a:cubicBezTo>
                  <a:cubicBezTo>
                    <a:pt x="18302" y="9936"/>
                    <a:pt x="18305" y="9933"/>
                    <a:pt x="18311" y="9928"/>
                  </a:cubicBezTo>
                  <a:cubicBezTo>
                    <a:pt x="18317" y="9922"/>
                    <a:pt x="18324" y="9917"/>
                    <a:pt x="18327" y="9908"/>
                  </a:cubicBezTo>
                  <a:cubicBezTo>
                    <a:pt x="18337" y="9890"/>
                    <a:pt x="18331" y="9875"/>
                    <a:pt x="18329" y="9860"/>
                  </a:cubicBezTo>
                  <a:cubicBezTo>
                    <a:pt x="18327" y="9857"/>
                    <a:pt x="18326" y="9854"/>
                    <a:pt x="18326" y="9850"/>
                  </a:cubicBezTo>
                  <a:cubicBezTo>
                    <a:pt x="18321" y="9830"/>
                    <a:pt x="18321" y="9826"/>
                    <a:pt x="18329" y="9807"/>
                  </a:cubicBezTo>
                  <a:cubicBezTo>
                    <a:pt x="18337" y="9781"/>
                    <a:pt x="18337" y="9753"/>
                    <a:pt x="18336" y="9726"/>
                  </a:cubicBezTo>
                  <a:cubicBezTo>
                    <a:pt x="18336" y="9713"/>
                    <a:pt x="18336" y="9700"/>
                    <a:pt x="18336" y="9686"/>
                  </a:cubicBezTo>
                  <a:cubicBezTo>
                    <a:pt x="18339" y="9665"/>
                    <a:pt x="18345" y="9647"/>
                    <a:pt x="18352" y="9627"/>
                  </a:cubicBezTo>
                  <a:cubicBezTo>
                    <a:pt x="18360" y="9607"/>
                    <a:pt x="18367" y="9587"/>
                    <a:pt x="18369" y="9563"/>
                  </a:cubicBezTo>
                  <a:cubicBezTo>
                    <a:pt x="18370" y="9551"/>
                    <a:pt x="18370" y="9539"/>
                    <a:pt x="18372" y="9527"/>
                  </a:cubicBezTo>
                  <a:cubicBezTo>
                    <a:pt x="18373" y="9496"/>
                    <a:pt x="18376" y="9466"/>
                    <a:pt x="18382" y="9435"/>
                  </a:cubicBezTo>
                  <a:lnTo>
                    <a:pt x="18382" y="9429"/>
                  </a:lnTo>
                  <a:cubicBezTo>
                    <a:pt x="18389" y="9387"/>
                    <a:pt x="18398" y="9338"/>
                    <a:pt x="18397" y="9295"/>
                  </a:cubicBezTo>
                  <a:cubicBezTo>
                    <a:pt x="18395" y="9280"/>
                    <a:pt x="18391" y="9270"/>
                    <a:pt x="18386" y="9260"/>
                  </a:cubicBezTo>
                  <a:cubicBezTo>
                    <a:pt x="18385" y="9254"/>
                    <a:pt x="18384" y="9249"/>
                    <a:pt x="18382" y="9245"/>
                  </a:cubicBezTo>
                  <a:cubicBezTo>
                    <a:pt x="18378" y="9231"/>
                    <a:pt x="18379" y="9222"/>
                    <a:pt x="18381" y="9209"/>
                  </a:cubicBezTo>
                  <a:lnTo>
                    <a:pt x="18382" y="9202"/>
                  </a:lnTo>
                  <a:cubicBezTo>
                    <a:pt x="18385" y="9176"/>
                    <a:pt x="18373" y="9156"/>
                    <a:pt x="18363" y="9138"/>
                  </a:cubicBezTo>
                  <a:cubicBezTo>
                    <a:pt x="18354" y="9120"/>
                    <a:pt x="18346" y="9105"/>
                    <a:pt x="18349" y="9093"/>
                  </a:cubicBezTo>
                  <a:cubicBezTo>
                    <a:pt x="18349" y="9090"/>
                    <a:pt x="18352" y="9087"/>
                    <a:pt x="18354" y="9083"/>
                  </a:cubicBezTo>
                  <a:cubicBezTo>
                    <a:pt x="18360" y="9075"/>
                    <a:pt x="18367" y="9066"/>
                    <a:pt x="18366" y="9053"/>
                  </a:cubicBezTo>
                  <a:cubicBezTo>
                    <a:pt x="18366" y="9041"/>
                    <a:pt x="18360" y="9032"/>
                    <a:pt x="18355" y="9025"/>
                  </a:cubicBezTo>
                  <a:cubicBezTo>
                    <a:pt x="18351" y="9019"/>
                    <a:pt x="18348" y="9014"/>
                    <a:pt x="18348" y="9010"/>
                  </a:cubicBezTo>
                  <a:cubicBezTo>
                    <a:pt x="18348" y="9005"/>
                    <a:pt x="18349" y="9001"/>
                    <a:pt x="18351" y="8994"/>
                  </a:cubicBezTo>
                  <a:lnTo>
                    <a:pt x="18354" y="8980"/>
                  </a:lnTo>
                  <a:lnTo>
                    <a:pt x="18355" y="8980"/>
                  </a:lnTo>
                  <a:lnTo>
                    <a:pt x="18357" y="8968"/>
                  </a:lnTo>
                  <a:cubicBezTo>
                    <a:pt x="18358" y="8962"/>
                    <a:pt x="18360" y="8956"/>
                    <a:pt x="18360" y="8950"/>
                  </a:cubicBezTo>
                  <a:lnTo>
                    <a:pt x="18360" y="8950"/>
                  </a:lnTo>
                  <a:cubicBezTo>
                    <a:pt x="18363" y="8927"/>
                    <a:pt x="18358" y="8906"/>
                    <a:pt x="18355" y="8887"/>
                  </a:cubicBezTo>
                  <a:lnTo>
                    <a:pt x="18352" y="8872"/>
                  </a:lnTo>
                  <a:cubicBezTo>
                    <a:pt x="18339" y="8796"/>
                    <a:pt x="18331" y="8716"/>
                    <a:pt x="18375" y="8638"/>
                  </a:cubicBezTo>
                  <a:cubicBezTo>
                    <a:pt x="18401" y="8591"/>
                    <a:pt x="18384" y="8557"/>
                    <a:pt x="18361" y="8528"/>
                  </a:cubicBezTo>
                  <a:cubicBezTo>
                    <a:pt x="18340" y="8502"/>
                    <a:pt x="18324" y="8469"/>
                    <a:pt x="18314" y="8433"/>
                  </a:cubicBezTo>
                  <a:cubicBezTo>
                    <a:pt x="18308" y="8411"/>
                    <a:pt x="18297" y="8395"/>
                    <a:pt x="18287" y="8377"/>
                  </a:cubicBezTo>
                  <a:cubicBezTo>
                    <a:pt x="18279" y="8365"/>
                    <a:pt x="18272" y="8353"/>
                    <a:pt x="18268" y="8340"/>
                  </a:cubicBezTo>
                  <a:cubicBezTo>
                    <a:pt x="18263" y="8328"/>
                    <a:pt x="18259" y="8316"/>
                    <a:pt x="18254" y="8304"/>
                  </a:cubicBezTo>
                  <a:cubicBezTo>
                    <a:pt x="18244" y="8274"/>
                    <a:pt x="18233" y="8244"/>
                    <a:pt x="18220" y="8215"/>
                  </a:cubicBezTo>
                  <a:cubicBezTo>
                    <a:pt x="18202" y="8172"/>
                    <a:pt x="18167" y="8140"/>
                    <a:pt x="18132" y="8109"/>
                  </a:cubicBezTo>
                  <a:cubicBezTo>
                    <a:pt x="18109" y="8090"/>
                    <a:pt x="18088" y="8071"/>
                    <a:pt x="18071" y="8048"/>
                  </a:cubicBezTo>
                  <a:cubicBezTo>
                    <a:pt x="18045" y="8014"/>
                    <a:pt x="18034" y="7987"/>
                    <a:pt x="18031" y="7952"/>
                  </a:cubicBezTo>
                  <a:cubicBezTo>
                    <a:pt x="18030" y="7928"/>
                    <a:pt x="18021" y="7909"/>
                    <a:pt x="18010" y="7889"/>
                  </a:cubicBezTo>
                  <a:cubicBezTo>
                    <a:pt x="18003" y="7873"/>
                    <a:pt x="17994" y="7857"/>
                    <a:pt x="17994" y="7837"/>
                  </a:cubicBezTo>
                  <a:cubicBezTo>
                    <a:pt x="17993" y="7821"/>
                    <a:pt x="17990" y="7806"/>
                    <a:pt x="17988" y="7791"/>
                  </a:cubicBezTo>
                  <a:cubicBezTo>
                    <a:pt x="17984" y="7769"/>
                    <a:pt x="17981" y="7748"/>
                    <a:pt x="17984" y="7726"/>
                  </a:cubicBezTo>
                  <a:cubicBezTo>
                    <a:pt x="17987" y="7700"/>
                    <a:pt x="17984" y="7684"/>
                    <a:pt x="17976" y="7662"/>
                  </a:cubicBezTo>
                  <a:cubicBezTo>
                    <a:pt x="17975" y="7656"/>
                    <a:pt x="17972" y="7651"/>
                    <a:pt x="17970" y="7648"/>
                  </a:cubicBezTo>
                  <a:cubicBezTo>
                    <a:pt x="17967" y="7644"/>
                    <a:pt x="17966" y="7640"/>
                    <a:pt x="17964" y="7637"/>
                  </a:cubicBezTo>
                  <a:cubicBezTo>
                    <a:pt x="17964" y="7634"/>
                    <a:pt x="17964" y="7629"/>
                    <a:pt x="17964" y="7625"/>
                  </a:cubicBezTo>
                  <a:cubicBezTo>
                    <a:pt x="17964" y="7617"/>
                    <a:pt x="17966" y="7610"/>
                    <a:pt x="17963" y="7601"/>
                  </a:cubicBezTo>
                  <a:cubicBezTo>
                    <a:pt x="17961" y="7598"/>
                    <a:pt x="17960" y="7596"/>
                    <a:pt x="17958" y="7593"/>
                  </a:cubicBezTo>
                  <a:cubicBezTo>
                    <a:pt x="17961" y="7598"/>
                    <a:pt x="17964" y="7601"/>
                    <a:pt x="17969" y="7604"/>
                  </a:cubicBezTo>
                  <a:cubicBezTo>
                    <a:pt x="17976" y="7613"/>
                    <a:pt x="17984" y="7620"/>
                    <a:pt x="17990" y="7629"/>
                  </a:cubicBezTo>
                  <a:cubicBezTo>
                    <a:pt x="18000" y="7648"/>
                    <a:pt x="18019" y="7660"/>
                    <a:pt x="18051" y="7668"/>
                  </a:cubicBezTo>
                  <a:cubicBezTo>
                    <a:pt x="18054" y="7669"/>
                    <a:pt x="18058" y="7669"/>
                    <a:pt x="18058" y="7671"/>
                  </a:cubicBezTo>
                  <a:cubicBezTo>
                    <a:pt x="18060" y="7671"/>
                    <a:pt x="18060" y="7672"/>
                    <a:pt x="18060" y="7674"/>
                  </a:cubicBezTo>
                  <a:cubicBezTo>
                    <a:pt x="18061" y="7677"/>
                    <a:pt x="18062" y="7680"/>
                    <a:pt x="18064" y="7683"/>
                  </a:cubicBezTo>
                  <a:cubicBezTo>
                    <a:pt x="18073" y="7699"/>
                    <a:pt x="18091" y="7702"/>
                    <a:pt x="18104" y="7703"/>
                  </a:cubicBezTo>
                  <a:lnTo>
                    <a:pt x="18110" y="7703"/>
                  </a:lnTo>
                  <a:cubicBezTo>
                    <a:pt x="18134" y="7708"/>
                    <a:pt x="18156" y="7723"/>
                    <a:pt x="18181" y="7741"/>
                  </a:cubicBezTo>
                  <a:cubicBezTo>
                    <a:pt x="18199" y="7754"/>
                    <a:pt x="18214" y="7766"/>
                    <a:pt x="18219" y="7782"/>
                  </a:cubicBezTo>
                  <a:cubicBezTo>
                    <a:pt x="18220" y="7785"/>
                    <a:pt x="18220" y="7788"/>
                    <a:pt x="18222" y="7791"/>
                  </a:cubicBezTo>
                  <a:cubicBezTo>
                    <a:pt x="18222" y="7796"/>
                    <a:pt x="18223" y="7800"/>
                    <a:pt x="18224" y="7803"/>
                  </a:cubicBezTo>
                  <a:cubicBezTo>
                    <a:pt x="18227" y="7810"/>
                    <a:pt x="18232" y="7816"/>
                    <a:pt x="18235" y="7822"/>
                  </a:cubicBezTo>
                  <a:cubicBezTo>
                    <a:pt x="18238" y="7827"/>
                    <a:pt x="18241" y="7831"/>
                    <a:pt x="18242" y="7837"/>
                  </a:cubicBezTo>
                  <a:cubicBezTo>
                    <a:pt x="18244" y="7839"/>
                    <a:pt x="18244" y="7840"/>
                    <a:pt x="18244" y="7842"/>
                  </a:cubicBezTo>
                  <a:cubicBezTo>
                    <a:pt x="18245" y="7849"/>
                    <a:pt x="18247" y="7857"/>
                    <a:pt x="18253" y="7864"/>
                  </a:cubicBezTo>
                  <a:cubicBezTo>
                    <a:pt x="18256" y="7870"/>
                    <a:pt x="18260" y="7873"/>
                    <a:pt x="18265" y="7876"/>
                  </a:cubicBezTo>
                  <a:cubicBezTo>
                    <a:pt x="18266" y="7879"/>
                    <a:pt x="18269" y="7882"/>
                    <a:pt x="18272" y="7883"/>
                  </a:cubicBezTo>
                  <a:cubicBezTo>
                    <a:pt x="18275" y="7889"/>
                    <a:pt x="18278" y="7894"/>
                    <a:pt x="18282" y="7900"/>
                  </a:cubicBezTo>
                  <a:cubicBezTo>
                    <a:pt x="18288" y="7912"/>
                    <a:pt x="18296" y="7923"/>
                    <a:pt x="18308" y="7934"/>
                  </a:cubicBezTo>
                  <a:cubicBezTo>
                    <a:pt x="18312" y="7935"/>
                    <a:pt x="18315" y="7938"/>
                    <a:pt x="18318" y="7940"/>
                  </a:cubicBezTo>
                  <a:cubicBezTo>
                    <a:pt x="18321" y="7943"/>
                    <a:pt x="18324" y="7944"/>
                    <a:pt x="18327" y="7947"/>
                  </a:cubicBezTo>
                  <a:cubicBezTo>
                    <a:pt x="18331" y="7950"/>
                    <a:pt x="18334" y="7955"/>
                    <a:pt x="18337" y="7958"/>
                  </a:cubicBezTo>
                  <a:lnTo>
                    <a:pt x="18342" y="7965"/>
                  </a:lnTo>
                  <a:cubicBezTo>
                    <a:pt x="18346" y="7971"/>
                    <a:pt x="18352" y="7977"/>
                    <a:pt x="18358" y="7983"/>
                  </a:cubicBezTo>
                  <a:cubicBezTo>
                    <a:pt x="18366" y="7990"/>
                    <a:pt x="18373" y="7998"/>
                    <a:pt x="18378" y="8005"/>
                  </a:cubicBezTo>
                  <a:cubicBezTo>
                    <a:pt x="18382" y="8013"/>
                    <a:pt x="18385" y="8020"/>
                    <a:pt x="18388" y="8027"/>
                  </a:cubicBezTo>
                  <a:cubicBezTo>
                    <a:pt x="18392" y="8039"/>
                    <a:pt x="18397" y="8053"/>
                    <a:pt x="18407" y="8063"/>
                  </a:cubicBezTo>
                  <a:cubicBezTo>
                    <a:pt x="18412" y="8068"/>
                    <a:pt x="18418" y="8072"/>
                    <a:pt x="18422" y="8077"/>
                  </a:cubicBezTo>
                  <a:cubicBezTo>
                    <a:pt x="18425" y="8079"/>
                    <a:pt x="18428" y="8081"/>
                    <a:pt x="18431" y="8082"/>
                  </a:cubicBezTo>
                  <a:cubicBezTo>
                    <a:pt x="18441" y="8093"/>
                    <a:pt x="18450" y="8108"/>
                    <a:pt x="18458" y="8129"/>
                  </a:cubicBezTo>
                  <a:cubicBezTo>
                    <a:pt x="18458" y="8133"/>
                    <a:pt x="18459" y="8139"/>
                    <a:pt x="18462" y="8143"/>
                  </a:cubicBezTo>
                  <a:cubicBezTo>
                    <a:pt x="18465" y="8149"/>
                    <a:pt x="18468" y="8154"/>
                    <a:pt x="18473" y="8160"/>
                  </a:cubicBezTo>
                  <a:cubicBezTo>
                    <a:pt x="18483" y="8175"/>
                    <a:pt x="18492" y="8191"/>
                    <a:pt x="18499" y="8212"/>
                  </a:cubicBezTo>
                  <a:cubicBezTo>
                    <a:pt x="18501" y="8215"/>
                    <a:pt x="18501" y="8219"/>
                    <a:pt x="18504" y="8222"/>
                  </a:cubicBezTo>
                  <a:cubicBezTo>
                    <a:pt x="18508" y="8230"/>
                    <a:pt x="18513" y="8233"/>
                    <a:pt x="18520" y="8239"/>
                  </a:cubicBezTo>
                  <a:cubicBezTo>
                    <a:pt x="18529" y="8244"/>
                    <a:pt x="18540" y="8253"/>
                    <a:pt x="18543" y="8265"/>
                  </a:cubicBezTo>
                  <a:cubicBezTo>
                    <a:pt x="18544" y="8271"/>
                    <a:pt x="18544" y="8279"/>
                    <a:pt x="18544" y="8286"/>
                  </a:cubicBezTo>
                  <a:cubicBezTo>
                    <a:pt x="18544" y="8295"/>
                    <a:pt x="18544" y="8307"/>
                    <a:pt x="18548" y="8317"/>
                  </a:cubicBezTo>
                  <a:cubicBezTo>
                    <a:pt x="18559" y="8346"/>
                    <a:pt x="18586" y="8360"/>
                    <a:pt x="18609" y="8372"/>
                  </a:cubicBezTo>
                  <a:lnTo>
                    <a:pt x="18621" y="8378"/>
                  </a:lnTo>
                  <a:cubicBezTo>
                    <a:pt x="18639" y="8387"/>
                    <a:pt x="18655" y="8401"/>
                    <a:pt x="18672" y="8412"/>
                  </a:cubicBezTo>
                  <a:cubicBezTo>
                    <a:pt x="18684" y="8421"/>
                    <a:pt x="18694" y="8429"/>
                    <a:pt x="18697" y="8439"/>
                  </a:cubicBezTo>
                  <a:cubicBezTo>
                    <a:pt x="18699" y="8444"/>
                    <a:pt x="18700" y="8447"/>
                    <a:pt x="18700" y="8451"/>
                  </a:cubicBezTo>
                  <a:cubicBezTo>
                    <a:pt x="18702" y="8458"/>
                    <a:pt x="18703" y="8466"/>
                    <a:pt x="18708" y="8472"/>
                  </a:cubicBezTo>
                  <a:cubicBezTo>
                    <a:pt x="18710" y="8479"/>
                    <a:pt x="18715" y="8485"/>
                    <a:pt x="18719" y="8491"/>
                  </a:cubicBezTo>
                  <a:cubicBezTo>
                    <a:pt x="18725" y="8497"/>
                    <a:pt x="18728" y="8502"/>
                    <a:pt x="18730" y="8506"/>
                  </a:cubicBezTo>
                  <a:cubicBezTo>
                    <a:pt x="18730" y="8509"/>
                    <a:pt x="18730" y="8512"/>
                    <a:pt x="18730" y="8516"/>
                  </a:cubicBezTo>
                  <a:cubicBezTo>
                    <a:pt x="18730" y="8519"/>
                    <a:pt x="18730" y="8522"/>
                    <a:pt x="18730" y="8524"/>
                  </a:cubicBezTo>
                  <a:cubicBezTo>
                    <a:pt x="18728" y="8552"/>
                    <a:pt x="18745" y="8576"/>
                    <a:pt x="18758" y="8591"/>
                  </a:cubicBezTo>
                  <a:cubicBezTo>
                    <a:pt x="18768" y="8601"/>
                    <a:pt x="18779" y="8612"/>
                    <a:pt x="18791" y="8620"/>
                  </a:cubicBezTo>
                  <a:cubicBezTo>
                    <a:pt x="18795" y="8625"/>
                    <a:pt x="18801" y="8628"/>
                    <a:pt x="18806" y="8632"/>
                  </a:cubicBezTo>
                  <a:cubicBezTo>
                    <a:pt x="18832" y="8656"/>
                    <a:pt x="18850" y="8680"/>
                    <a:pt x="18859" y="8705"/>
                  </a:cubicBezTo>
                  <a:cubicBezTo>
                    <a:pt x="18864" y="8717"/>
                    <a:pt x="18867" y="8729"/>
                    <a:pt x="18870" y="8741"/>
                  </a:cubicBezTo>
                  <a:cubicBezTo>
                    <a:pt x="18872" y="8760"/>
                    <a:pt x="18878" y="8781"/>
                    <a:pt x="18887" y="8799"/>
                  </a:cubicBezTo>
                  <a:cubicBezTo>
                    <a:pt x="18896" y="8814"/>
                    <a:pt x="18907" y="8826"/>
                    <a:pt x="18917" y="8837"/>
                  </a:cubicBezTo>
                  <a:lnTo>
                    <a:pt x="18974" y="8900"/>
                  </a:lnTo>
                  <a:cubicBezTo>
                    <a:pt x="18982" y="8909"/>
                    <a:pt x="18996" y="8924"/>
                    <a:pt x="19014" y="8928"/>
                  </a:cubicBezTo>
                  <a:cubicBezTo>
                    <a:pt x="19017" y="8930"/>
                    <a:pt x="19021" y="8930"/>
                    <a:pt x="19024" y="8930"/>
                  </a:cubicBezTo>
                  <a:cubicBezTo>
                    <a:pt x="19033" y="8930"/>
                    <a:pt x="19042" y="8927"/>
                    <a:pt x="19049" y="8922"/>
                  </a:cubicBezTo>
                  <a:cubicBezTo>
                    <a:pt x="19057" y="8916"/>
                    <a:pt x="19063" y="8907"/>
                    <a:pt x="19064" y="8898"/>
                  </a:cubicBezTo>
                  <a:cubicBezTo>
                    <a:pt x="19066" y="8887"/>
                    <a:pt x="19066" y="8873"/>
                    <a:pt x="19063" y="8858"/>
                  </a:cubicBezTo>
                  <a:cubicBezTo>
                    <a:pt x="19058" y="8845"/>
                    <a:pt x="19054" y="8829"/>
                    <a:pt x="19043" y="8815"/>
                  </a:cubicBezTo>
                  <a:cubicBezTo>
                    <a:pt x="19042" y="8814"/>
                    <a:pt x="19040" y="8811"/>
                    <a:pt x="19039" y="8809"/>
                  </a:cubicBezTo>
                  <a:cubicBezTo>
                    <a:pt x="19037" y="8806"/>
                    <a:pt x="19036" y="8803"/>
                    <a:pt x="19033" y="8800"/>
                  </a:cubicBezTo>
                  <a:cubicBezTo>
                    <a:pt x="19032" y="8797"/>
                    <a:pt x="19032" y="8793"/>
                    <a:pt x="19030" y="8788"/>
                  </a:cubicBezTo>
                  <a:cubicBezTo>
                    <a:pt x="19029" y="8781"/>
                    <a:pt x="19027" y="8772"/>
                    <a:pt x="19027" y="8766"/>
                  </a:cubicBezTo>
                  <a:cubicBezTo>
                    <a:pt x="19029" y="8763"/>
                    <a:pt x="19029" y="8760"/>
                    <a:pt x="19029" y="8757"/>
                  </a:cubicBezTo>
                  <a:cubicBezTo>
                    <a:pt x="19030" y="8753"/>
                    <a:pt x="19032" y="8748"/>
                    <a:pt x="19032" y="8742"/>
                  </a:cubicBezTo>
                  <a:cubicBezTo>
                    <a:pt x="19033" y="8732"/>
                    <a:pt x="19030" y="8722"/>
                    <a:pt x="19021" y="8707"/>
                  </a:cubicBezTo>
                  <a:cubicBezTo>
                    <a:pt x="19020" y="8704"/>
                    <a:pt x="19017" y="8696"/>
                    <a:pt x="19017" y="8695"/>
                  </a:cubicBezTo>
                  <a:cubicBezTo>
                    <a:pt x="19017" y="8693"/>
                    <a:pt x="19021" y="8692"/>
                    <a:pt x="19021" y="8692"/>
                  </a:cubicBezTo>
                  <a:cubicBezTo>
                    <a:pt x="19023" y="8692"/>
                    <a:pt x="19026" y="8693"/>
                    <a:pt x="19027" y="8695"/>
                  </a:cubicBezTo>
                  <a:cubicBezTo>
                    <a:pt x="19030" y="8696"/>
                    <a:pt x="19032" y="8698"/>
                    <a:pt x="19034" y="8698"/>
                  </a:cubicBezTo>
                  <a:cubicBezTo>
                    <a:pt x="19051" y="8705"/>
                    <a:pt x="19070" y="8702"/>
                    <a:pt x="19082" y="8690"/>
                  </a:cubicBezTo>
                  <a:cubicBezTo>
                    <a:pt x="19089" y="8684"/>
                    <a:pt x="19092" y="8678"/>
                    <a:pt x="19097" y="8674"/>
                  </a:cubicBezTo>
                  <a:cubicBezTo>
                    <a:pt x="19103" y="8667"/>
                    <a:pt x="19103" y="8665"/>
                    <a:pt x="19109" y="8667"/>
                  </a:cubicBezTo>
                  <a:cubicBezTo>
                    <a:pt x="19130" y="8668"/>
                    <a:pt x="19147" y="8675"/>
                    <a:pt x="19159" y="8689"/>
                  </a:cubicBezTo>
                  <a:cubicBezTo>
                    <a:pt x="19161" y="8692"/>
                    <a:pt x="19164" y="8695"/>
                    <a:pt x="19165" y="8698"/>
                  </a:cubicBezTo>
                  <a:cubicBezTo>
                    <a:pt x="19170" y="8704"/>
                    <a:pt x="19174" y="8708"/>
                    <a:pt x="19180" y="8714"/>
                  </a:cubicBezTo>
                  <a:cubicBezTo>
                    <a:pt x="19192" y="8726"/>
                    <a:pt x="19208" y="8730"/>
                    <a:pt x="19223" y="8725"/>
                  </a:cubicBezTo>
                  <a:lnTo>
                    <a:pt x="19238" y="8720"/>
                  </a:lnTo>
                  <a:lnTo>
                    <a:pt x="19216" y="8670"/>
                  </a:lnTo>
                  <a:cubicBezTo>
                    <a:pt x="19213" y="8662"/>
                    <a:pt x="19208" y="8652"/>
                    <a:pt x="19198" y="8644"/>
                  </a:cubicBezTo>
                  <a:cubicBezTo>
                    <a:pt x="19192" y="8640"/>
                    <a:pt x="19186" y="8638"/>
                    <a:pt x="19182" y="8637"/>
                  </a:cubicBezTo>
                  <a:cubicBezTo>
                    <a:pt x="19179" y="8635"/>
                    <a:pt x="19177" y="8635"/>
                    <a:pt x="19176" y="8635"/>
                  </a:cubicBezTo>
                  <a:cubicBezTo>
                    <a:pt x="19167" y="8631"/>
                    <a:pt x="19158" y="8622"/>
                    <a:pt x="19150" y="8613"/>
                  </a:cubicBezTo>
                  <a:cubicBezTo>
                    <a:pt x="19137" y="8600"/>
                    <a:pt x="19122" y="8582"/>
                    <a:pt x="19097" y="8583"/>
                  </a:cubicBezTo>
                  <a:cubicBezTo>
                    <a:pt x="19092" y="8583"/>
                    <a:pt x="19088" y="8585"/>
                    <a:pt x="19082" y="8586"/>
                  </a:cubicBezTo>
                  <a:cubicBezTo>
                    <a:pt x="19079" y="8586"/>
                    <a:pt x="19075" y="8588"/>
                    <a:pt x="19072" y="8588"/>
                  </a:cubicBezTo>
                  <a:cubicBezTo>
                    <a:pt x="19069" y="8586"/>
                    <a:pt x="19064" y="8582"/>
                    <a:pt x="19060" y="8579"/>
                  </a:cubicBezTo>
                  <a:lnTo>
                    <a:pt x="18997" y="8521"/>
                  </a:lnTo>
                  <a:cubicBezTo>
                    <a:pt x="18988" y="8513"/>
                    <a:pt x="18978" y="8503"/>
                    <a:pt x="18963" y="8497"/>
                  </a:cubicBezTo>
                  <a:cubicBezTo>
                    <a:pt x="18951" y="8493"/>
                    <a:pt x="18936" y="8493"/>
                    <a:pt x="18925" y="8493"/>
                  </a:cubicBezTo>
                  <a:cubicBezTo>
                    <a:pt x="18919" y="8493"/>
                    <a:pt x="18913" y="8493"/>
                    <a:pt x="18907" y="8493"/>
                  </a:cubicBezTo>
                  <a:cubicBezTo>
                    <a:pt x="18880" y="8490"/>
                    <a:pt x="18856" y="8470"/>
                    <a:pt x="18831" y="8448"/>
                  </a:cubicBezTo>
                  <a:cubicBezTo>
                    <a:pt x="18809" y="8429"/>
                    <a:pt x="18783" y="8406"/>
                    <a:pt x="18776" y="8378"/>
                  </a:cubicBezTo>
                  <a:cubicBezTo>
                    <a:pt x="18771" y="8366"/>
                    <a:pt x="18771" y="8353"/>
                    <a:pt x="18770" y="8338"/>
                  </a:cubicBezTo>
                  <a:cubicBezTo>
                    <a:pt x="18770" y="8311"/>
                    <a:pt x="18768" y="8286"/>
                    <a:pt x="18751" y="8264"/>
                  </a:cubicBezTo>
                  <a:cubicBezTo>
                    <a:pt x="18748" y="8259"/>
                    <a:pt x="18742" y="8253"/>
                    <a:pt x="18737" y="8249"/>
                  </a:cubicBezTo>
                  <a:cubicBezTo>
                    <a:pt x="18731" y="8244"/>
                    <a:pt x="18727" y="8240"/>
                    <a:pt x="18724" y="8234"/>
                  </a:cubicBezTo>
                  <a:cubicBezTo>
                    <a:pt x="18719" y="8227"/>
                    <a:pt x="18718" y="8218"/>
                    <a:pt x="18716" y="8207"/>
                  </a:cubicBezTo>
                  <a:cubicBezTo>
                    <a:pt x="18715" y="8198"/>
                    <a:pt x="18715" y="8191"/>
                    <a:pt x="18712" y="8182"/>
                  </a:cubicBezTo>
                  <a:cubicBezTo>
                    <a:pt x="18705" y="8160"/>
                    <a:pt x="18691" y="8137"/>
                    <a:pt x="18672" y="8121"/>
                  </a:cubicBezTo>
                  <a:cubicBezTo>
                    <a:pt x="18669" y="8120"/>
                    <a:pt x="18667" y="8118"/>
                    <a:pt x="18667" y="8117"/>
                  </a:cubicBezTo>
                  <a:cubicBezTo>
                    <a:pt x="18666" y="8117"/>
                    <a:pt x="18666" y="8115"/>
                    <a:pt x="18666" y="8111"/>
                  </a:cubicBezTo>
                  <a:cubicBezTo>
                    <a:pt x="18667" y="8103"/>
                    <a:pt x="18670" y="8096"/>
                    <a:pt x="18675" y="8084"/>
                  </a:cubicBezTo>
                  <a:cubicBezTo>
                    <a:pt x="18676" y="8081"/>
                    <a:pt x="18678" y="8077"/>
                    <a:pt x="18679" y="8072"/>
                  </a:cubicBezTo>
                  <a:cubicBezTo>
                    <a:pt x="18679" y="8068"/>
                    <a:pt x="18681" y="8063"/>
                    <a:pt x="18682" y="8060"/>
                  </a:cubicBezTo>
                  <a:lnTo>
                    <a:pt x="18699" y="8030"/>
                  </a:lnTo>
                  <a:cubicBezTo>
                    <a:pt x="18700" y="8027"/>
                    <a:pt x="18700" y="8026"/>
                    <a:pt x="18703" y="8023"/>
                  </a:cubicBezTo>
                  <a:cubicBezTo>
                    <a:pt x="18705" y="8020"/>
                    <a:pt x="18709" y="8017"/>
                    <a:pt x="18713" y="8016"/>
                  </a:cubicBezTo>
                  <a:cubicBezTo>
                    <a:pt x="18722" y="8011"/>
                    <a:pt x="18731" y="8010"/>
                    <a:pt x="18740" y="8007"/>
                  </a:cubicBezTo>
                  <a:cubicBezTo>
                    <a:pt x="18751" y="8004"/>
                    <a:pt x="18760" y="8001"/>
                    <a:pt x="18768" y="7996"/>
                  </a:cubicBezTo>
                  <a:cubicBezTo>
                    <a:pt x="18776" y="7993"/>
                    <a:pt x="18786" y="7993"/>
                    <a:pt x="18795" y="7995"/>
                  </a:cubicBezTo>
                  <a:cubicBezTo>
                    <a:pt x="18810" y="7996"/>
                    <a:pt x="18823" y="7999"/>
                    <a:pt x="18838" y="8002"/>
                  </a:cubicBezTo>
                  <a:cubicBezTo>
                    <a:pt x="18858" y="8007"/>
                    <a:pt x="18880" y="8010"/>
                    <a:pt x="18901" y="8011"/>
                  </a:cubicBezTo>
                  <a:lnTo>
                    <a:pt x="18910" y="8011"/>
                  </a:lnTo>
                  <a:cubicBezTo>
                    <a:pt x="18919" y="8011"/>
                    <a:pt x="18929" y="8011"/>
                    <a:pt x="18933" y="8016"/>
                  </a:cubicBezTo>
                  <a:cubicBezTo>
                    <a:pt x="18935" y="8017"/>
                    <a:pt x="18936" y="8019"/>
                    <a:pt x="18938" y="8020"/>
                  </a:cubicBezTo>
                  <a:lnTo>
                    <a:pt x="18941" y="8023"/>
                  </a:lnTo>
                  <a:cubicBezTo>
                    <a:pt x="18945" y="8029"/>
                    <a:pt x="18951" y="8033"/>
                    <a:pt x="18957" y="8038"/>
                  </a:cubicBezTo>
                  <a:cubicBezTo>
                    <a:pt x="18962" y="8039"/>
                    <a:pt x="18966" y="8042"/>
                    <a:pt x="18974" y="8042"/>
                  </a:cubicBezTo>
                  <a:cubicBezTo>
                    <a:pt x="18982" y="8042"/>
                    <a:pt x="18991" y="8038"/>
                    <a:pt x="18994" y="8030"/>
                  </a:cubicBezTo>
                  <a:cubicBezTo>
                    <a:pt x="18999" y="8020"/>
                    <a:pt x="18994" y="8011"/>
                    <a:pt x="18993" y="8008"/>
                  </a:cubicBezTo>
                  <a:lnTo>
                    <a:pt x="18982" y="7990"/>
                  </a:lnTo>
                  <a:cubicBezTo>
                    <a:pt x="18979" y="7983"/>
                    <a:pt x="18975" y="7974"/>
                    <a:pt x="18966" y="7968"/>
                  </a:cubicBezTo>
                  <a:cubicBezTo>
                    <a:pt x="18956" y="7961"/>
                    <a:pt x="18945" y="7958"/>
                    <a:pt x="18935" y="7958"/>
                  </a:cubicBezTo>
                  <a:cubicBezTo>
                    <a:pt x="18925" y="7956"/>
                    <a:pt x="18916" y="7955"/>
                    <a:pt x="18905" y="7955"/>
                  </a:cubicBezTo>
                  <a:cubicBezTo>
                    <a:pt x="18902" y="7955"/>
                    <a:pt x="18899" y="7955"/>
                    <a:pt x="18895" y="7955"/>
                  </a:cubicBezTo>
                  <a:cubicBezTo>
                    <a:pt x="18890" y="7955"/>
                    <a:pt x="18883" y="7955"/>
                    <a:pt x="18880" y="7953"/>
                  </a:cubicBezTo>
                  <a:cubicBezTo>
                    <a:pt x="18871" y="7950"/>
                    <a:pt x="18861" y="7943"/>
                    <a:pt x="18850" y="7937"/>
                  </a:cubicBezTo>
                  <a:cubicBezTo>
                    <a:pt x="18846" y="7932"/>
                    <a:pt x="18841" y="7929"/>
                    <a:pt x="18837" y="7926"/>
                  </a:cubicBezTo>
                  <a:cubicBezTo>
                    <a:pt x="18831" y="7923"/>
                    <a:pt x="18826" y="7919"/>
                    <a:pt x="18822" y="7915"/>
                  </a:cubicBezTo>
                  <a:cubicBezTo>
                    <a:pt x="18816" y="7909"/>
                    <a:pt x="18810" y="7903"/>
                    <a:pt x="18803" y="7898"/>
                  </a:cubicBezTo>
                  <a:cubicBezTo>
                    <a:pt x="18771" y="7877"/>
                    <a:pt x="18742" y="7855"/>
                    <a:pt x="18712" y="7831"/>
                  </a:cubicBezTo>
                  <a:lnTo>
                    <a:pt x="18708" y="7828"/>
                  </a:lnTo>
                  <a:cubicBezTo>
                    <a:pt x="18688" y="7812"/>
                    <a:pt x="18667" y="7796"/>
                    <a:pt x="18642" y="7785"/>
                  </a:cubicBezTo>
                  <a:cubicBezTo>
                    <a:pt x="18636" y="7782"/>
                    <a:pt x="18629" y="7781"/>
                    <a:pt x="18621" y="7778"/>
                  </a:cubicBezTo>
                  <a:cubicBezTo>
                    <a:pt x="18615" y="7776"/>
                    <a:pt x="18609" y="7775"/>
                    <a:pt x="18602" y="7772"/>
                  </a:cubicBezTo>
                  <a:cubicBezTo>
                    <a:pt x="18580" y="7763"/>
                    <a:pt x="18560" y="7745"/>
                    <a:pt x="18548" y="7721"/>
                  </a:cubicBezTo>
                  <a:cubicBezTo>
                    <a:pt x="18541" y="7705"/>
                    <a:pt x="18525" y="7693"/>
                    <a:pt x="18510" y="7681"/>
                  </a:cubicBezTo>
                  <a:cubicBezTo>
                    <a:pt x="18501" y="7675"/>
                    <a:pt x="18493" y="7669"/>
                    <a:pt x="18488" y="7662"/>
                  </a:cubicBezTo>
                  <a:cubicBezTo>
                    <a:pt x="18474" y="7648"/>
                    <a:pt x="18461" y="7634"/>
                    <a:pt x="18444" y="7620"/>
                  </a:cubicBezTo>
                  <a:cubicBezTo>
                    <a:pt x="18437" y="7616"/>
                    <a:pt x="18431" y="7611"/>
                    <a:pt x="18424" y="7608"/>
                  </a:cubicBezTo>
                  <a:cubicBezTo>
                    <a:pt x="18416" y="7602"/>
                    <a:pt x="18407" y="7598"/>
                    <a:pt x="18400" y="7592"/>
                  </a:cubicBezTo>
                  <a:cubicBezTo>
                    <a:pt x="18392" y="7586"/>
                    <a:pt x="18386" y="7579"/>
                    <a:pt x="18379" y="7571"/>
                  </a:cubicBezTo>
                  <a:cubicBezTo>
                    <a:pt x="18364" y="7555"/>
                    <a:pt x="18348" y="7538"/>
                    <a:pt x="18324" y="7533"/>
                  </a:cubicBezTo>
                  <a:cubicBezTo>
                    <a:pt x="18318" y="7531"/>
                    <a:pt x="18314" y="7530"/>
                    <a:pt x="18308" y="7530"/>
                  </a:cubicBezTo>
                  <a:cubicBezTo>
                    <a:pt x="18299" y="7528"/>
                    <a:pt x="18291" y="7527"/>
                    <a:pt x="18287" y="7524"/>
                  </a:cubicBezTo>
                  <a:cubicBezTo>
                    <a:pt x="18284" y="7521"/>
                    <a:pt x="18282" y="7516"/>
                    <a:pt x="18279" y="7510"/>
                  </a:cubicBezTo>
                  <a:cubicBezTo>
                    <a:pt x="18276" y="7503"/>
                    <a:pt x="18274" y="7495"/>
                    <a:pt x="18268" y="7488"/>
                  </a:cubicBezTo>
                  <a:cubicBezTo>
                    <a:pt x="18257" y="7476"/>
                    <a:pt x="18242" y="7472"/>
                    <a:pt x="18229" y="7469"/>
                  </a:cubicBezTo>
                  <a:cubicBezTo>
                    <a:pt x="18220" y="7466"/>
                    <a:pt x="18211" y="7463"/>
                    <a:pt x="18207" y="7458"/>
                  </a:cubicBezTo>
                  <a:cubicBezTo>
                    <a:pt x="18199" y="7452"/>
                    <a:pt x="18195" y="7442"/>
                    <a:pt x="18192" y="7430"/>
                  </a:cubicBezTo>
                  <a:cubicBezTo>
                    <a:pt x="18187" y="7415"/>
                    <a:pt x="18183" y="7400"/>
                    <a:pt x="18169" y="7388"/>
                  </a:cubicBezTo>
                  <a:cubicBezTo>
                    <a:pt x="18167" y="7385"/>
                    <a:pt x="18164" y="7382"/>
                    <a:pt x="18161" y="7381"/>
                  </a:cubicBezTo>
                  <a:cubicBezTo>
                    <a:pt x="18156" y="7378"/>
                    <a:pt x="18153" y="7375"/>
                    <a:pt x="18152" y="7374"/>
                  </a:cubicBezTo>
                  <a:cubicBezTo>
                    <a:pt x="18149" y="7369"/>
                    <a:pt x="18149" y="7363"/>
                    <a:pt x="18150" y="7357"/>
                  </a:cubicBezTo>
                  <a:lnTo>
                    <a:pt x="18150" y="7350"/>
                  </a:lnTo>
                  <a:cubicBezTo>
                    <a:pt x="18150" y="7314"/>
                    <a:pt x="18126" y="7277"/>
                    <a:pt x="18085" y="7246"/>
                  </a:cubicBezTo>
                  <a:cubicBezTo>
                    <a:pt x="18076" y="7240"/>
                    <a:pt x="18068" y="7234"/>
                    <a:pt x="18060" y="7229"/>
                  </a:cubicBezTo>
                  <a:cubicBezTo>
                    <a:pt x="18037" y="7213"/>
                    <a:pt x="18015" y="7198"/>
                    <a:pt x="18000" y="7177"/>
                  </a:cubicBezTo>
                  <a:cubicBezTo>
                    <a:pt x="17997" y="7173"/>
                    <a:pt x="17994" y="7168"/>
                    <a:pt x="17991" y="7164"/>
                  </a:cubicBezTo>
                  <a:cubicBezTo>
                    <a:pt x="17985" y="7157"/>
                    <a:pt x="17981" y="7148"/>
                    <a:pt x="17973" y="7140"/>
                  </a:cubicBezTo>
                  <a:cubicBezTo>
                    <a:pt x="17966" y="7131"/>
                    <a:pt x="17955" y="7124"/>
                    <a:pt x="17944" y="7121"/>
                  </a:cubicBezTo>
                  <a:cubicBezTo>
                    <a:pt x="17942" y="7121"/>
                    <a:pt x="17939" y="7119"/>
                    <a:pt x="17935" y="7119"/>
                  </a:cubicBezTo>
                  <a:cubicBezTo>
                    <a:pt x="17932" y="7118"/>
                    <a:pt x="17929" y="7116"/>
                    <a:pt x="17927" y="7115"/>
                  </a:cubicBezTo>
                  <a:lnTo>
                    <a:pt x="17924" y="7110"/>
                  </a:lnTo>
                  <a:lnTo>
                    <a:pt x="17924" y="7110"/>
                  </a:lnTo>
                  <a:cubicBezTo>
                    <a:pt x="17918" y="7102"/>
                    <a:pt x="17909" y="7096"/>
                    <a:pt x="17900" y="7090"/>
                  </a:cubicBezTo>
                  <a:cubicBezTo>
                    <a:pt x="17896" y="7087"/>
                    <a:pt x="17892" y="7082"/>
                    <a:pt x="17890" y="7078"/>
                  </a:cubicBezTo>
                  <a:lnTo>
                    <a:pt x="17887" y="7072"/>
                  </a:lnTo>
                  <a:cubicBezTo>
                    <a:pt x="17884" y="7067"/>
                    <a:pt x="17880" y="7064"/>
                    <a:pt x="17877" y="7063"/>
                  </a:cubicBezTo>
                  <a:lnTo>
                    <a:pt x="17874" y="7060"/>
                  </a:lnTo>
                  <a:cubicBezTo>
                    <a:pt x="17871" y="7058"/>
                    <a:pt x="17868" y="7055"/>
                    <a:pt x="17866" y="7054"/>
                  </a:cubicBezTo>
                  <a:cubicBezTo>
                    <a:pt x="17865" y="7051"/>
                    <a:pt x="17863" y="7047"/>
                    <a:pt x="17862" y="7042"/>
                  </a:cubicBezTo>
                  <a:lnTo>
                    <a:pt x="17862" y="7038"/>
                  </a:lnTo>
                  <a:cubicBezTo>
                    <a:pt x="17860" y="7032"/>
                    <a:pt x="17860" y="7026"/>
                    <a:pt x="17856" y="7018"/>
                  </a:cubicBezTo>
                  <a:cubicBezTo>
                    <a:pt x="17853" y="7012"/>
                    <a:pt x="17847" y="7006"/>
                    <a:pt x="17843" y="7003"/>
                  </a:cubicBezTo>
                  <a:cubicBezTo>
                    <a:pt x="17829" y="6993"/>
                    <a:pt x="17814" y="6983"/>
                    <a:pt x="17801" y="6974"/>
                  </a:cubicBezTo>
                  <a:cubicBezTo>
                    <a:pt x="17770" y="6954"/>
                    <a:pt x="17752" y="6963"/>
                    <a:pt x="17744" y="6971"/>
                  </a:cubicBezTo>
                  <a:cubicBezTo>
                    <a:pt x="17735" y="6978"/>
                    <a:pt x="17734" y="6989"/>
                    <a:pt x="17731" y="6996"/>
                  </a:cubicBezTo>
                  <a:cubicBezTo>
                    <a:pt x="17728" y="7011"/>
                    <a:pt x="17719" y="7051"/>
                    <a:pt x="17746" y="7072"/>
                  </a:cubicBezTo>
                  <a:cubicBezTo>
                    <a:pt x="17752" y="7078"/>
                    <a:pt x="17761" y="7081"/>
                    <a:pt x="17768" y="7084"/>
                  </a:cubicBezTo>
                  <a:cubicBezTo>
                    <a:pt x="17782" y="7088"/>
                    <a:pt x="17793" y="7094"/>
                    <a:pt x="17807" y="7100"/>
                  </a:cubicBezTo>
                  <a:cubicBezTo>
                    <a:pt x="17811" y="7103"/>
                    <a:pt x="17817" y="7107"/>
                    <a:pt x="17822" y="7110"/>
                  </a:cubicBezTo>
                  <a:cubicBezTo>
                    <a:pt x="17825" y="7115"/>
                    <a:pt x="17828" y="7122"/>
                    <a:pt x="17829" y="7128"/>
                  </a:cubicBezTo>
                  <a:lnTo>
                    <a:pt x="17859" y="7212"/>
                  </a:lnTo>
                  <a:cubicBezTo>
                    <a:pt x="17862" y="7217"/>
                    <a:pt x="17863" y="7223"/>
                    <a:pt x="17863" y="7228"/>
                  </a:cubicBezTo>
                  <a:cubicBezTo>
                    <a:pt x="17863" y="7231"/>
                    <a:pt x="17862" y="7232"/>
                    <a:pt x="17862" y="7232"/>
                  </a:cubicBezTo>
                  <a:cubicBezTo>
                    <a:pt x="17860" y="7232"/>
                    <a:pt x="17857" y="7232"/>
                    <a:pt x="17856" y="7231"/>
                  </a:cubicBezTo>
                  <a:cubicBezTo>
                    <a:pt x="17851" y="7229"/>
                    <a:pt x="17847" y="7228"/>
                    <a:pt x="17841" y="7228"/>
                  </a:cubicBezTo>
                  <a:cubicBezTo>
                    <a:pt x="17823" y="7226"/>
                    <a:pt x="17804" y="7240"/>
                    <a:pt x="17795" y="7265"/>
                  </a:cubicBezTo>
                  <a:cubicBezTo>
                    <a:pt x="17793" y="7269"/>
                    <a:pt x="17792" y="7272"/>
                    <a:pt x="17792" y="7275"/>
                  </a:cubicBezTo>
                  <a:cubicBezTo>
                    <a:pt x="17786" y="7289"/>
                    <a:pt x="17777" y="7308"/>
                    <a:pt x="17798" y="7329"/>
                  </a:cubicBezTo>
                  <a:lnTo>
                    <a:pt x="17834" y="7363"/>
                  </a:lnTo>
                  <a:cubicBezTo>
                    <a:pt x="17841" y="7372"/>
                    <a:pt x="17848" y="7379"/>
                    <a:pt x="17854" y="7387"/>
                  </a:cubicBezTo>
                  <a:cubicBezTo>
                    <a:pt x="17859" y="7394"/>
                    <a:pt x="17862" y="7403"/>
                    <a:pt x="17865" y="7412"/>
                  </a:cubicBezTo>
                  <a:cubicBezTo>
                    <a:pt x="17868" y="7421"/>
                    <a:pt x="17871" y="7428"/>
                    <a:pt x="17874" y="7436"/>
                  </a:cubicBezTo>
                  <a:cubicBezTo>
                    <a:pt x="17880" y="7448"/>
                    <a:pt x="17889" y="7458"/>
                    <a:pt x="17896" y="7469"/>
                  </a:cubicBezTo>
                  <a:cubicBezTo>
                    <a:pt x="17903" y="7478"/>
                    <a:pt x="17909" y="7485"/>
                    <a:pt x="17914" y="7494"/>
                  </a:cubicBezTo>
                  <a:cubicBezTo>
                    <a:pt x="17920" y="7504"/>
                    <a:pt x="17923" y="7516"/>
                    <a:pt x="17926" y="7530"/>
                  </a:cubicBezTo>
                  <a:cubicBezTo>
                    <a:pt x="17932" y="7547"/>
                    <a:pt x="17936" y="7565"/>
                    <a:pt x="17948" y="7582"/>
                  </a:cubicBezTo>
                  <a:cubicBezTo>
                    <a:pt x="17938" y="7574"/>
                    <a:pt x="17926" y="7573"/>
                    <a:pt x="17914" y="7571"/>
                  </a:cubicBezTo>
                  <a:cubicBezTo>
                    <a:pt x="17903" y="7570"/>
                    <a:pt x="17893" y="7570"/>
                    <a:pt x="17889" y="7562"/>
                  </a:cubicBezTo>
                  <a:cubicBezTo>
                    <a:pt x="17880" y="7555"/>
                    <a:pt x="17877" y="7544"/>
                    <a:pt x="17874" y="7533"/>
                  </a:cubicBezTo>
                  <a:cubicBezTo>
                    <a:pt x="17868" y="7516"/>
                    <a:pt x="17862" y="7497"/>
                    <a:pt x="17841" y="7481"/>
                  </a:cubicBezTo>
                  <a:cubicBezTo>
                    <a:pt x="17832" y="7473"/>
                    <a:pt x="17819" y="7469"/>
                    <a:pt x="17808" y="7466"/>
                  </a:cubicBezTo>
                  <a:cubicBezTo>
                    <a:pt x="17798" y="7463"/>
                    <a:pt x="17788" y="7458"/>
                    <a:pt x="17785" y="7454"/>
                  </a:cubicBezTo>
                  <a:cubicBezTo>
                    <a:pt x="17783" y="7452"/>
                    <a:pt x="17783" y="7448"/>
                    <a:pt x="17786" y="7442"/>
                  </a:cubicBezTo>
                  <a:cubicBezTo>
                    <a:pt x="17788" y="7437"/>
                    <a:pt x="17789" y="7433"/>
                    <a:pt x="17790" y="7430"/>
                  </a:cubicBezTo>
                  <a:cubicBezTo>
                    <a:pt x="17796" y="7420"/>
                    <a:pt x="17801" y="7409"/>
                    <a:pt x="17801" y="7393"/>
                  </a:cubicBezTo>
                  <a:cubicBezTo>
                    <a:pt x="17799" y="7372"/>
                    <a:pt x="17788" y="7339"/>
                    <a:pt x="17759" y="7336"/>
                  </a:cubicBezTo>
                  <a:cubicBezTo>
                    <a:pt x="17747" y="7335"/>
                    <a:pt x="17738" y="7342"/>
                    <a:pt x="17733" y="7348"/>
                  </a:cubicBezTo>
                  <a:cubicBezTo>
                    <a:pt x="17730" y="7350"/>
                    <a:pt x="17727" y="7351"/>
                    <a:pt x="17725" y="7353"/>
                  </a:cubicBezTo>
                  <a:cubicBezTo>
                    <a:pt x="17715" y="7356"/>
                    <a:pt x="17704" y="7353"/>
                    <a:pt x="17692" y="7350"/>
                  </a:cubicBezTo>
                  <a:cubicBezTo>
                    <a:pt x="17688" y="7348"/>
                    <a:pt x="17683" y="7347"/>
                    <a:pt x="17681" y="7347"/>
                  </a:cubicBezTo>
                  <a:cubicBezTo>
                    <a:pt x="17660" y="7342"/>
                    <a:pt x="17639" y="7341"/>
                    <a:pt x="17620" y="7341"/>
                  </a:cubicBezTo>
                  <a:cubicBezTo>
                    <a:pt x="17602" y="7341"/>
                    <a:pt x="17585" y="7341"/>
                    <a:pt x="17571" y="7338"/>
                  </a:cubicBezTo>
                  <a:cubicBezTo>
                    <a:pt x="17556" y="7335"/>
                    <a:pt x="17548" y="7327"/>
                    <a:pt x="17538" y="7317"/>
                  </a:cubicBezTo>
                  <a:cubicBezTo>
                    <a:pt x="17527" y="7305"/>
                    <a:pt x="17516" y="7292"/>
                    <a:pt x="17492" y="7287"/>
                  </a:cubicBezTo>
                  <a:cubicBezTo>
                    <a:pt x="17468" y="7283"/>
                    <a:pt x="17407" y="7274"/>
                    <a:pt x="17370" y="7298"/>
                  </a:cubicBezTo>
                  <a:cubicBezTo>
                    <a:pt x="17361" y="7304"/>
                    <a:pt x="17354" y="7311"/>
                    <a:pt x="17348" y="7319"/>
                  </a:cubicBezTo>
                  <a:cubicBezTo>
                    <a:pt x="17343" y="7321"/>
                    <a:pt x="17339" y="7326"/>
                    <a:pt x="17334" y="7330"/>
                  </a:cubicBezTo>
                  <a:cubicBezTo>
                    <a:pt x="17322" y="7338"/>
                    <a:pt x="17310" y="7342"/>
                    <a:pt x="17296" y="7348"/>
                  </a:cubicBezTo>
                  <a:lnTo>
                    <a:pt x="17288" y="7351"/>
                  </a:lnTo>
                  <a:cubicBezTo>
                    <a:pt x="17267" y="7359"/>
                    <a:pt x="17254" y="7365"/>
                    <a:pt x="17249" y="7378"/>
                  </a:cubicBezTo>
                  <a:cubicBezTo>
                    <a:pt x="17245" y="7391"/>
                    <a:pt x="17252" y="7403"/>
                    <a:pt x="17260" y="7417"/>
                  </a:cubicBezTo>
                  <a:cubicBezTo>
                    <a:pt x="17263" y="7421"/>
                    <a:pt x="17267" y="7426"/>
                    <a:pt x="17270" y="7431"/>
                  </a:cubicBezTo>
                  <a:cubicBezTo>
                    <a:pt x="17278" y="7446"/>
                    <a:pt x="17284" y="7461"/>
                    <a:pt x="17288" y="7478"/>
                  </a:cubicBezTo>
                  <a:cubicBezTo>
                    <a:pt x="17294" y="7495"/>
                    <a:pt x="17300" y="7515"/>
                    <a:pt x="17310" y="7533"/>
                  </a:cubicBezTo>
                  <a:cubicBezTo>
                    <a:pt x="17315" y="7538"/>
                    <a:pt x="17318" y="7559"/>
                    <a:pt x="17315" y="7568"/>
                  </a:cubicBezTo>
                  <a:cubicBezTo>
                    <a:pt x="17313" y="7564"/>
                    <a:pt x="17313" y="7559"/>
                    <a:pt x="17312" y="7555"/>
                  </a:cubicBezTo>
                  <a:cubicBezTo>
                    <a:pt x="17310" y="7544"/>
                    <a:pt x="17309" y="7536"/>
                    <a:pt x="17304" y="7530"/>
                  </a:cubicBezTo>
                  <a:cubicBezTo>
                    <a:pt x="17302" y="7524"/>
                    <a:pt x="17290" y="7509"/>
                    <a:pt x="17273" y="7512"/>
                  </a:cubicBezTo>
                  <a:cubicBezTo>
                    <a:pt x="17255" y="7516"/>
                    <a:pt x="17252" y="7538"/>
                    <a:pt x="17251" y="7558"/>
                  </a:cubicBezTo>
                  <a:lnTo>
                    <a:pt x="17249" y="7564"/>
                  </a:lnTo>
                  <a:cubicBezTo>
                    <a:pt x="17247" y="7585"/>
                    <a:pt x="17187" y="7669"/>
                    <a:pt x="17171" y="7668"/>
                  </a:cubicBezTo>
                  <a:cubicBezTo>
                    <a:pt x="17166" y="7662"/>
                    <a:pt x="17177" y="7634"/>
                    <a:pt x="17183" y="7620"/>
                  </a:cubicBezTo>
                  <a:cubicBezTo>
                    <a:pt x="17194" y="7586"/>
                    <a:pt x="17209" y="7547"/>
                    <a:pt x="17180" y="7531"/>
                  </a:cubicBezTo>
                  <a:cubicBezTo>
                    <a:pt x="17166" y="7522"/>
                    <a:pt x="17129" y="7536"/>
                    <a:pt x="17108" y="7547"/>
                  </a:cubicBezTo>
                  <a:cubicBezTo>
                    <a:pt x="17108" y="7544"/>
                    <a:pt x="17108" y="7541"/>
                    <a:pt x="17108" y="7540"/>
                  </a:cubicBezTo>
                  <a:cubicBezTo>
                    <a:pt x="17108" y="7537"/>
                    <a:pt x="17107" y="7536"/>
                    <a:pt x="17108" y="7534"/>
                  </a:cubicBezTo>
                  <a:cubicBezTo>
                    <a:pt x="17108" y="7533"/>
                    <a:pt x="17110" y="7531"/>
                    <a:pt x="17111" y="7530"/>
                  </a:cubicBezTo>
                  <a:cubicBezTo>
                    <a:pt x="17114" y="7528"/>
                    <a:pt x="17117" y="7525"/>
                    <a:pt x="17119" y="7522"/>
                  </a:cubicBezTo>
                  <a:lnTo>
                    <a:pt x="17119" y="7522"/>
                  </a:lnTo>
                  <a:cubicBezTo>
                    <a:pt x="17125" y="7516"/>
                    <a:pt x="17128" y="7507"/>
                    <a:pt x="17126" y="7497"/>
                  </a:cubicBezTo>
                  <a:cubicBezTo>
                    <a:pt x="17126" y="7491"/>
                    <a:pt x="17126" y="7482"/>
                    <a:pt x="17120" y="7476"/>
                  </a:cubicBezTo>
                  <a:cubicBezTo>
                    <a:pt x="17116" y="7469"/>
                    <a:pt x="17107" y="7466"/>
                    <a:pt x="17096" y="7464"/>
                  </a:cubicBezTo>
                  <a:cubicBezTo>
                    <a:pt x="17073" y="7463"/>
                    <a:pt x="17052" y="7482"/>
                    <a:pt x="17047" y="7506"/>
                  </a:cubicBezTo>
                  <a:lnTo>
                    <a:pt x="17047" y="7512"/>
                  </a:lnTo>
                  <a:cubicBezTo>
                    <a:pt x="17047" y="7513"/>
                    <a:pt x="17047" y="7516"/>
                    <a:pt x="17047" y="7516"/>
                  </a:cubicBezTo>
                  <a:cubicBezTo>
                    <a:pt x="17046" y="7518"/>
                    <a:pt x="17043" y="7519"/>
                    <a:pt x="17041" y="7521"/>
                  </a:cubicBezTo>
                  <a:cubicBezTo>
                    <a:pt x="17037" y="7527"/>
                    <a:pt x="17035" y="7533"/>
                    <a:pt x="17035" y="7536"/>
                  </a:cubicBezTo>
                  <a:lnTo>
                    <a:pt x="17032" y="7549"/>
                  </a:lnTo>
                  <a:cubicBezTo>
                    <a:pt x="17032" y="7553"/>
                    <a:pt x="17031" y="7559"/>
                    <a:pt x="17034" y="7567"/>
                  </a:cubicBezTo>
                  <a:cubicBezTo>
                    <a:pt x="17035" y="7571"/>
                    <a:pt x="17040" y="7576"/>
                    <a:pt x="17046" y="7580"/>
                  </a:cubicBezTo>
                  <a:cubicBezTo>
                    <a:pt x="17053" y="7586"/>
                    <a:pt x="17064" y="7589"/>
                    <a:pt x="17073" y="7591"/>
                  </a:cubicBezTo>
                  <a:cubicBezTo>
                    <a:pt x="17074" y="7591"/>
                    <a:pt x="17076" y="7591"/>
                    <a:pt x="17077" y="7591"/>
                  </a:cubicBezTo>
                  <a:cubicBezTo>
                    <a:pt x="17079" y="7591"/>
                    <a:pt x="17082" y="7591"/>
                    <a:pt x="17085" y="7589"/>
                  </a:cubicBezTo>
                  <a:cubicBezTo>
                    <a:pt x="17086" y="7589"/>
                    <a:pt x="17086" y="7589"/>
                    <a:pt x="17087" y="7588"/>
                  </a:cubicBezTo>
                  <a:cubicBezTo>
                    <a:pt x="17087" y="7591"/>
                    <a:pt x="17087" y="7593"/>
                    <a:pt x="17087" y="7595"/>
                  </a:cubicBezTo>
                  <a:cubicBezTo>
                    <a:pt x="17087" y="7601"/>
                    <a:pt x="17087" y="7607"/>
                    <a:pt x="17086" y="7610"/>
                  </a:cubicBezTo>
                  <a:cubicBezTo>
                    <a:pt x="17083" y="7620"/>
                    <a:pt x="17068" y="7634"/>
                    <a:pt x="17047" y="7647"/>
                  </a:cubicBezTo>
                  <a:cubicBezTo>
                    <a:pt x="17044" y="7650"/>
                    <a:pt x="17041" y="7650"/>
                    <a:pt x="17041" y="7651"/>
                  </a:cubicBezTo>
                  <a:cubicBezTo>
                    <a:pt x="17038" y="7645"/>
                    <a:pt x="17038" y="7629"/>
                    <a:pt x="17040" y="7622"/>
                  </a:cubicBezTo>
                  <a:cubicBezTo>
                    <a:pt x="17040" y="7611"/>
                    <a:pt x="17040" y="7602"/>
                    <a:pt x="17038" y="7596"/>
                  </a:cubicBezTo>
                  <a:cubicBezTo>
                    <a:pt x="17035" y="7583"/>
                    <a:pt x="17030" y="7573"/>
                    <a:pt x="17022" y="7564"/>
                  </a:cubicBezTo>
                  <a:lnTo>
                    <a:pt x="17019" y="7558"/>
                  </a:lnTo>
                  <a:cubicBezTo>
                    <a:pt x="17012" y="7546"/>
                    <a:pt x="17006" y="7534"/>
                    <a:pt x="17000" y="7522"/>
                  </a:cubicBezTo>
                  <a:cubicBezTo>
                    <a:pt x="16995" y="7510"/>
                    <a:pt x="16991" y="7500"/>
                    <a:pt x="16983" y="7488"/>
                  </a:cubicBezTo>
                  <a:cubicBezTo>
                    <a:pt x="16973" y="7470"/>
                    <a:pt x="16960" y="7460"/>
                    <a:pt x="16946" y="7457"/>
                  </a:cubicBezTo>
                  <a:cubicBezTo>
                    <a:pt x="16927" y="7454"/>
                    <a:pt x="16909" y="7467"/>
                    <a:pt x="16894" y="7482"/>
                  </a:cubicBezTo>
                  <a:lnTo>
                    <a:pt x="16891" y="7485"/>
                  </a:lnTo>
                  <a:cubicBezTo>
                    <a:pt x="16868" y="7506"/>
                    <a:pt x="16836" y="7537"/>
                    <a:pt x="16810" y="7549"/>
                  </a:cubicBezTo>
                  <a:cubicBezTo>
                    <a:pt x="16798" y="7553"/>
                    <a:pt x="16787" y="7553"/>
                    <a:pt x="16772" y="7552"/>
                  </a:cubicBezTo>
                  <a:lnTo>
                    <a:pt x="16763" y="7552"/>
                  </a:lnTo>
                  <a:cubicBezTo>
                    <a:pt x="16755" y="7550"/>
                    <a:pt x="16747" y="7552"/>
                    <a:pt x="16738" y="7555"/>
                  </a:cubicBezTo>
                  <a:cubicBezTo>
                    <a:pt x="16732" y="7555"/>
                    <a:pt x="16723" y="7558"/>
                    <a:pt x="16719" y="7556"/>
                  </a:cubicBezTo>
                  <a:cubicBezTo>
                    <a:pt x="16706" y="7553"/>
                    <a:pt x="16703" y="7524"/>
                    <a:pt x="16704" y="7498"/>
                  </a:cubicBezTo>
                  <a:cubicBezTo>
                    <a:pt x="16704" y="7479"/>
                    <a:pt x="16708" y="7466"/>
                    <a:pt x="16717" y="7454"/>
                  </a:cubicBezTo>
                  <a:cubicBezTo>
                    <a:pt x="16717" y="7452"/>
                    <a:pt x="16719" y="7452"/>
                    <a:pt x="16722" y="7449"/>
                  </a:cubicBezTo>
                  <a:cubicBezTo>
                    <a:pt x="16725" y="7446"/>
                    <a:pt x="16731" y="7443"/>
                    <a:pt x="16735" y="7436"/>
                  </a:cubicBezTo>
                  <a:cubicBezTo>
                    <a:pt x="16738" y="7430"/>
                    <a:pt x="16740" y="7423"/>
                    <a:pt x="16740" y="7418"/>
                  </a:cubicBezTo>
                  <a:cubicBezTo>
                    <a:pt x="16740" y="7415"/>
                    <a:pt x="16740" y="7412"/>
                    <a:pt x="16741" y="7411"/>
                  </a:cubicBezTo>
                  <a:cubicBezTo>
                    <a:pt x="16744" y="7405"/>
                    <a:pt x="16747" y="7400"/>
                    <a:pt x="16752" y="7396"/>
                  </a:cubicBezTo>
                  <a:cubicBezTo>
                    <a:pt x="16758" y="7387"/>
                    <a:pt x="16763" y="7378"/>
                    <a:pt x="16768" y="7368"/>
                  </a:cubicBezTo>
                  <a:cubicBezTo>
                    <a:pt x="16774" y="7347"/>
                    <a:pt x="16772" y="7326"/>
                    <a:pt x="16771" y="7307"/>
                  </a:cubicBezTo>
                  <a:lnTo>
                    <a:pt x="16771" y="7293"/>
                  </a:lnTo>
                  <a:cubicBezTo>
                    <a:pt x="16769" y="7277"/>
                    <a:pt x="16774" y="7271"/>
                    <a:pt x="16781" y="7259"/>
                  </a:cubicBezTo>
                  <a:cubicBezTo>
                    <a:pt x="16784" y="7256"/>
                    <a:pt x="16787" y="7252"/>
                    <a:pt x="16790" y="7246"/>
                  </a:cubicBezTo>
                  <a:cubicBezTo>
                    <a:pt x="16796" y="7234"/>
                    <a:pt x="16801" y="7222"/>
                    <a:pt x="16805" y="7209"/>
                  </a:cubicBezTo>
                  <a:cubicBezTo>
                    <a:pt x="16807" y="7201"/>
                    <a:pt x="16808" y="7194"/>
                    <a:pt x="16811" y="7188"/>
                  </a:cubicBezTo>
                  <a:cubicBezTo>
                    <a:pt x="16830" y="7142"/>
                    <a:pt x="16841" y="7096"/>
                    <a:pt x="16850" y="7052"/>
                  </a:cubicBezTo>
                  <a:cubicBezTo>
                    <a:pt x="16859" y="7006"/>
                    <a:pt x="16854" y="6960"/>
                    <a:pt x="16851" y="6916"/>
                  </a:cubicBezTo>
                  <a:cubicBezTo>
                    <a:pt x="16848" y="6873"/>
                    <a:pt x="16845" y="6833"/>
                    <a:pt x="16853" y="6792"/>
                  </a:cubicBezTo>
                  <a:cubicBezTo>
                    <a:pt x="16854" y="6780"/>
                    <a:pt x="16856" y="6769"/>
                    <a:pt x="16859" y="6755"/>
                  </a:cubicBezTo>
                  <a:cubicBezTo>
                    <a:pt x="16862" y="6725"/>
                    <a:pt x="16866" y="6696"/>
                    <a:pt x="16876" y="6671"/>
                  </a:cubicBezTo>
                  <a:cubicBezTo>
                    <a:pt x="16878" y="6665"/>
                    <a:pt x="16881" y="6660"/>
                    <a:pt x="16884" y="6656"/>
                  </a:cubicBezTo>
                  <a:cubicBezTo>
                    <a:pt x="16888" y="6647"/>
                    <a:pt x="16894" y="6638"/>
                    <a:pt x="16896" y="6627"/>
                  </a:cubicBezTo>
                  <a:cubicBezTo>
                    <a:pt x="16899" y="6616"/>
                    <a:pt x="16899" y="6605"/>
                    <a:pt x="16897" y="6595"/>
                  </a:cubicBezTo>
                  <a:cubicBezTo>
                    <a:pt x="16897" y="6587"/>
                    <a:pt x="16896" y="6580"/>
                    <a:pt x="16897" y="6572"/>
                  </a:cubicBezTo>
                  <a:cubicBezTo>
                    <a:pt x="16899" y="6565"/>
                    <a:pt x="16902" y="6558"/>
                    <a:pt x="16903" y="6550"/>
                  </a:cubicBezTo>
                  <a:cubicBezTo>
                    <a:pt x="16906" y="6540"/>
                    <a:pt x="16911" y="6528"/>
                    <a:pt x="16911" y="6516"/>
                  </a:cubicBezTo>
                  <a:cubicBezTo>
                    <a:pt x="16914" y="6501"/>
                    <a:pt x="16915" y="6495"/>
                    <a:pt x="16921" y="6483"/>
                  </a:cubicBezTo>
                  <a:cubicBezTo>
                    <a:pt x="16923" y="6480"/>
                    <a:pt x="16925" y="6476"/>
                    <a:pt x="16927" y="6473"/>
                  </a:cubicBezTo>
                  <a:cubicBezTo>
                    <a:pt x="16934" y="6461"/>
                    <a:pt x="16942" y="6448"/>
                    <a:pt x="16942" y="6430"/>
                  </a:cubicBezTo>
                  <a:cubicBezTo>
                    <a:pt x="16942" y="6413"/>
                    <a:pt x="16934" y="6401"/>
                    <a:pt x="16927" y="6390"/>
                  </a:cubicBezTo>
                  <a:cubicBezTo>
                    <a:pt x="16923" y="6382"/>
                    <a:pt x="16920" y="6375"/>
                    <a:pt x="16918" y="6367"/>
                  </a:cubicBezTo>
                  <a:cubicBezTo>
                    <a:pt x="16917" y="6364"/>
                    <a:pt x="16917" y="6361"/>
                    <a:pt x="16918" y="6358"/>
                  </a:cubicBezTo>
                  <a:cubicBezTo>
                    <a:pt x="16918" y="6352"/>
                    <a:pt x="16918" y="6347"/>
                    <a:pt x="16917" y="6339"/>
                  </a:cubicBezTo>
                  <a:cubicBezTo>
                    <a:pt x="16915" y="6333"/>
                    <a:pt x="16912" y="6330"/>
                    <a:pt x="16909" y="6326"/>
                  </a:cubicBezTo>
                  <a:cubicBezTo>
                    <a:pt x="16908" y="6326"/>
                    <a:pt x="16908" y="6324"/>
                    <a:pt x="16908" y="6323"/>
                  </a:cubicBezTo>
                  <a:cubicBezTo>
                    <a:pt x="16903" y="6311"/>
                    <a:pt x="16902" y="6294"/>
                    <a:pt x="16903" y="6278"/>
                  </a:cubicBezTo>
                  <a:cubicBezTo>
                    <a:pt x="16906" y="6260"/>
                    <a:pt x="16915" y="6244"/>
                    <a:pt x="16923" y="6228"/>
                  </a:cubicBezTo>
                  <a:cubicBezTo>
                    <a:pt x="16931" y="6213"/>
                    <a:pt x="16940" y="6196"/>
                    <a:pt x="16945" y="6177"/>
                  </a:cubicBezTo>
                  <a:cubicBezTo>
                    <a:pt x="16952" y="6144"/>
                    <a:pt x="16945" y="6113"/>
                    <a:pt x="16939" y="6083"/>
                  </a:cubicBezTo>
                  <a:cubicBezTo>
                    <a:pt x="16936" y="6072"/>
                    <a:pt x="16933" y="6058"/>
                    <a:pt x="16931" y="6046"/>
                  </a:cubicBezTo>
                  <a:cubicBezTo>
                    <a:pt x="16927" y="6018"/>
                    <a:pt x="16939" y="5994"/>
                    <a:pt x="16952" y="5969"/>
                  </a:cubicBezTo>
                  <a:cubicBezTo>
                    <a:pt x="16957" y="5959"/>
                    <a:pt x="16961" y="5950"/>
                    <a:pt x="16966" y="5939"/>
                  </a:cubicBezTo>
                  <a:cubicBezTo>
                    <a:pt x="16969" y="5933"/>
                    <a:pt x="16970" y="5927"/>
                    <a:pt x="16972" y="5921"/>
                  </a:cubicBezTo>
                  <a:cubicBezTo>
                    <a:pt x="16975" y="5911"/>
                    <a:pt x="16978" y="5902"/>
                    <a:pt x="16983" y="5896"/>
                  </a:cubicBezTo>
                  <a:cubicBezTo>
                    <a:pt x="16988" y="5889"/>
                    <a:pt x="16995" y="5884"/>
                    <a:pt x="17004" y="5878"/>
                  </a:cubicBezTo>
                  <a:cubicBezTo>
                    <a:pt x="17012" y="5874"/>
                    <a:pt x="17021" y="5868"/>
                    <a:pt x="17028" y="5860"/>
                  </a:cubicBezTo>
                  <a:cubicBezTo>
                    <a:pt x="17034" y="5855"/>
                    <a:pt x="17038" y="5847"/>
                    <a:pt x="17044" y="5840"/>
                  </a:cubicBezTo>
                  <a:cubicBezTo>
                    <a:pt x="17049" y="5834"/>
                    <a:pt x="17053" y="5828"/>
                    <a:pt x="17058" y="5822"/>
                  </a:cubicBezTo>
                  <a:cubicBezTo>
                    <a:pt x="17068" y="5811"/>
                    <a:pt x="17080" y="5803"/>
                    <a:pt x="17092" y="5794"/>
                  </a:cubicBezTo>
                  <a:cubicBezTo>
                    <a:pt x="17101" y="5788"/>
                    <a:pt x="17108" y="5782"/>
                    <a:pt x="17116" y="5776"/>
                  </a:cubicBezTo>
                  <a:cubicBezTo>
                    <a:pt x="17129" y="5764"/>
                    <a:pt x="17142" y="5753"/>
                    <a:pt x="17156" y="5743"/>
                  </a:cubicBezTo>
                  <a:cubicBezTo>
                    <a:pt x="17177" y="5727"/>
                    <a:pt x="17199" y="5709"/>
                    <a:pt x="17218" y="5691"/>
                  </a:cubicBezTo>
                  <a:cubicBezTo>
                    <a:pt x="17224" y="5687"/>
                    <a:pt x="17229" y="5681"/>
                    <a:pt x="17235" y="5675"/>
                  </a:cubicBezTo>
                  <a:cubicBezTo>
                    <a:pt x="17251" y="5654"/>
                    <a:pt x="17260" y="5645"/>
                    <a:pt x="17269" y="5651"/>
                  </a:cubicBezTo>
                  <a:cubicBezTo>
                    <a:pt x="17272" y="5652"/>
                    <a:pt x="17275" y="5655"/>
                    <a:pt x="17278" y="5657"/>
                  </a:cubicBezTo>
                  <a:cubicBezTo>
                    <a:pt x="17284" y="5664"/>
                    <a:pt x="17293" y="5672"/>
                    <a:pt x="17310" y="5672"/>
                  </a:cubicBezTo>
                  <a:lnTo>
                    <a:pt x="17312" y="5672"/>
                  </a:lnTo>
                  <a:cubicBezTo>
                    <a:pt x="17334" y="5672"/>
                    <a:pt x="17355" y="5658"/>
                    <a:pt x="17364" y="5639"/>
                  </a:cubicBezTo>
                  <a:cubicBezTo>
                    <a:pt x="17374" y="5617"/>
                    <a:pt x="17362" y="5597"/>
                    <a:pt x="17352" y="5584"/>
                  </a:cubicBezTo>
                  <a:cubicBezTo>
                    <a:pt x="17343" y="5571"/>
                    <a:pt x="17343" y="5568"/>
                    <a:pt x="17345" y="5566"/>
                  </a:cubicBezTo>
                  <a:cubicBezTo>
                    <a:pt x="17346" y="5563"/>
                    <a:pt x="17348" y="5563"/>
                    <a:pt x="17356" y="5563"/>
                  </a:cubicBezTo>
                  <a:cubicBezTo>
                    <a:pt x="17362" y="5565"/>
                    <a:pt x="17368" y="5565"/>
                    <a:pt x="17374" y="5563"/>
                  </a:cubicBezTo>
                  <a:cubicBezTo>
                    <a:pt x="17385" y="5560"/>
                    <a:pt x="17394" y="5556"/>
                    <a:pt x="17401" y="5551"/>
                  </a:cubicBezTo>
                  <a:lnTo>
                    <a:pt x="17413" y="5544"/>
                  </a:lnTo>
                  <a:lnTo>
                    <a:pt x="17413" y="5544"/>
                  </a:lnTo>
                  <a:lnTo>
                    <a:pt x="17428" y="5535"/>
                  </a:lnTo>
                  <a:cubicBezTo>
                    <a:pt x="17434" y="5532"/>
                    <a:pt x="17440" y="5531"/>
                    <a:pt x="17446" y="5528"/>
                  </a:cubicBezTo>
                  <a:cubicBezTo>
                    <a:pt x="17459" y="5522"/>
                    <a:pt x="17471" y="5517"/>
                    <a:pt x="17484" y="5510"/>
                  </a:cubicBezTo>
                  <a:cubicBezTo>
                    <a:pt x="17508" y="5495"/>
                    <a:pt x="17511" y="5484"/>
                    <a:pt x="17510" y="5464"/>
                  </a:cubicBezTo>
                  <a:cubicBezTo>
                    <a:pt x="17510" y="5461"/>
                    <a:pt x="17510" y="5458"/>
                    <a:pt x="17508" y="5453"/>
                  </a:cubicBezTo>
                  <a:cubicBezTo>
                    <a:pt x="17508" y="5427"/>
                    <a:pt x="17519" y="5424"/>
                    <a:pt x="17556" y="5422"/>
                  </a:cubicBezTo>
                  <a:cubicBezTo>
                    <a:pt x="17582" y="5421"/>
                    <a:pt x="17621" y="5421"/>
                    <a:pt x="17634" y="5382"/>
                  </a:cubicBezTo>
                  <a:cubicBezTo>
                    <a:pt x="17637" y="5374"/>
                    <a:pt x="17640" y="5364"/>
                    <a:pt x="17634" y="5357"/>
                  </a:cubicBezTo>
                  <a:cubicBezTo>
                    <a:pt x="17628" y="5348"/>
                    <a:pt x="17618" y="5348"/>
                    <a:pt x="17612" y="5348"/>
                  </a:cubicBezTo>
                  <a:cubicBezTo>
                    <a:pt x="17611" y="5348"/>
                    <a:pt x="17608" y="5348"/>
                    <a:pt x="17606" y="5346"/>
                  </a:cubicBezTo>
                  <a:cubicBezTo>
                    <a:pt x="17600" y="5346"/>
                    <a:pt x="17594" y="5348"/>
                    <a:pt x="17590" y="5348"/>
                  </a:cubicBezTo>
                  <a:cubicBezTo>
                    <a:pt x="17590" y="5348"/>
                    <a:pt x="17588" y="5346"/>
                    <a:pt x="17588" y="5345"/>
                  </a:cubicBezTo>
                  <a:cubicBezTo>
                    <a:pt x="17585" y="5339"/>
                    <a:pt x="17585" y="5339"/>
                    <a:pt x="17588" y="5331"/>
                  </a:cubicBezTo>
                  <a:cubicBezTo>
                    <a:pt x="17590" y="5330"/>
                    <a:pt x="17591" y="5327"/>
                    <a:pt x="17593" y="5324"/>
                  </a:cubicBezTo>
                  <a:cubicBezTo>
                    <a:pt x="17603" y="5303"/>
                    <a:pt x="17603" y="5297"/>
                    <a:pt x="17600" y="5279"/>
                  </a:cubicBezTo>
                  <a:cubicBezTo>
                    <a:pt x="17600" y="5276"/>
                    <a:pt x="17599" y="5272"/>
                    <a:pt x="17597" y="5266"/>
                  </a:cubicBezTo>
                  <a:cubicBezTo>
                    <a:pt x="17591" y="5220"/>
                    <a:pt x="17627" y="5205"/>
                    <a:pt x="17688" y="5186"/>
                  </a:cubicBezTo>
                  <a:cubicBezTo>
                    <a:pt x="17718" y="5177"/>
                    <a:pt x="17746" y="5169"/>
                    <a:pt x="17765" y="5152"/>
                  </a:cubicBezTo>
                  <a:cubicBezTo>
                    <a:pt x="17776" y="5143"/>
                    <a:pt x="17783" y="5131"/>
                    <a:pt x="17790" y="5120"/>
                  </a:cubicBezTo>
                  <a:cubicBezTo>
                    <a:pt x="17798" y="5107"/>
                    <a:pt x="17805" y="5095"/>
                    <a:pt x="17816" y="5089"/>
                  </a:cubicBezTo>
                  <a:cubicBezTo>
                    <a:pt x="17829" y="5083"/>
                    <a:pt x="17837" y="5086"/>
                    <a:pt x="17853" y="5095"/>
                  </a:cubicBezTo>
                  <a:cubicBezTo>
                    <a:pt x="17865" y="5101"/>
                    <a:pt x="17878" y="5110"/>
                    <a:pt x="17897" y="5108"/>
                  </a:cubicBezTo>
                  <a:cubicBezTo>
                    <a:pt x="17908" y="5107"/>
                    <a:pt x="17918" y="5100"/>
                    <a:pt x="17929" y="5091"/>
                  </a:cubicBezTo>
                  <a:cubicBezTo>
                    <a:pt x="17936" y="5086"/>
                    <a:pt x="17950" y="5076"/>
                    <a:pt x="17952" y="5076"/>
                  </a:cubicBezTo>
                  <a:lnTo>
                    <a:pt x="17952" y="5076"/>
                  </a:lnTo>
                  <a:lnTo>
                    <a:pt x="17955" y="5082"/>
                  </a:lnTo>
                  <a:cubicBezTo>
                    <a:pt x="17952" y="5091"/>
                    <a:pt x="17929" y="5104"/>
                    <a:pt x="17917" y="5110"/>
                  </a:cubicBezTo>
                  <a:cubicBezTo>
                    <a:pt x="17908" y="5116"/>
                    <a:pt x="17900" y="5119"/>
                    <a:pt x="17896" y="5123"/>
                  </a:cubicBezTo>
                  <a:cubicBezTo>
                    <a:pt x="17881" y="5135"/>
                    <a:pt x="17865" y="5156"/>
                    <a:pt x="17863" y="5178"/>
                  </a:cubicBezTo>
                  <a:cubicBezTo>
                    <a:pt x="17863" y="5193"/>
                    <a:pt x="17868" y="5205"/>
                    <a:pt x="17878" y="5215"/>
                  </a:cubicBezTo>
                  <a:cubicBezTo>
                    <a:pt x="17905" y="5244"/>
                    <a:pt x="17945" y="5238"/>
                    <a:pt x="17985" y="5199"/>
                  </a:cubicBezTo>
                  <a:cubicBezTo>
                    <a:pt x="17990" y="5195"/>
                    <a:pt x="17993" y="5192"/>
                    <a:pt x="17997" y="5189"/>
                  </a:cubicBezTo>
                  <a:cubicBezTo>
                    <a:pt x="18007" y="5180"/>
                    <a:pt x="18019" y="5169"/>
                    <a:pt x="18027" y="5157"/>
                  </a:cubicBezTo>
                  <a:cubicBezTo>
                    <a:pt x="18034" y="5144"/>
                    <a:pt x="18033" y="5132"/>
                    <a:pt x="18033" y="5123"/>
                  </a:cubicBezTo>
                  <a:cubicBezTo>
                    <a:pt x="18031" y="5117"/>
                    <a:pt x="18031" y="5113"/>
                    <a:pt x="18033" y="5108"/>
                  </a:cubicBezTo>
                  <a:cubicBezTo>
                    <a:pt x="18036" y="5098"/>
                    <a:pt x="18042" y="5095"/>
                    <a:pt x="18057" y="5091"/>
                  </a:cubicBezTo>
                  <a:cubicBezTo>
                    <a:pt x="18068" y="5086"/>
                    <a:pt x="18082" y="5082"/>
                    <a:pt x="18092" y="5068"/>
                  </a:cubicBezTo>
                  <a:cubicBezTo>
                    <a:pt x="18103" y="5055"/>
                    <a:pt x="18101" y="5042"/>
                    <a:pt x="18100" y="5033"/>
                  </a:cubicBezTo>
                  <a:cubicBezTo>
                    <a:pt x="18100" y="5030"/>
                    <a:pt x="18098" y="5027"/>
                    <a:pt x="18100" y="5024"/>
                  </a:cubicBezTo>
                  <a:cubicBezTo>
                    <a:pt x="18100" y="5018"/>
                    <a:pt x="18098" y="5015"/>
                    <a:pt x="18095" y="5010"/>
                  </a:cubicBezTo>
                  <a:cubicBezTo>
                    <a:pt x="18097" y="5009"/>
                    <a:pt x="18098" y="5006"/>
                    <a:pt x="18100" y="5004"/>
                  </a:cubicBezTo>
                  <a:cubicBezTo>
                    <a:pt x="18103" y="5000"/>
                    <a:pt x="18107" y="4994"/>
                    <a:pt x="18107" y="4985"/>
                  </a:cubicBezTo>
                  <a:cubicBezTo>
                    <a:pt x="18109" y="4975"/>
                    <a:pt x="18109" y="4964"/>
                    <a:pt x="18109" y="4955"/>
                  </a:cubicBezTo>
                  <a:cubicBezTo>
                    <a:pt x="18107" y="4945"/>
                    <a:pt x="18107" y="4936"/>
                    <a:pt x="18110" y="4932"/>
                  </a:cubicBezTo>
                  <a:cubicBezTo>
                    <a:pt x="18110" y="4932"/>
                    <a:pt x="18114" y="4929"/>
                    <a:pt x="18126" y="4927"/>
                  </a:cubicBezTo>
                  <a:cubicBezTo>
                    <a:pt x="18132" y="4927"/>
                    <a:pt x="18137" y="4927"/>
                    <a:pt x="18143" y="4929"/>
                  </a:cubicBezTo>
                  <a:cubicBezTo>
                    <a:pt x="18164" y="4930"/>
                    <a:pt x="18193" y="4932"/>
                    <a:pt x="18204" y="4893"/>
                  </a:cubicBezTo>
                  <a:cubicBezTo>
                    <a:pt x="18207" y="4883"/>
                    <a:pt x="18205" y="4875"/>
                    <a:pt x="18204" y="4868"/>
                  </a:cubicBezTo>
                  <a:cubicBezTo>
                    <a:pt x="18202" y="4863"/>
                    <a:pt x="18201" y="4859"/>
                    <a:pt x="18202" y="4857"/>
                  </a:cubicBezTo>
                  <a:cubicBezTo>
                    <a:pt x="18204" y="4850"/>
                    <a:pt x="18213" y="4844"/>
                    <a:pt x="18220" y="4839"/>
                  </a:cubicBezTo>
                  <a:cubicBezTo>
                    <a:pt x="18224" y="4835"/>
                    <a:pt x="18229" y="4832"/>
                    <a:pt x="18232" y="4829"/>
                  </a:cubicBezTo>
                  <a:cubicBezTo>
                    <a:pt x="18269" y="4796"/>
                    <a:pt x="18269" y="4761"/>
                    <a:pt x="18253" y="4740"/>
                  </a:cubicBezTo>
                  <a:cubicBezTo>
                    <a:pt x="18235" y="4716"/>
                    <a:pt x="18193" y="4707"/>
                    <a:pt x="18152" y="4735"/>
                  </a:cubicBezTo>
                  <a:lnTo>
                    <a:pt x="18149" y="4738"/>
                  </a:lnTo>
                  <a:cubicBezTo>
                    <a:pt x="18138" y="4744"/>
                    <a:pt x="18125" y="4753"/>
                    <a:pt x="18120" y="4767"/>
                  </a:cubicBezTo>
                  <a:cubicBezTo>
                    <a:pt x="18117" y="4777"/>
                    <a:pt x="18122" y="4786"/>
                    <a:pt x="18123" y="4792"/>
                  </a:cubicBezTo>
                  <a:cubicBezTo>
                    <a:pt x="18125" y="4793"/>
                    <a:pt x="18126" y="4796"/>
                    <a:pt x="18126" y="4798"/>
                  </a:cubicBezTo>
                  <a:cubicBezTo>
                    <a:pt x="18122" y="4805"/>
                    <a:pt x="18109" y="4811"/>
                    <a:pt x="18106" y="4810"/>
                  </a:cubicBezTo>
                  <a:cubicBezTo>
                    <a:pt x="18103" y="4808"/>
                    <a:pt x="18098" y="4798"/>
                    <a:pt x="18095" y="4793"/>
                  </a:cubicBezTo>
                  <a:cubicBezTo>
                    <a:pt x="18094" y="4789"/>
                    <a:pt x="18092" y="4786"/>
                    <a:pt x="18091" y="4783"/>
                  </a:cubicBezTo>
                  <a:cubicBezTo>
                    <a:pt x="18086" y="4776"/>
                    <a:pt x="18082" y="4768"/>
                    <a:pt x="18076" y="4761"/>
                  </a:cubicBezTo>
                  <a:cubicBezTo>
                    <a:pt x="18071" y="4753"/>
                    <a:pt x="18065" y="4747"/>
                    <a:pt x="18062" y="4741"/>
                  </a:cubicBezTo>
                  <a:cubicBezTo>
                    <a:pt x="18061" y="4738"/>
                    <a:pt x="18060" y="4737"/>
                    <a:pt x="18060" y="4735"/>
                  </a:cubicBezTo>
                  <a:cubicBezTo>
                    <a:pt x="18061" y="4734"/>
                    <a:pt x="18061" y="4731"/>
                    <a:pt x="18061" y="4726"/>
                  </a:cubicBezTo>
                  <a:lnTo>
                    <a:pt x="18062" y="4722"/>
                  </a:lnTo>
                  <a:cubicBezTo>
                    <a:pt x="18062" y="4704"/>
                    <a:pt x="18064" y="4694"/>
                    <a:pt x="18055" y="4673"/>
                  </a:cubicBezTo>
                  <a:cubicBezTo>
                    <a:pt x="18039" y="4630"/>
                    <a:pt x="18031" y="4597"/>
                    <a:pt x="18030" y="4557"/>
                  </a:cubicBezTo>
                  <a:cubicBezTo>
                    <a:pt x="18028" y="4541"/>
                    <a:pt x="18031" y="4523"/>
                    <a:pt x="18033" y="4504"/>
                  </a:cubicBezTo>
                  <a:cubicBezTo>
                    <a:pt x="18036" y="4477"/>
                    <a:pt x="18040" y="4449"/>
                    <a:pt x="18036" y="4423"/>
                  </a:cubicBezTo>
                  <a:cubicBezTo>
                    <a:pt x="18031" y="4399"/>
                    <a:pt x="18021" y="4383"/>
                    <a:pt x="18010" y="4370"/>
                  </a:cubicBezTo>
                  <a:cubicBezTo>
                    <a:pt x="18000" y="4353"/>
                    <a:pt x="17990" y="4340"/>
                    <a:pt x="17990" y="4321"/>
                  </a:cubicBezTo>
                  <a:cubicBezTo>
                    <a:pt x="17991" y="4312"/>
                    <a:pt x="17991" y="4303"/>
                    <a:pt x="17991" y="4295"/>
                  </a:cubicBezTo>
                  <a:cubicBezTo>
                    <a:pt x="17993" y="4267"/>
                    <a:pt x="17994" y="4242"/>
                    <a:pt x="17967" y="4209"/>
                  </a:cubicBezTo>
                  <a:cubicBezTo>
                    <a:pt x="17955" y="4197"/>
                    <a:pt x="17957" y="4191"/>
                    <a:pt x="17957" y="4177"/>
                  </a:cubicBezTo>
                  <a:cubicBezTo>
                    <a:pt x="17957" y="4172"/>
                    <a:pt x="17957" y="4168"/>
                    <a:pt x="17957" y="4163"/>
                  </a:cubicBezTo>
                  <a:cubicBezTo>
                    <a:pt x="17957" y="4150"/>
                    <a:pt x="17954" y="4141"/>
                    <a:pt x="17950" y="4133"/>
                  </a:cubicBezTo>
                  <a:cubicBezTo>
                    <a:pt x="17948" y="4128"/>
                    <a:pt x="17947" y="4122"/>
                    <a:pt x="17945" y="4117"/>
                  </a:cubicBezTo>
                  <a:cubicBezTo>
                    <a:pt x="17945" y="4110"/>
                    <a:pt x="17948" y="4102"/>
                    <a:pt x="17951" y="4093"/>
                  </a:cubicBezTo>
                  <a:cubicBezTo>
                    <a:pt x="17952" y="4087"/>
                    <a:pt x="17955" y="4083"/>
                    <a:pt x="17957" y="4077"/>
                  </a:cubicBezTo>
                  <a:cubicBezTo>
                    <a:pt x="17960" y="4058"/>
                    <a:pt x="17961" y="4049"/>
                    <a:pt x="17976" y="4038"/>
                  </a:cubicBezTo>
                  <a:cubicBezTo>
                    <a:pt x="17979" y="4035"/>
                    <a:pt x="17984" y="4032"/>
                    <a:pt x="17987" y="4029"/>
                  </a:cubicBezTo>
                  <a:cubicBezTo>
                    <a:pt x="17996" y="4023"/>
                    <a:pt x="18005" y="4018"/>
                    <a:pt x="18013" y="4004"/>
                  </a:cubicBezTo>
                  <a:cubicBezTo>
                    <a:pt x="18018" y="3998"/>
                    <a:pt x="18021" y="3991"/>
                    <a:pt x="18024" y="3985"/>
                  </a:cubicBezTo>
                  <a:cubicBezTo>
                    <a:pt x="18027" y="3976"/>
                    <a:pt x="18030" y="3970"/>
                    <a:pt x="18036" y="3963"/>
                  </a:cubicBezTo>
                  <a:lnTo>
                    <a:pt x="18040" y="3955"/>
                  </a:lnTo>
                  <a:cubicBezTo>
                    <a:pt x="18049" y="3945"/>
                    <a:pt x="18057" y="3934"/>
                    <a:pt x="18061" y="3915"/>
                  </a:cubicBezTo>
                  <a:cubicBezTo>
                    <a:pt x="18061" y="3911"/>
                    <a:pt x="18061" y="3906"/>
                    <a:pt x="18062" y="3902"/>
                  </a:cubicBezTo>
                  <a:cubicBezTo>
                    <a:pt x="18064" y="3887"/>
                    <a:pt x="18065" y="3879"/>
                    <a:pt x="18073" y="3873"/>
                  </a:cubicBezTo>
                  <a:cubicBezTo>
                    <a:pt x="18080" y="3869"/>
                    <a:pt x="18082" y="3869"/>
                    <a:pt x="18092" y="3875"/>
                  </a:cubicBezTo>
                  <a:cubicBezTo>
                    <a:pt x="18103" y="3879"/>
                    <a:pt x="18117" y="3887"/>
                    <a:pt x="18140" y="3875"/>
                  </a:cubicBezTo>
                  <a:cubicBezTo>
                    <a:pt x="18149" y="3870"/>
                    <a:pt x="18169" y="3856"/>
                    <a:pt x="18172" y="3838"/>
                  </a:cubicBezTo>
                  <a:cubicBezTo>
                    <a:pt x="18175" y="3823"/>
                    <a:pt x="18168" y="3811"/>
                    <a:pt x="18162" y="3804"/>
                  </a:cubicBezTo>
                  <a:cubicBezTo>
                    <a:pt x="18159" y="3798"/>
                    <a:pt x="18156" y="3793"/>
                    <a:pt x="18156" y="3790"/>
                  </a:cubicBezTo>
                  <a:cubicBezTo>
                    <a:pt x="18156" y="3786"/>
                    <a:pt x="18156" y="3781"/>
                    <a:pt x="18159" y="3780"/>
                  </a:cubicBezTo>
                  <a:cubicBezTo>
                    <a:pt x="18161" y="3778"/>
                    <a:pt x="18168" y="3780"/>
                    <a:pt x="18175" y="3786"/>
                  </a:cubicBezTo>
                  <a:cubicBezTo>
                    <a:pt x="18180" y="3789"/>
                    <a:pt x="18180" y="3790"/>
                    <a:pt x="18181" y="3796"/>
                  </a:cubicBezTo>
                  <a:cubicBezTo>
                    <a:pt x="18181" y="3801"/>
                    <a:pt x="18183" y="3806"/>
                    <a:pt x="18187" y="3814"/>
                  </a:cubicBezTo>
                  <a:cubicBezTo>
                    <a:pt x="18190" y="3820"/>
                    <a:pt x="18193" y="3824"/>
                    <a:pt x="18198" y="3830"/>
                  </a:cubicBezTo>
                  <a:cubicBezTo>
                    <a:pt x="18202" y="3838"/>
                    <a:pt x="18207" y="3844"/>
                    <a:pt x="18210" y="3853"/>
                  </a:cubicBezTo>
                  <a:cubicBezTo>
                    <a:pt x="18220" y="3879"/>
                    <a:pt x="18236" y="3915"/>
                    <a:pt x="18271" y="3940"/>
                  </a:cubicBezTo>
                  <a:lnTo>
                    <a:pt x="18275" y="3943"/>
                  </a:lnTo>
                  <a:cubicBezTo>
                    <a:pt x="18288" y="3955"/>
                    <a:pt x="18302" y="3964"/>
                    <a:pt x="18314" y="3963"/>
                  </a:cubicBezTo>
                  <a:cubicBezTo>
                    <a:pt x="18329" y="3960"/>
                    <a:pt x="18334" y="3948"/>
                    <a:pt x="18337" y="3939"/>
                  </a:cubicBezTo>
                  <a:cubicBezTo>
                    <a:pt x="18339" y="3936"/>
                    <a:pt x="18340" y="3931"/>
                    <a:pt x="18342" y="3931"/>
                  </a:cubicBezTo>
                  <a:cubicBezTo>
                    <a:pt x="18345" y="3927"/>
                    <a:pt x="18346" y="3927"/>
                    <a:pt x="18348" y="3927"/>
                  </a:cubicBezTo>
                  <a:cubicBezTo>
                    <a:pt x="18354" y="3928"/>
                    <a:pt x="18364" y="3945"/>
                    <a:pt x="18369" y="3954"/>
                  </a:cubicBezTo>
                  <a:cubicBezTo>
                    <a:pt x="18375" y="3961"/>
                    <a:pt x="18379" y="3968"/>
                    <a:pt x="18384" y="3973"/>
                  </a:cubicBezTo>
                  <a:cubicBezTo>
                    <a:pt x="18394" y="3985"/>
                    <a:pt x="18406" y="3997"/>
                    <a:pt x="18419" y="3992"/>
                  </a:cubicBezTo>
                  <a:cubicBezTo>
                    <a:pt x="18434" y="3986"/>
                    <a:pt x="18433" y="3971"/>
                    <a:pt x="18433" y="3955"/>
                  </a:cubicBezTo>
                  <a:cubicBezTo>
                    <a:pt x="18433" y="3948"/>
                    <a:pt x="18433" y="3942"/>
                    <a:pt x="18433" y="3936"/>
                  </a:cubicBezTo>
                  <a:cubicBezTo>
                    <a:pt x="18434" y="3928"/>
                    <a:pt x="18436" y="3924"/>
                    <a:pt x="18438" y="3918"/>
                  </a:cubicBezTo>
                  <a:cubicBezTo>
                    <a:pt x="18443" y="3908"/>
                    <a:pt x="18449" y="3894"/>
                    <a:pt x="18443" y="3875"/>
                  </a:cubicBezTo>
                  <a:cubicBezTo>
                    <a:pt x="18441" y="3869"/>
                    <a:pt x="18440" y="3866"/>
                    <a:pt x="18438" y="3861"/>
                  </a:cubicBezTo>
                  <a:cubicBezTo>
                    <a:pt x="18436" y="3851"/>
                    <a:pt x="18433" y="3844"/>
                    <a:pt x="18433" y="3833"/>
                  </a:cubicBezTo>
                  <a:cubicBezTo>
                    <a:pt x="18431" y="3793"/>
                    <a:pt x="18430" y="3750"/>
                    <a:pt x="18418" y="3710"/>
                  </a:cubicBezTo>
                  <a:cubicBezTo>
                    <a:pt x="18412" y="3695"/>
                    <a:pt x="18412" y="3686"/>
                    <a:pt x="18412" y="3674"/>
                  </a:cubicBezTo>
                  <a:cubicBezTo>
                    <a:pt x="18412" y="3670"/>
                    <a:pt x="18412" y="3664"/>
                    <a:pt x="18412" y="3658"/>
                  </a:cubicBezTo>
                  <a:cubicBezTo>
                    <a:pt x="18412" y="3642"/>
                    <a:pt x="18406" y="3631"/>
                    <a:pt x="18400" y="3621"/>
                  </a:cubicBezTo>
                  <a:cubicBezTo>
                    <a:pt x="18398" y="3616"/>
                    <a:pt x="18395" y="3612"/>
                    <a:pt x="18394" y="3607"/>
                  </a:cubicBezTo>
                  <a:cubicBezTo>
                    <a:pt x="18391" y="3601"/>
                    <a:pt x="18391" y="3598"/>
                    <a:pt x="18391" y="3598"/>
                  </a:cubicBezTo>
                  <a:lnTo>
                    <a:pt x="18391" y="3591"/>
                  </a:lnTo>
                  <a:lnTo>
                    <a:pt x="18395" y="3585"/>
                  </a:lnTo>
                  <a:cubicBezTo>
                    <a:pt x="18400" y="3581"/>
                    <a:pt x="18407" y="3575"/>
                    <a:pt x="18415" y="3570"/>
                  </a:cubicBezTo>
                  <a:cubicBezTo>
                    <a:pt x="18419" y="3567"/>
                    <a:pt x="18424" y="3564"/>
                    <a:pt x="18428" y="3561"/>
                  </a:cubicBezTo>
                  <a:cubicBezTo>
                    <a:pt x="18443" y="3551"/>
                    <a:pt x="18465" y="3527"/>
                    <a:pt x="18462" y="3503"/>
                  </a:cubicBezTo>
                  <a:cubicBezTo>
                    <a:pt x="18461" y="3494"/>
                    <a:pt x="18456" y="3481"/>
                    <a:pt x="18437" y="3472"/>
                  </a:cubicBezTo>
                  <a:cubicBezTo>
                    <a:pt x="18424" y="3468"/>
                    <a:pt x="18412" y="3472"/>
                    <a:pt x="18404" y="3475"/>
                  </a:cubicBezTo>
                  <a:cubicBezTo>
                    <a:pt x="18401" y="3475"/>
                    <a:pt x="18397" y="3477"/>
                    <a:pt x="18397" y="3477"/>
                  </a:cubicBezTo>
                  <a:cubicBezTo>
                    <a:pt x="18389" y="3475"/>
                    <a:pt x="18379" y="3463"/>
                    <a:pt x="18372" y="3453"/>
                  </a:cubicBezTo>
                  <a:cubicBezTo>
                    <a:pt x="18367" y="3448"/>
                    <a:pt x="18363" y="3442"/>
                    <a:pt x="18358" y="3439"/>
                  </a:cubicBezTo>
                  <a:cubicBezTo>
                    <a:pt x="18336" y="3417"/>
                    <a:pt x="18323" y="3402"/>
                    <a:pt x="18308" y="3380"/>
                  </a:cubicBezTo>
                  <a:cubicBezTo>
                    <a:pt x="18300" y="3367"/>
                    <a:pt x="18290" y="3359"/>
                    <a:pt x="18281" y="3352"/>
                  </a:cubicBezTo>
                  <a:cubicBezTo>
                    <a:pt x="18268" y="3341"/>
                    <a:pt x="18265" y="3340"/>
                    <a:pt x="18272" y="3320"/>
                  </a:cubicBezTo>
                  <a:cubicBezTo>
                    <a:pt x="18275" y="3312"/>
                    <a:pt x="18279" y="3300"/>
                    <a:pt x="18282" y="3288"/>
                  </a:cubicBezTo>
                  <a:cubicBezTo>
                    <a:pt x="18288" y="3264"/>
                    <a:pt x="18296" y="3240"/>
                    <a:pt x="18309" y="3224"/>
                  </a:cubicBezTo>
                  <a:cubicBezTo>
                    <a:pt x="18317" y="3215"/>
                    <a:pt x="18326" y="3212"/>
                    <a:pt x="18337" y="3208"/>
                  </a:cubicBezTo>
                  <a:cubicBezTo>
                    <a:pt x="18342" y="3208"/>
                    <a:pt x="18346" y="3206"/>
                    <a:pt x="18352" y="3203"/>
                  </a:cubicBezTo>
                  <a:cubicBezTo>
                    <a:pt x="18372" y="3196"/>
                    <a:pt x="18386" y="3182"/>
                    <a:pt x="18401" y="3169"/>
                  </a:cubicBezTo>
                  <a:lnTo>
                    <a:pt x="18404" y="3166"/>
                  </a:lnTo>
                  <a:cubicBezTo>
                    <a:pt x="18406" y="3166"/>
                    <a:pt x="18406" y="3164"/>
                    <a:pt x="18406" y="3164"/>
                  </a:cubicBezTo>
                  <a:cubicBezTo>
                    <a:pt x="18406" y="3166"/>
                    <a:pt x="18406" y="3166"/>
                    <a:pt x="18407" y="3167"/>
                  </a:cubicBezTo>
                  <a:cubicBezTo>
                    <a:pt x="18407" y="3173"/>
                    <a:pt x="18407" y="3173"/>
                    <a:pt x="18403" y="3178"/>
                  </a:cubicBezTo>
                  <a:cubicBezTo>
                    <a:pt x="18398" y="3182"/>
                    <a:pt x="18392" y="3185"/>
                    <a:pt x="18385" y="3190"/>
                  </a:cubicBezTo>
                  <a:cubicBezTo>
                    <a:pt x="18358" y="3206"/>
                    <a:pt x="18336" y="3224"/>
                    <a:pt x="18354" y="3288"/>
                  </a:cubicBezTo>
                  <a:cubicBezTo>
                    <a:pt x="18357" y="3303"/>
                    <a:pt x="18364" y="3315"/>
                    <a:pt x="18373" y="3323"/>
                  </a:cubicBezTo>
                  <a:cubicBezTo>
                    <a:pt x="18385" y="3337"/>
                    <a:pt x="18398" y="3347"/>
                    <a:pt x="18412" y="3358"/>
                  </a:cubicBezTo>
                  <a:cubicBezTo>
                    <a:pt x="18427" y="3368"/>
                    <a:pt x="18441" y="3380"/>
                    <a:pt x="18452" y="3392"/>
                  </a:cubicBezTo>
                  <a:cubicBezTo>
                    <a:pt x="18459" y="3399"/>
                    <a:pt x="18465" y="3411"/>
                    <a:pt x="18473" y="3423"/>
                  </a:cubicBezTo>
                  <a:cubicBezTo>
                    <a:pt x="18483" y="3442"/>
                    <a:pt x="18493" y="3463"/>
                    <a:pt x="18511" y="3475"/>
                  </a:cubicBezTo>
                  <a:cubicBezTo>
                    <a:pt x="18525" y="3484"/>
                    <a:pt x="18538" y="3482"/>
                    <a:pt x="18548" y="3482"/>
                  </a:cubicBezTo>
                  <a:cubicBezTo>
                    <a:pt x="18562" y="3481"/>
                    <a:pt x="18565" y="3481"/>
                    <a:pt x="18569" y="3491"/>
                  </a:cubicBezTo>
                  <a:cubicBezTo>
                    <a:pt x="18574" y="3503"/>
                    <a:pt x="18574" y="3512"/>
                    <a:pt x="18574" y="3521"/>
                  </a:cubicBezTo>
                  <a:cubicBezTo>
                    <a:pt x="18575" y="3540"/>
                    <a:pt x="18575" y="3560"/>
                    <a:pt x="18605" y="3581"/>
                  </a:cubicBezTo>
                  <a:cubicBezTo>
                    <a:pt x="18611" y="3585"/>
                    <a:pt x="18615" y="3587"/>
                    <a:pt x="18617" y="3587"/>
                  </a:cubicBezTo>
                  <a:cubicBezTo>
                    <a:pt x="18617" y="3587"/>
                    <a:pt x="18618" y="3587"/>
                    <a:pt x="18620" y="3589"/>
                  </a:cubicBezTo>
                  <a:cubicBezTo>
                    <a:pt x="18621" y="3592"/>
                    <a:pt x="18623" y="3601"/>
                    <a:pt x="18624" y="3606"/>
                  </a:cubicBezTo>
                  <a:lnTo>
                    <a:pt x="18626" y="3613"/>
                  </a:lnTo>
                  <a:cubicBezTo>
                    <a:pt x="18627" y="3621"/>
                    <a:pt x="18627" y="3624"/>
                    <a:pt x="18627" y="3625"/>
                  </a:cubicBezTo>
                  <a:cubicBezTo>
                    <a:pt x="18627" y="3625"/>
                    <a:pt x="18626" y="3628"/>
                    <a:pt x="18626" y="3630"/>
                  </a:cubicBezTo>
                  <a:lnTo>
                    <a:pt x="18623" y="3634"/>
                  </a:lnTo>
                  <a:cubicBezTo>
                    <a:pt x="18621" y="3637"/>
                    <a:pt x="18618" y="3640"/>
                    <a:pt x="18617" y="3643"/>
                  </a:cubicBezTo>
                  <a:cubicBezTo>
                    <a:pt x="18611" y="3650"/>
                    <a:pt x="18603" y="3661"/>
                    <a:pt x="18601" y="3676"/>
                  </a:cubicBezTo>
                  <a:cubicBezTo>
                    <a:pt x="18598" y="3692"/>
                    <a:pt x="18603" y="3701"/>
                    <a:pt x="18606" y="3707"/>
                  </a:cubicBezTo>
                  <a:cubicBezTo>
                    <a:pt x="18609" y="3711"/>
                    <a:pt x="18609" y="3713"/>
                    <a:pt x="18611" y="3717"/>
                  </a:cubicBezTo>
                  <a:cubicBezTo>
                    <a:pt x="18611" y="3722"/>
                    <a:pt x="18608" y="3728"/>
                    <a:pt x="18605" y="3732"/>
                  </a:cubicBezTo>
                  <a:cubicBezTo>
                    <a:pt x="18602" y="3737"/>
                    <a:pt x="18601" y="3740"/>
                    <a:pt x="18599" y="3744"/>
                  </a:cubicBezTo>
                  <a:cubicBezTo>
                    <a:pt x="18581" y="3789"/>
                    <a:pt x="18590" y="3833"/>
                    <a:pt x="18624" y="3873"/>
                  </a:cubicBezTo>
                  <a:cubicBezTo>
                    <a:pt x="18639" y="3890"/>
                    <a:pt x="18639" y="3913"/>
                    <a:pt x="18639" y="3939"/>
                  </a:cubicBezTo>
                  <a:cubicBezTo>
                    <a:pt x="18639" y="3948"/>
                    <a:pt x="18639" y="3955"/>
                    <a:pt x="18641" y="3963"/>
                  </a:cubicBezTo>
                  <a:cubicBezTo>
                    <a:pt x="18642" y="3985"/>
                    <a:pt x="18651" y="4006"/>
                    <a:pt x="18660" y="4025"/>
                  </a:cubicBezTo>
                  <a:cubicBezTo>
                    <a:pt x="18666" y="4040"/>
                    <a:pt x="18672" y="4053"/>
                    <a:pt x="18675" y="4067"/>
                  </a:cubicBezTo>
                  <a:cubicBezTo>
                    <a:pt x="18678" y="4080"/>
                    <a:pt x="18675" y="4092"/>
                    <a:pt x="18672" y="4104"/>
                  </a:cubicBezTo>
                  <a:cubicBezTo>
                    <a:pt x="18667" y="4120"/>
                    <a:pt x="18663" y="4139"/>
                    <a:pt x="18670" y="4160"/>
                  </a:cubicBezTo>
                  <a:cubicBezTo>
                    <a:pt x="18673" y="4168"/>
                    <a:pt x="18676" y="4174"/>
                    <a:pt x="18679" y="4180"/>
                  </a:cubicBezTo>
                  <a:cubicBezTo>
                    <a:pt x="18684" y="4190"/>
                    <a:pt x="18688" y="4197"/>
                    <a:pt x="18690" y="4209"/>
                  </a:cubicBezTo>
                  <a:cubicBezTo>
                    <a:pt x="18690" y="4217"/>
                    <a:pt x="18688" y="4224"/>
                    <a:pt x="18688" y="4233"/>
                  </a:cubicBezTo>
                  <a:cubicBezTo>
                    <a:pt x="18685" y="4246"/>
                    <a:pt x="18684" y="4260"/>
                    <a:pt x="18687" y="4273"/>
                  </a:cubicBezTo>
                  <a:cubicBezTo>
                    <a:pt x="18693" y="4295"/>
                    <a:pt x="18709" y="4316"/>
                    <a:pt x="18722" y="4336"/>
                  </a:cubicBezTo>
                  <a:cubicBezTo>
                    <a:pt x="18728" y="4345"/>
                    <a:pt x="18734" y="4352"/>
                    <a:pt x="18739" y="4359"/>
                  </a:cubicBezTo>
                  <a:cubicBezTo>
                    <a:pt x="18751" y="4376"/>
                    <a:pt x="18752" y="4398"/>
                    <a:pt x="18754" y="4422"/>
                  </a:cubicBezTo>
                  <a:cubicBezTo>
                    <a:pt x="18755" y="4435"/>
                    <a:pt x="18757" y="4450"/>
                    <a:pt x="18760" y="4463"/>
                  </a:cubicBezTo>
                  <a:lnTo>
                    <a:pt x="18764" y="4478"/>
                  </a:lnTo>
                  <a:cubicBezTo>
                    <a:pt x="18768" y="4493"/>
                    <a:pt x="18771" y="4507"/>
                    <a:pt x="18770" y="4523"/>
                  </a:cubicBezTo>
                  <a:cubicBezTo>
                    <a:pt x="18770" y="4529"/>
                    <a:pt x="18768" y="4536"/>
                    <a:pt x="18768" y="4542"/>
                  </a:cubicBezTo>
                  <a:cubicBezTo>
                    <a:pt x="18765" y="4554"/>
                    <a:pt x="18764" y="4564"/>
                    <a:pt x="18765" y="4576"/>
                  </a:cubicBezTo>
                  <a:cubicBezTo>
                    <a:pt x="18765" y="4596"/>
                    <a:pt x="18773" y="4609"/>
                    <a:pt x="18777" y="4621"/>
                  </a:cubicBezTo>
                  <a:cubicBezTo>
                    <a:pt x="18786" y="4639"/>
                    <a:pt x="18791" y="4646"/>
                    <a:pt x="18774" y="4666"/>
                  </a:cubicBezTo>
                  <a:cubicBezTo>
                    <a:pt x="18771" y="4669"/>
                    <a:pt x="18765" y="4673"/>
                    <a:pt x="18760" y="4677"/>
                  </a:cubicBezTo>
                  <a:cubicBezTo>
                    <a:pt x="18748" y="4688"/>
                    <a:pt x="18733" y="4700"/>
                    <a:pt x="18730" y="4713"/>
                  </a:cubicBezTo>
                  <a:cubicBezTo>
                    <a:pt x="18725" y="4728"/>
                    <a:pt x="18733" y="4740"/>
                    <a:pt x="18737" y="4747"/>
                  </a:cubicBezTo>
                  <a:cubicBezTo>
                    <a:pt x="18739" y="4750"/>
                    <a:pt x="18740" y="4753"/>
                    <a:pt x="18742" y="4756"/>
                  </a:cubicBezTo>
                  <a:cubicBezTo>
                    <a:pt x="18748" y="4774"/>
                    <a:pt x="18746" y="4789"/>
                    <a:pt x="18734" y="4799"/>
                  </a:cubicBezTo>
                  <a:cubicBezTo>
                    <a:pt x="18733" y="4802"/>
                    <a:pt x="18730" y="4804"/>
                    <a:pt x="18725" y="4805"/>
                  </a:cubicBezTo>
                  <a:cubicBezTo>
                    <a:pt x="18715" y="4811"/>
                    <a:pt x="18690" y="4825"/>
                    <a:pt x="18700" y="4853"/>
                  </a:cubicBezTo>
                  <a:cubicBezTo>
                    <a:pt x="18708" y="4869"/>
                    <a:pt x="18725" y="4874"/>
                    <a:pt x="18740" y="4880"/>
                  </a:cubicBezTo>
                  <a:cubicBezTo>
                    <a:pt x="18745" y="4880"/>
                    <a:pt x="18749" y="4881"/>
                    <a:pt x="18752" y="4883"/>
                  </a:cubicBezTo>
                  <a:cubicBezTo>
                    <a:pt x="18763" y="4888"/>
                    <a:pt x="18767" y="4893"/>
                    <a:pt x="18774" y="4903"/>
                  </a:cubicBezTo>
                  <a:cubicBezTo>
                    <a:pt x="18801" y="4938"/>
                    <a:pt x="18812" y="4966"/>
                    <a:pt x="18812" y="5007"/>
                  </a:cubicBezTo>
                  <a:cubicBezTo>
                    <a:pt x="18813" y="5019"/>
                    <a:pt x="18815" y="5031"/>
                    <a:pt x="18817" y="5043"/>
                  </a:cubicBezTo>
                  <a:cubicBezTo>
                    <a:pt x="18820" y="5050"/>
                    <a:pt x="18822" y="5058"/>
                    <a:pt x="18823" y="5067"/>
                  </a:cubicBezTo>
                  <a:cubicBezTo>
                    <a:pt x="18823" y="5073"/>
                    <a:pt x="18823" y="5079"/>
                    <a:pt x="18823" y="5085"/>
                  </a:cubicBezTo>
                  <a:cubicBezTo>
                    <a:pt x="18823" y="5097"/>
                    <a:pt x="18825" y="5108"/>
                    <a:pt x="18828" y="5120"/>
                  </a:cubicBezTo>
                  <a:cubicBezTo>
                    <a:pt x="18837" y="5162"/>
                    <a:pt x="18862" y="5195"/>
                    <a:pt x="18886" y="5223"/>
                  </a:cubicBezTo>
                  <a:cubicBezTo>
                    <a:pt x="18896" y="5236"/>
                    <a:pt x="18905" y="5251"/>
                    <a:pt x="18914" y="5267"/>
                  </a:cubicBezTo>
                  <a:cubicBezTo>
                    <a:pt x="18923" y="5285"/>
                    <a:pt x="18933" y="5303"/>
                    <a:pt x="18948" y="5321"/>
                  </a:cubicBezTo>
                  <a:cubicBezTo>
                    <a:pt x="18963" y="5337"/>
                    <a:pt x="18978" y="5354"/>
                    <a:pt x="18993" y="5372"/>
                  </a:cubicBezTo>
                  <a:lnTo>
                    <a:pt x="19000" y="5380"/>
                  </a:lnTo>
                  <a:lnTo>
                    <a:pt x="19002" y="5380"/>
                  </a:lnTo>
                  <a:lnTo>
                    <a:pt x="19008" y="5389"/>
                  </a:lnTo>
                  <a:cubicBezTo>
                    <a:pt x="19012" y="5395"/>
                    <a:pt x="19017" y="5400"/>
                    <a:pt x="19021" y="5406"/>
                  </a:cubicBezTo>
                  <a:cubicBezTo>
                    <a:pt x="19026" y="5412"/>
                    <a:pt x="19030" y="5416"/>
                    <a:pt x="19034" y="5422"/>
                  </a:cubicBezTo>
                  <a:cubicBezTo>
                    <a:pt x="19079" y="5479"/>
                    <a:pt x="19142" y="5519"/>
                    <a:pt x="19201" y="5557"/>
                  </a:cubicBezTo>
                  <a:cubicBezTo>
                    <a:pt x="19217" y="5568"/>
                    <a:pt x="19232" y="5577"/>
                    <a:pt x="19247" y="5587"/>
                  </a:cubicBezTo>
                  <a:cubicBezTo>
                    <a:pt x="19266" y="5600"/>
                    <a:pt x="19287" y="5611"/>
                    <a:pt x="19308" y="5620"/>
                  </a:cubicBezTo>
                  <a:cubicBezTo>
                    <a:pt x="19326" y="5629"/>
                    <a:pt x="19344" y="5636"/>
                    <a:pt x="19360" y="5648"/>
                  </a:cubicBezTo>
                  <a:cubicBezTo>
                    <a:pt x="19381" y="5660"/>
                    <a:pt x="19400" y="5676"/>
                    <a:pt x="19418" y="5691"/>
                  </a:cubicBezTo>
                  <a:cubicBezTo>
                    <a:pt x="19437" y="5706"/>
                    <a:pt x="19457" y="5721"/>
                    <a:pt x="19477" y="5734"/>
                  </a:cubicBezTo>
                  <a:cubicBezTo>
                    <a:pt x="19498" y="5749"/>
                    <a:pt x="19519" y="5765"/>
                    <a:pt x="19540" y="5780"/>
                  </a:cubicBezTo>
                  <a:cubicBezTo>
                    <a:pt x="19592" y="5819"/>
                    <a:pt x="19644" y="5859"/>
                    <a:pt x="19709" y="5880"/>
                  </a:cubicBezTo>
                  <a:cubicBezTo>
                    <a:pt x="19791" y="5905"/>
                    <a:pt x="19850" y="5959"/>
                    <a:pt x="19916" y="6017"/>
                  </a:cubicBezTo>
                  <a:cubicBezTo>
                    <a:pt x="19931" y="6028"/>
                    <a:pt x="19946" y="6042"/>
                    <a:pt x="19963" y="6051"/>
                  </a:cubicBezTo>
                  <a:cubicBezTo>
                    <a:pt x="19972" y="6055"/>
                    <a:pt x="19981" y="6063"/>
                    <a:pt x="19990" y="6069"/>
                  </a:cubicBezTo>
                  <a:cubicBezTo>
                    <a:pt x="19999" y="6075"/>
                    <a:pt x="20008" y="6080"/>
                    <a:pt x="20017" y="6086"/>
                  </a:cubicBezTo>
                  <a:lnTo>
                    <a:pt x="20023" y="6089"/>
                  </a:lnTo>
                  <a:cubicBezTo>
                    <a:pt x="20026" y="6091"/>
                    <a:pt x="20029" y="6094"/>
                    <a:pt x="20032" y="6094"/>
                  </a:cubicBezTo>
                  <a:cubicBezTo>
                    <a:pt x="20044" y="6101"/>
                    <a:pt x="20063" y="6112"/>
                    <a:pt x="20082" y="6112"/>
                  </a:cubicBezTo>
                  <a:cubicBezTo>
                    <a:pt x="20085" y="6112"/>
                    <a:pt x="20088" y="6112"/>
                    <a:pt x="20091" y="6112"/>
                  </a:cubicBezTo>
                  <a:cubicBezTo>
                    <a:pt x="20097" y="6110"/>
                    <a:pt x="20103" y="6109"/>
                    <a:pt x="20108" y="6106"/>
                  </a:cubicBezTo>
                  <a:cubicBezTo>
                    <a:pt x="20115" y="6098"/>
                    <a:pt x="20121" y="6088"/>
                    <a:pt x="20121" y="6076"/>
                  </a:cubicBezTo>
                  <a:cubicBezTo>
                    <a:pt x="20122" y="6048"/>
                    <a:pt x="20124" y="6017"/>
                    <a:pt x="20121" y="598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0" name="Freeform 4">
              <a:extLst>
                <a:ext uri="{FF2B5EF4-FFF2-40B4-BE49-F238E27FC236}">
                  <a16:creationId xmlns:a16="http://schemas.microsoft.com/office/drawing/2014/main" id="{25E9713E-CC8B-4CC6-98B0-B8A8FCD5D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4625" y="2227263"/>
              <a:ext cx="139700" cy="173037"/>
            </a:xfrm>
            <a:custGeom>
              <a:avLst/>
              <a:gdLst>
                <a:gd name="T0" fmla="*/ 60 w 387"/>
                <a:gd name="T1" fmla="*/ 216 h 481"/>
                <a:gd name="T2" fmla="*/ 101 w 387"/>
                <a:gd name="T3" fmla="*/ 276 h 481"/>
                <a:gd name="T4" fmla="*/ 130 w 387"/>
                <a:gd name="T5" fmla="*/ 320 h 481"/>
                <a:gd name="T6" fmla="*/ 154 w 387"/>
                <a:gd name="T7" fmla="*/ 366 h 481"/>
                <a:gd name="T8" fmla="*/ 157 w 387"/>
                <a:gd name="T9" fmla="*/ 370 h 481"/>
                <a:gd name="T10" fmla="*/ 191 w 387"/>
                <a:gd name="T11" fmla="*/ 433 h 481"/>
                <a:gd name="T12" fmla="*/ 205 w 387"/>
                <a:gd name="T13" fmla="*/ 449 h 481"/>
                <a:gd name="T14" fmla="*/ 209 w 387"/>
                <a:gd name="T15" fmla="*/ 455 h 481"/>
                <a:gd name="T16" fmla="*/ 221 w 387"/>
                <a:gd name="T17" fmla="*/ 471 h 481"/>
                <a:gd name="T18" fmla="*/ 227 w 387"/>
                <a:gd name="T19" fmla="*/ 480 h 481"/>
                <a:gd name="T20" fmla="*/ 237 w 387"/>
                <a:gd name="T21" fmla="*/ 477 h 481"/>
                <a:gd name="T22" fmla="*/ 263 w 387"/>
                <a:gd name="T23" fmla="*/ 473 h 481"/>
                <a:gd name="T24" fmla="*/ 374 w 387"/>
                <a:gd name="T25" fmla="*/ 381 h 481"/>
                <a:gd name="T26" fmla="*/ 332 w 387"/>
                <a:gd name="T27" fmla="*/ 204 h 481"/>
                <a:gd name="T28" fmla="*/ 319 w 387"/>
                <a:gd name="T29" fmla="*/ 208 h 481"/>
                <a:gd name="T30" fmla="*/ 332 w 387"/>
                <a:gd name="T31" fmla="*/ 202 h 481"/>
                <a:gd name="T32" fmla="*/ 331 w 387"/>
                <a:gd name="T33" fmla="*/ 199 h 481"/>
                <a:gd name="T34" fmla="*/ 307 w 387"/>
                <a:gd name="T35" fmla="*/ 144 h 481"/>
                <a:gd name="T36" fmla="*/ 297 w 387"/>
                <a:gd name="T37" fmla="*/ 120 h 481"/>
                <a:gd name="T38" fmla="*/ 282 w 387"/>
                <a:gd name="T39" fmla="*/ 141 h 481"/>
                <a:gd name="T40" fmla="*/ 252 w 387"/>
                <a:gd name="T41" fmla="*/ 168 h 481"/>
                <a:gd name="T42" fmla="*/ 237 w 387"/>
                <a:gd name="T43" fmla="*/ 161 h 481"/>
                <a:gd name="T44" fmla="*/ 228 w 387"/>
                <a:gd name="T45" fmla="*/ 153 h 481"/>
                <a:gd name="T46" fmla="*/ 208 w 387"/>
                <a:gd name="T47" fmla="*/ 125 h 481"/>
                <a:gd name="T48" fmla="*/ 211 w 387"/>
                <a:gd name="T49" fmla="*/ 114 h 481"/>
                <a:gd name="T50" fmla="*/ 209 w 387"/>
                <a:gd name="T51" fmla="*/ 71 h 481"/>
                <a:gd name="T52" fmla="*/ 145 w 387"/>
                <a:gd name="T53" fmla="*/ 76 h 481"/>
                <a:gd name="T54" fmla="*/ 114 w 387"/>
                <a:gd name="T55" fmla="*/ 86 h 481"/>
                <a:gd name="T56" fmla="*/ 105 w 387"/>
                <a:gd name="T57" fmla="*/ 74 h 481"/>
                <a:gd name="T58" fmla="*/ 105 w 387"/>
                <a:gd name="T59" fmla="*/ 64 h 481"/>
                <a:gd name="T60" fmla="*/ 95 w 387"/>
                <a:gd name="T61" fmla="*/ 37 h 481"/>
                <a:gd name="T62" fmla="*/ 72 w 387"/>
                <a:gd name="T63" fmla="*/ 36 h 481"/>
                <a:gd name="T64" fmla="*/ 56 w 387"/>
                <a:gd name="T65" fmla="*/ 55 h 481"/>
                <a:gd name="T66" fmla="*/ 55 w 387"/>
                <a:gd name="T67" fmla="*/ 55 h 481"/>
                <a:gd name="T68" fmla="*/ 55 w 387"/>
                <a:gd name="T69" fmla="*/ 55 h 481"/>
                <a:gd name="T70" fmla="*/ 53 w 387"/>
                <a:gd name="T71" fmla="*/ 51 h 481"/>
                <a:gd name="T72" fmla="*/ 44 w 387"/>
                <a:gd name="T73" fmla="*/ 34 h 481"/>
                <a:gd name="T74" fmla="*/ 26 w 387"/>
                <a:gd name="T75" fmla="*/ 16 h 481"/>
                <a:gd name="T76" fmla="*/ 0 w 387"/>
                <a:gd name="T77" fmla="*/ 0 h 481"/>
                <a:gd name="T78" fmla="*/ 3 w 387"/>
                <a:gd name="T79" fmla="*/ 31 h 481"/>
                <a:gd name="T80" fmla="*/ 60 w 387"/>
                <a:gd name="T81" fmla="*/ 21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7" h="481">
                  <a:moveTo>
                    <a:pt x="60" y="216"/>
                  </a:moveTo>
                  <a:cubicBezTo>
                    <a:pt x="72" y="236"/>
                    <a:pt x="87" y="256"/>
                    <a:pt x="101" y="276"/>
                  </a:cubicBezTo>
                  <a:cubicBezTo>
                    <a:pt x="111" y="291"/>
                    <a:pt x="120" y="305"/>
                    <a:pt x="130" y="320"/>
                  </a:cubicBezTo>
                  <a:cubicBezTo>
                    <a:pt x="139" y="334"/>
                    <a:pt x="147" y="349"/>
                    <a:pt x="154" y="366"/>
                  </a:cubicBezTo>
                  <a:lnTo>
                    <a:pt x="157" y="370"/>
                  </a:lnTo>
                  <a:cubicBezTo>
                    <a:pt x="166" y="388"/>
                    <a:pt x="178" y="412"/>
                    <a:pt x="191" y="433"/>
                  </a:cubicBezTo>
                  <a:cubicBezTo>
                    <a:pt x="196" y="438"/>
                    <a:pt x="200" y="443"/>
                    <a:pt x="205" y="449"/>
                  </a:cubicBezTo>
                  <a:lnTo>
                    <a:pt x="209" y="455"/>
                  </a:lnTo>
                  <a:cubicBezTo>
                    <a:pt x="214" y="461"/>
                    <a:pt x="218" y="465"/>
                    <a:pt x="221" y="471"/>
                  </a:cubicBezTo>
                  <a:lnTo>
                    <a:pt x="227" y="480"/>
                  </a:lnTo>
                  <a:lnTo>
                    <a:pt x="237" y="477"/>
                  </a:lnTo>
                  <a:cubicBezTo>
                    <a:pt x="246" y="476"/>
                    <a:pt x="254" y="474"/>
                    <a:pt x="263" y="473"/>
                  </a:cubicBezTo>
                  <a:cubicBezTo>
                    <a:pt x="324" y="459"/>
                    <a:pt x="362" y="440"/>
                    <a:pt x="374" y="381"/>
                  </a:cubicBezTo>
                  <a:cubicBezTo>
                    <a:pt x="386" y="317"/>
                    <a:pt x="359" y="262"/>
                    <a:pt x="332" y="204"/>
                  </a:cubicBezTo>
                  <a:lnTo>
                    <a:pt x="319" y="208"/>
                  </a:lnTo>
                  <a:lnTo>
                    <a:pt x="332" y="202"/>
                  </a:lnTo>
                  <a:lnTo>
                    <a:pt x="331" y="199"/>
                  </a:lnTo>
                  <a:cubicBezTo>
                    <a:pt x="322" y="181"/>
                    <a:pt x="313" y="164"/>
                    <a:pt x="307" y="144"/>
                  </a:cubicBezTo>
                  <a:lnTo>
                    <a:pt x="297" y="120"/>
                  </a:lnTo>
                  <a:lnTo>
                    <a:pt x="282" y="141"/>
                  </a:lnTo>
                  <a:cubicBezTo>
                    <a:pt x="273" y="153"/>
                    <a:pt x="261" y="168"/>
                    <a:pt x="252" y="168"/>
                  </a:cubicBezTo>
                  <a:cubicBezTo>
                    <a:pt x="248" y="168"/>
                    <a:pt x="243" y="166"/>
                    <a:pt x="237" y="161"/>
                  </a:cubicBezTo>
                  <a:cubicBezTo>
                    <a:pt x="234" y="159"/>
                    <a:pt x="231" y="156"/>
                    <a:pt x="228" y="153"/>
                  </a:cubicBezTo>
                  <a:cubicBezTo>
                    <a:pt x="215" y="143"/>
                    <a:pt x="206" y="137"/>
                    <a:pt x="208" y="125"/>
                  </a:cubicBezTo>
                  <a:cubicBezTo>
                    <a:pt x="208" y="123"/>
                    <a:pt x="209" y="119"/>
                    <a:pt x="211" y="114"/>
                  </a:cubicBezTo>
                  <a:cubicBezTo>
                    <a:pt x="215" y="104"/>
                    <a:pt x="222" y="88"/>
                    <a:pt x="209" y="71"/>
                  </a:cubicBezTo>
                  <a:cubicBezTo>
                    <a:pt x="190" y="51"/>
                    <a:pt x="165" y="65"/>
                    <a:pt x="145" y="76"/>
                  </a:cubicBezTo>
                  <a:cubicBezTo>
                    <a:pt x="135" y="82"/>
                    <a:pt x="120" y="89"/>
                    <a:pt x="114" y="86"/>
                  </a:cubicBezTo>
                  <a:cubicBezTo>
                    <a:pt x="111" y="85"/>
                    <a:pt x="108" y="80"/>
                    <a:pt x="105" y="74"/>
                  </a:cubicBezTo>
                  <a:cubicBezTo>
                    <a:pt x="105" y="73"/>
                    <a:pt x="105" y="67"/>
                    <a:pt x="105" y="64"/>
                  </a:cubicBezTo>
                  <a:cubicBezTo>
                    <a:pt x="105" y="55"/>
                    <a:pt x="105" y="43"/>
                    <a:pt x="95" y="37"/>
                  </a:cubicBezTo>
                  <a:cubicBezTo>
                    <a:pt x="89" y="33"/>
                    <a:pt x="81" y="33"/>
                    <a:pt x="72" y="36"/>
                  </a:cubicBezTo>
                  <a:cubicBezTo>
                    <a:pt x="62" y="40"/>
                    <a:pt x="58" y="49"/>
                    <a:pt x="56" y="55"/>
                  </a:cubicBezTo>
                  <a:lnTo>
                    <a:pt x="55" y="55"/>
                  </a:lnTo>
                  <a:lnTo>
                    <a:pt x="55" y="55"/>
                  </a:lnTo>
                  <a:cubicBezTo>
                    <a:pt x="55" y="55"/>
                    <a:pt x="53" y="52"/>
                    <a:pt x="53" y="51"/>
                  </a:cubicBezTo>
                  <a:cubicBezTo>
                    <a:pt x="52" y="48"/>
                    <a:pt x="50" y="42"/>
                    <a:pt x="44" y="34"/>
                  </a:cubicBezTo>
                  <a:cubicBezTo>
                    <a:pt x="38" y="28"/>
                    <a:pt x="34" y="22"/>
                    <a:pt x="26" y="16"/>
                  </a:cubicBezTo>
                  <a:lnTo>
                    <a:pt x="0" y="0"/>
                  </a:lnTo>
                  <a:lnTo>
                    <a:pt x="3" y="31"/>
                  </a:lnTo>
                  <a:cubicBezTo>
                    <a:pt x="8" y="92"/>
                    <a:pt x="29" y="156"/>
                    <a:pt x="60" y="216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1" name="Freeform 5">
              <a:extLst>
                <a:ext uri="{FF2B5EF4-FFF2-40B4-BE49-F238E27FC236}">
                  <a16:creationId xmlns:a16="http://schemas.microsoft.com/office/drawing/2014/main" id="{9748034F-EE53-4258-9F0A-5C5AF53B3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2325" y="1268413"/>
              <a:ext cx="90488" cy="144462"/>
            </a:xfrm>
            <a:custGeom>
              <a:avLst/>
              <a:gdLst>
                <a:gd name="T0" fmla="*/ 9 w 251"/>
                <a:gd name="T1" fmla="*/ 215 h 402"/>
                <a:gd name="T2" fmla="*/ 15 w 251"/>
                <a:gd name="T3" fmla="*/ 237 h 402"/>
                <a:gd name="T4" fmla="*/ 17 w 251"/>
                <a:gd name="T5" fmla="*/ 245 h 402"/>
                <a:gd name="T6" fmla="*/ 24 w 251"/>
                <a:gd name="T7" fmla="*/ 276 h 402"/>
                <a:gd name="T8" fmla="*/ 35 w 251"/>
                <a:gd name="T9" fmla="*/ 287 h 402"/>
                <a:gd name="T10" fmla="*/ 38 w 251"/>
                <a:gd name="T11" fmla="*/ 289 h 402"/>
                <a:gd name="T12" fmla="*/ 48 w 251"/>
                <a:gd name="T13" fmla="*/ 313 h 402"/>
                <a:gd name="T14" fmla="*/ 50 w 251"/>
                <a:gd name="T15" fmla="*/ 319 h 402"/>
                <a:gd name="T16" fmla="*/ 79 w 251"/>
                <a:gd name="T17" fmla="*/ 359 h 402"/>
                <a:gd name="T18" fmla="*/ 84 w 251"/>
                <a:gd name="T19" fmla="*/ 362 h 402"/>
                <a:gd name="T20" fmla="*/ 88 w 251"/>
                <a:gd name="T21" fmla="*/ 364 h 402"/>
                <a:gd name="T22" fmla="*/ 91 w 251"/>
                <a:gd name="T23" fmla="*/ 368 h 402"/>
                <a:gd name="T24" fmla="*/ 96 w 251"/>
                <a:gd name="T25" fmla="*/ 377 h 402"/>
                <a:gd name="T26" fmla="*/ 118 w 251"/>
                <a:gd name="T27" fmla="*/ 395 h 402"/>
                <a:gd name="T28" fmla="*/ 143 w 251"/>
                <a:gd name="T29" fmla="*/ 401 h 402"/>
                <a:gd name="T30" fmla="*/ 162 w 251"/>
                <a:gd name="T31" fmla="*/ 398 h 402"/>
                <a:gd name="T32" fmla="*/ 189 w 251"/>
                <a:gd name="T33" fmla="*/ 362 h 402"/>
                <a:gd name="T34" fmla="*/ 203 w 251"/>
                <a:gd name="T35" fmla="*/ 322 h 402"/>
                <a:gd name="T36" fmla="*/ 194 w 251"/>
                <a:gd name="T37" fmla="*/ 275 h 402"/>
                <a:gd name="T38" fmla="*/ 197 w 251"/>
                <a:gd name="T39" fmla="*/ 249 h 402"/>
                <a:gd name="T40" fmla="*/ 206 w 251"/>
                <a:gd name="T41" fmla="*/ 240 h 402"/>
                <a:gd name="T42" fmla="*/ 219 w 251"/>
                <a:gd name="T43" fmla="*/ 226 h 402"/>
                <a:gd name="T44" fmla="*/ 232 w 251"/>
                <a:gd name="T45" fmla="*/ 188 h 402"/>
                <a:gd name="T46" fmla="*/ 234 w 251"/>
                <a:gd name="T47" fmla="*/ 178 h 402"/>
                <a:gd name="T48" fmla="*/ 235 w 251"/>
                <a:gd name="T49" fmla="*/ 165 h 402"/>
                <a:gd name="T50" fmla="*/ 240 w 251"/>
                <a:gd name="T51" fmla="*/ 154 h 402"/>
                <a:gd name="T52" fmla="*/ 244 w 251"/>
                <a:gd name="T53" fmla="*/ 144 h 402"/>
                <a:gd name="T54" fmla="*/ 241 w 251"/>
                <a:gd name="T55" fmla="*/ 101 h 402"/>
                <a:gd name="T56" fmla="*/ 237 w 251"/>
                <a:gd name="T57" fmla="*/ 86 h 402"/>
                <a:gd name="T58" fmla="*/ 237 w 251"/>
                <a:gd name="T59" fmla="*/ 70 h 402"/>
                <a:gd name="T60" fmla="*/ 237 w 251"/>
                <a:gd name="T61" fmla="*/ 55 h 402"/>
                <a:gd name="T62" fmla="*/ 219 w 251"/>
                <a:gd name="T63" fmla="*/ 15 h 402"/>
                <a:gd name="T64" fmla="*/ 162 w 251"/>
                <a:gd name="T65" fmla="*/ 13 h 402"/>
                <a:gd name="T66" fmla="*/ 133 w 251"/>
                <a:gd name="T67" fmla="*/ 23 h 402"/>
                <a:gd name="T68" fmla="*/ 96 w 251"/>
                <a:gd name="T69" fmla="*/ 38 h 402"/>
                <a:gd name="T70" fmla="*/ 75 w 251"/>
                <a:gd name="T71" fmla="*/ 53 h 402"/>
                <a:gd name="T72" fmla="*/ 52 w 251"/>
                <a:gd name="T73" fmla="*/ 70 h 402"/>
                <a:gd name="T74" fmla="*/ 35 w 251"/>
                <a:gd name="T75" fmla="*/ 87 h 402"/>
                <a:gd name="T76" fmla="*/ 27 w 251"/>
                <a:gd name="T77" fmla="*/ 117 h 402"/>
                <a:gd name="T78" fmla="*/ 24 w 251"/>
                <a:gd name="T79" fmla="*/ 135 h 402"/>
                <a:gd name="T80" fmla="*/ 18 w 251"/>
                <a:gd name="T81" fmla="*/ 142 h 402"/>
                <a:gd name="T82" fmla="*/ 9 w 251"/>
                <a:gd name="T83" fmla="*/ 153 h 402"/>
                <a:gd name="T84" fmla="*/ 5 w 251"/>
                <a:gd name="T85" fmla="*/ 202 h 402"/>
                <a:gd name="T86" fmla="*/ 9 w 251"/>
                <a:gd name="T87" fmla="*/ 215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1" h="402">
                  <a:moveTo>
                    <a:pt x="9" y="215"/>
                  </a:moveTo>
                  <a:cubicBezTo>
                    <a:pt x="12" y="223"/>
                    <a:pt x="14" y="230"/>
                    <a:pt x="15" y="237"/>
                  </a:cubicBezTo>
                  <a:cubicBezTo>
                    <a:pt x="15" y="239"/>
                    <a:pt x="15" y="242"/>
                    <a:pt x="17" y="245"/>
                  </a:cubicBezTo>
                  <a:cubicBezTo>
                    <a:pt x="17" y="254"/>
                    <a:pt x="17" y="266"/>
                    <a:pt x="24" y="276"/>
                  </a:cubicBezTo>
                  <a:cubicBezTo>
                    <a:pt x="27" y="281"/>
                    <a:pt x="32" y="284"/>
                    <a:pt x="35" y="287"/>
                  </a:cubicBezTo>
                  <a:cubicBezTo>
                    <a:pt x="36" y="287"/>
                    <a:pt x="36" y="288"/>
                    <a:pt x="38" y="289"/>
                  </a:cubicBezTo>
                  <a:cubicBezTo>
                    <a:pt x="44" y="295"/>
                    <a:pt x="45" y="304"/>
                    <a:pt x="48" y="313"/>
                  </a:cubicBezTo>
                  <a:lnTo>
                    <a:pt x="50" y="319"/>
                  </a:lnTo>
                  <a:cubicBezTo>
                    <a:pt x="52" y="327"/>
                    <a:pt x="58" y="350"/>
                    <a:pt x="79" y="359"/>
                  </a:cubicBezTo>
                  <a:cubicBezTo>
                    <a:pt x="81" y="361"/>
                    <a:pt x="82" y="361"/>
                    <a:pt x="84" y="362"/>
                  </a:cubicBezTo>
                  <a:cubicBezTo>
                    <a:pt x="85" y="362"/>
                    <a:pt x="87" y="362"/>
                    <a:pt x="88" y="364"/>
                  </a:cubicBezTo>
                  <a:cubicBezTo>
                    <a:pt x="88" y="364"/>
                    <a:pt x="90" y="367"/>
                    <a:pt x="91" y="368"/>
                  </a:cubicBezTo>
                  <a:cubicBezTo>
                    <a:pt x="91" y="371"/>
                    <a:pt x="93" y="374"/>
                    <a:pt x="96" y="377"/>
                  </a:cubicBezTo>
                  <a:cubicBezTo>
                    <a:pt x="100" y="385"/>
                    <a:pt x="107" y="391"/>
                    <a:pt x="118" y="395"/>
                  </a:cubicBezTo>
                  <a:cubicBezTo>
                    <a:pt x="127" y="399"/>
                    <a:pt x="136" y="401"/>
                    <a:pt x="143" y="401"/>
                  </a:cubicBezTo>
                  <a:cubicBezTo>
                    <a:pt x="151" y="401"/>
                    <a:pt x="157" y="401"/>
                    <a:pt x="162" y="398"/>
                  </a:cubicBezTo>
                  <a:cubicBezTo>
                    <a:pt x="177" y="391"/>
                    <a:pt x="185" y="373"/>
                    <a:pt x="189" y="362"/>
                  </a:cubicBezTo>
                  <a:cubicBezTo>
                    <a:pt x="195" y="350"/>
                    <a:pt x="200" y="337"/>
                    <a:pt x="203" y="322"/>
                  </a:cubicBezTo>
                  <a:cubicBezTo>
                    <a:pt x="204" y="306"/>
                    <a:pt x="201" y="289"/>
                    <a:pt x="194" y="275"/>
                  </a:cubicBezTo>
                  <a:cubicBezTo>
                    <a:pt x="188" y="263"/>
                    <a:pt x="188" y="260"/>
                    <a:pt x="197" y="249"/>
                  </a:cubicBezTo>
                  <a:cubicBezTo>
                    <a:pt x="200" y="246"/>
                    <a:pt x="203" y="243"/>
                    <a:pt x="206" y="240"/>
                  </a:cubicBezTo>
                  <a:cubicBezTo>
                    <a:pt x="210" y="236"/>
                    <a:pt x="214" y="232"/>
                    <a:pt x="219" y="226"/>
                  </a:cubicBezTo>
                  <a:cubicBezTo>
                    <a:pt x="228" y="214"/>
                    <a:pt x="231" y="200"/>
                    <a:pt x="232" y="188"/>
                  </a:cubicBezTo>
                  <a:cubicBezTo>
                    <a:pt x="232" y="185"/>
                    <a:pt x="234" y="182"/>
                    <a:pt x="234" y="178"/>
                  </a:cubicBezTo>
                  <a:cubicBezTo>
                    <a:pt x="234" y="174"/>
                    <a:pt x="234" y="169"/>
                    <a:pt x="235" y="165"/>
                  </a:cubicBezTo>
                  <a:cubicBezTo>
                    <a:pt x="237" y="162"/>
                    <a:pt x="238" y="159"/>
                    <a:pt x="240" y="154"/>
                  </a:cubicBezTo>
                  <a:cubicBezTo>
                    <a:pt x="241" y="151"/>
                    <a:pt x="243" y="148"/>
                    <a:pt x="244" y="144"/>
                  </a:cubicBezTo>
                  <a:cubicBezTo>
                    <a:pt x="250" y="129"/>
                    <a:pt x="246" y="114"/>
                    <a:pt x="241" y="101"/>
                  </a:cubicBezTo>
                  <a:cubicBezTo>
                    <a:pt x="240" y="96"/>
                    <a:pt x="238" y="90"/>
                    <a:pt x="237" y="86"/>
                  </a:cubicBezTo>
                  <a:cubicBezTo>
                    <a:pt x="237" y="80"/>
                    <a:pt x="237" y="74"/>
                    <a:pt x="237" y="70"/>
                  </a:cubicBezTo>
                  <a:cubicBezTo>
                    <a:pt x="237" y="64"/>
                    <a:pt x="238" y="59"/>
                    <a:pt x="237" y="55"/>
                  </a:cubicBezTo>
                  <a:cubicBezTo>
                    <a:pt x="237" y="37"/>
                    <a:pt x="231" y="23"/>
                    <a:pt x="219" y="15"/>
                  </a:cubicBezTo>
                  <a:cubicBezTo>
                    <a:pt x="200" y="0"/>
                    <a:pt x="174" y="9"/>
                    <a:pt x="162" y="13"/>
                  </a:cubicBezTo>
                  <a:lnTo>
                    <a:pt x="133" y="23"/>
                  </a:lnTo>
                  <a:cubicBezTo>
                    <a:pt x="121" y="28"/>
                    <a:pt x="109" y="31"/>
                    <a:pt x="96" y="38"/>
                  </a:cubicBezTo>
                  <a:cubicBezTo>
                    <a:pt x="88" y="43"/>
                    <a:pt x="81" y="49"/>
                    <a:pt x="75" y="53"/>
                  </a:cubicBezTo>
                  <a:lnTo>
                    <a:pt x="52" y="70"/>
                  </a:lnTo>
                  <a:cubicBezTo>
                    <a:pt x="47" y="74"/>
                    <a:pt x="41" y="78"/>
                    <a:pt x="35" y="87"/>
                  </a:cubicBezTo>
                  <a:cubicBezTo>
                    <a:pt x="29" y="98"/>
                    <a:pt x="27" y="108"/>
                    <a:pt x="27" y="117"/>
                  </a:cubicBezTo>
                  <a:cubicBezTo>
                    <a:pt x="26" y="124"/>
                    <a:pt x="26" y="130"/>
                    <a:pt x="24" y="135"/>
                  </a:cubicBezTo>
                  <a:cubicBezTo>
                    <a:pt x="23" y="136"/>
                    <a:pt x="20" y="139"/>
                    <a:pt x="18" y="142"/>
                  </a:cubicBezTo>
                  <a:cubicBezTo>
                    <a:pt x="15" y="145"/>
                    <a:pt x="12" y="148"/>
                    <a:pt x="9" y="153"/>
                  </a:cubicBezTo>
                  <a:cubicBezTo>
                    <a:pt x="2" y="166"/>
                    <a:pt x="0" y="182"/>
                    <a:pt x="5" y="202"/>
                  </a:cubicBezTo>
                  <a:cubicBezTo>
                    <a:pt x="6" y="206"/>
                    <a:pt x="8" y="211"/>
                    <a:pt x="9" y="215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2" name="Freeform 6">
              <a:extLst>
                <a:ext uri="{FF2B5EF4-FFF2-40B4-BE49-F238E27FC236}">
                  <a16:creationId xmlns:a16="http://schemas.microsoft.com/office/drawing/2014/main" id="{DC50D837-04CE-4D19-8E09-E659A0B71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4213" y="2633663"/>
              <a:ext cx="80962" cy="38100"/>
            </a:xfrm>
            <a:custGeom>
              <a:avLst/>
              <a:gdLst>
                <a:gd name="T0" fmla="*/ 24 w 224"/>
                <a:gd name="T1" fmla="*/ 92 h 108"/>
                <a:gd name="T2" fmla="*/ 42 w 224"/>
                <a:gd name="T3" fmla="*/ 95 h 108"/>
                <a:gd name="T4" fmla="*/ 122 w 224"/>
                <a:gd name="T5" fmla="*/ 106 h 108"/>
                <a:gd name="T6" fmla="*/ 132 w 224"/>
                <a:gd name="T7" fmla="*/ 107 h 108"/>
                <a:gd name="T8" fmla="*/ 141 w 224"/>
                <a:gd name="T9" fmla="*/ 106 h 108"/>
                <a:gd name="T10" fmla="*/ 154 w 224"/>
                <a:gd name="T11" fmla="*/ 100 h 108"/>
                <a:gd name="T12" fmla="*/ 157 w 224"/>
                <a:gd name="T13" fmla="*/ 97 h 108"/>
                <a:gd name="T14" fmla="*/ 165 w 224"/>
                <a:gd name="T15" fmla="*/ 97 h 108"/>
                <a:gd name="T16" fmla="*/ 192 w 224"/>
                <a:gd name="T17" fmla="*/ 89 h 108"/>
                <a:gd name="T18" fmla="*/ 195 w 224"/>
                <a:gd name="T19" fmla="*/ 85 h 108"/>
                <a:gd name="T20" fmla="*/ 201 w 224"/>
                <a:gd name="T21" fmla="*/ 83 h 108"/>
                <a:gd name="T22" fmla="*/ 221 w 224"/>
                <a:gd name="T23" fmla="*/ 65 h 108"/>
                <a:gd name="T24" fmla="*/ 209 w 224"/>
                <a:gd name="T25" fmla="*/ 39 h 108"/>
                <a:gd name="T26" fmla="*/ 205 w 224"/>
                <a:gd name="T27" fmla="*/ 37 h 108"/>
                <a:gd name="T28" fmla="*/ 202 w 224"/>
                <a:gd name="T29" fmla="*/ 34 h 108"/>
                <a:gd name="T30" fmla="*/ 199 w 224"/>
                <a:gd name="T31" fmla="*/ 30 h 108"/>
                <a:gd name="T32" fmla="*/ 156 w 224"/>
                <a:gd name="T33" fmla="*/ 24 h 108"/>
                <a:gd name="T34" fmla="*/ 152 w 224"/>
                <a:gd name="T35" fmla="*/ 28 h 108"/>
                <a:gd name="T36" fmla="*/ 146 w 224"/>
                <a:gd name="T37" fmla="*/ 30 h 108"/>
                <a:gd name="T38" fmla="*/ 100 w 224"/>
                <a:gd name="T39" fmla="*/ 28 h 108"/>
                <a:gd name="T40" fmla="*/ 82 w 224"/>
                <a:gd name="T41" fmla="*/ 27 h 108"/>
                <a:gd name="T42" fmla="*/ 74 w 224"/>
                <a:gd name="T43" fmla="*/ 19 h 108"/>
                <a:gd name="T44" fmla="*/ 61 w 224"/>
                <a:gd name="T45" fmla="*/ 5 h 108"/>
                <a:gd name="T46" fmla="*/ 31 w 224"/>
                <a:gd name="T47" fmla="*/ 15 h 108"/>
                <a:gd name="T48" fmla="*/ 28 w 224"/>
                <a:gd name="T49" fmla="*/ 21 h 108"/>
                <a:gd name="T50" fmla="*/ 24 w 224"/>
                <a:gd name="T51" fmla="*/ 25 h 108"/>
                <a:gd name="T52" fmla="*/ 15 w 224"/>
                <a:gd name="T53" fmla="*/ 30 h 108"/>
                <a:gd name="T54" fmla="*/ 1 w 224"/>
                <a:gd name="T55" fmla="*/ 55 h 108"/>
                <a:gd name="T56" fmla="*/ 24 w 224"/>
                <a:gd name="T57" fmla="*/ 9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" h="108">
                  <a:moveTo>
                    <a:pt x="24" y="92"/>
                  </a:moveTo>
                  <a:cubicBezTo>
                    <a:pt x="30" y="95"/>
                    <a:pt x="36" y="95"/>
                    <a:pt x="42" y="95"/>
                  </a:cubicBezTo>
                  <a:cubicBezTo>
                    <a:pt x="68" y="98"/>
                    <a:pt x="95" y="101"/>
                    <a:pt x="122" y="106"/>
                  </a:cubicBezTo>
                  <a:cubicBezTo>
                    <a:pt x="125" y="107"/>
                    <a:pt x="128" y="107"/>
                    <a:pt x="132" y="107"/>
                  </a:cubicBezTo>
                  <a:cubicBezTo>
                    <a:pt x="135" y="107"/>
                    <a:pt x="138" y="107"/>
                    <a:pt x="141" y="106"/>
                  </a:cubicBezTo>
                  <a:cubicBezTo>
                    <a:pt x="147" y="104"/>
                    <a:pt x="152" y="101"/>
                    <a:pt x="154" y="100"/>
                  </a:cubicBezTo>
                  <a:cubicBezTo>
                    <a:pt x="156" y="98"/>
                    <a:pt x="157" y="97"/>
                    <a:pt x="157" y="97"/>
                  </a:cubicBezTo>
                  <a:cubicBezTo>
                    <a:pt x="159" y="97"/>
                    <a:pt x="162" y="97"/>
                    <a:pt x="165" y="97"/>
                  </a:cubicBezTo>
                  <a:cubicBezTo>
                    <a:pt x="172" y="97"/>
                    <a:pt x="183" y="97"/>
                    <a:pt x="192" y="89"/>
                  </a:cubicBezTo>
                  <a:cubicBezTo>
                    <a:pt x="192" y="88"/>
                    <a:pt x="193" y="86"/>
                    <a:pt x="195" y="85"/>
                  </a:cubicBezTo>
                  <a:lnTo>
                    <a:pt x="201" y="83"/>
                  </a:lnTo>
                  <a:cubicBezTo>
                    <a:pt x="211" y="82"/>
                    <a:pt x="218" y="74"/>
                    <a:pt x="221" y="65"/>
                  </a:cubicBezTo>
                  <a:cubicBezTo>
                    <a:pt x="223" y="57"/>
                    <a:pt x="218" y="46"/>
                    <a:pt x="209" y="39"/>
                  </a:cubicBezTo>
                  <a:lnTo>
                    <a:pt x="205" y="37"/>
                  </a:lnTo>
                  <a:cubicBezTo>
                    <a:pt x="204" y="36"/>
                    <a:pt x="202" y="36"/>
                    <a:pt x="202" y="34"/>
                  </a:cubicBezTo>
                  <a:lnTo>
                    <a:pt x="199" y="30"/>
                  </a:lnTo>
                  <a:cubicBezTo>
                    <a:pt x="189" y="15"/>
                    <a:pt x="169" y="15"/>
                    <a:pt x="156" y="24"/>
                  </a:cubicBezTo>
                  <a:cubicBezTo>
                    <a:pt x="154" y="24"/>
                    <a:pt x="153" y="27"/>
                    <a:pt x="152" y="28"/>
                  </a:cubicBezTo>
                  <a:cubicBezTo>
                    <a:pt x="150" y="28"/>
                    <a:pt x="149" y="30"/>
                    <a:pt x="146" y="30"/>
                  </a:cubicBezTo>
                  <a:lnTo>
                    <a:pt x="100" y="28"/>
                  </a:lnTo>
                  <a:cubicBezTo>
                    <a:pt x="94" y="28"/>
                    <a:pt x="88" y="28"/>
                    <a:pt x="82" y="27"/>
                  </a:cubicBezTo>
                  <a:cubicBezTo>
                    <a:pt x="79" y="25"/>
                    <a:pt x="76" y="24"/>
                    <a:pt x="74" y="19"/>
                  </a:cubicBezTo>
                  <a:cubicBezTo>
                    <a:pt x="73" y="15"/>
                    <a:pt x="70" y="8"/>
                    <a:pt x="61" y="5"/>
                  </a:cubicBezTo>
                  <a:cubicBezTo>
                    <a:pt x="50" y="0"/>
                    <a:pt x="39" y="5"/>
                    <a:pt x="31" y="15"/>
                  </a:cubicBezTo>
                  <a:cubicBezTo>
                    <a:pt x="30" y="16"/>
                    <a:pt x="30" y="19"/>
                    <a:pt x="28" y="21"/>
                  </a:cubicBezTo>
                  <a:cubicBezTo>
                    <a:pt x="28" y="22"/>
                    <a:pt x="27" y="24"/>
                    <a:pt x="24" y="25"/>
                  </a:cubicBezTo>
                  <a:cubicBezTo>
                    <a:pt x="21" y="27"/>
                    <a:pt x="18" y="28"/>
                    <a:pt x="15" y="30"/>
                  </a:cubicBezTo>
                  <a:cubicBezTo>
                    <a:pt x="7" y="34"/>
                    <a:pt x="1" y="45"/>
                    <a:pt x="1" y="55"/>
                  </a:cubicBezTo>
                  <a:cubicBezTo>
                    <a:pt x="0" y="68"/>
                    <a:pt x="10" y="88"/>
                    <a:pt x="24" y="9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3" name="Freeform 7">
              <a:extLst>
                <a:ext uri="{FF2B5EF4-FFF2-40B4-BE49-F238E27FC236}">
                  <a16:creationId xmlns:a16="http://schemas.microsoft.com/office/drawing/2014/main" id="{A4B7F0D2-CBF3-482A-A6B6-E5EA12B92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7500" y="2490788"/>
              <a:ext cx="50800" cy="100012"/>
            </a:xfrm>
            <a:custGeom>
              <a:avLst/>
              <a:gdLst>
                <a:gd name="T0" fmla="*/ 124 w 143"/>
                <a:gd name="T1" fmla="*/ 98 h 279"/>
                <a:gd name="T2" fmla="*/ 130 w 143"/>
                <a:gd name="T3" fmla="*/ 95 h 279"/>
                <a:gd name="T4" fmla="*/ 142 w 143"/>
                <a:gd name="T5" fmla="*/ 76 h 279"/>
                <a:gd name="T6" fmla="*/ 134 w 143"/>
                <a:gd name="T7" fmla="*/ 49 h 279"/>
                <a:gd name="T8" fmla="*/ 118 w 143"/>
                <a:gd name="T9" fmla="*/ 35 h 279"/>
                <a:gd name="T10" fmla="*/ 110 w 143"/>
                <a:gd name="T11" fmla="*/ 29 h 279"/>
                <a:gd name="T12" fmla="*/ 106 w 143"/>
                <a:gd name="T13" fmla="*/ 25 h 279"/>
                <a:gd name="T14" fmla="*/ 95 w 143"/>
                <a:gd name="T15" fmla="*/ 16 h 279"/>
                <a:gd name="T16" fmla="*/ 70 w 143"/>
                <a:gd name="T17" fmla="*/ 6 h 279"/>
                <a:gd name="T18" fmla="*/ 35 w 143"/>
                <a:gd name="T19" fmla="*/ 9 h 279"/>
                <a:gd name="T20" fmla="*/ 26 w 143"/>
                <a:gd name="T21" fmla="*/ 21 h 279"/>
                <a:gd name="T22" fmla="*/ 23 w 143"/>
                <a:gd name="T23" fmla="*/ 22 h 279"/>
                <a:gd name="T24" fmla="*/ 11 w 143"/>
                <a:gd name="T25" fmla="*/ 37 h 279"/>
                <a:gd name="T26" fmla="*/ 17 w 143"/>
                <a:gd name="T27" fmla="*/ 70 h 279"/>
                <a:gd name="T28" fmla="*/ 17 w 143"/>
                <a:gd name="T29" fmla="*/ 99 h 279"/>
                <a:gd name="T30" fmla="*/ 12 w 143"/>
                <a:gd name="T31" fmla="*/ 107 h 279"/>
                <a:gd name="T32" fmla="*/ 8 w 143"/>
                <a:gd name="T33" fmla="*/ 116 h 279"/>
                <a:gd name="T34" fmla="*/ 3 w 143"/>
                <a:gd name="T35" fmla="*/ 145 h 279"/>
                <a:gd name="T36" fmla="*/ 20 w 143"/>
                <a:gd name="T37" fmla="*/ 168 h 279"/>
                <a:gd name="T38" fmla="*/ 52 w 143"/>
                <a:gd name="T39" fmla="*/ 203 h 279"/>
                <a:gd name="T40" fmla="*/ 63 w 143"/>
                <a:gd name="T41" fmla="*/ 220 h 279"/>
                <a:gd name="T42" fmla="*/ 64 w 143"/>
                <a:gd name="T43" fmla="*/ 230 h 279"/>
                <a:gd name="T44" fmla="*/ 61 w 143"/>
                <a:gd name="T45" fmla="*/ 245 h 279"/>
                <a:gd name="T46" fmla="*/ 73 w 143"/>
                <a:gd name="T47" fmla="*/ 251 h 279"/>
                <a:gd name="T48" fmla="*/ 75 w 143"/>
                <a:gd name="T49" fmla="*/ 263 h 279"/>
                <a:gd name="T50" fmla="*/ 87 w 143"/>
                <a:gd name="T51" fmla="*/ 273 h 279"/>
                <a:gd name="T52" fmla="*/ 106 w 143"/>
                <a:gd name="T53" fmla="*/ 278 h 279"/>
                <a:gd name="T54" fmla="*/ 124 w 143"/>
                <a:gd name="T55" fmla="*/ 269 h 279"/>
                <a:gd name="T56" fmla="*/ 124 w 143"/>
                <a:gd name="T57" fmla="*/ 239 h 279"/>
                <a:gd name="T58" fmla="*/ 119 w 143"/>
                <a:gd name="T59" fmla="*/ 233 h 279"/>
                <a:gd name="T60" fmla="*/ 116 w 143"/>
                <a:gd name="T61" fmla="*/ 229 h 279"/>
                <a:gd name="T62" fmla="*/ 116 w 143"/>
                <a:gd name="T63" fmla="*/ 226 h 279"/>
                <a:gd name="T64" fmla="*/ 116 w 143"/>
                <a:gd name="T65" fmla="*/ 188 h 279"/>
                <a:gd name="T66" fmla="*/ 113 w 143"/>
                <a:gd name="T67" fmla="*/ 180 h 279"/>
                <a:gd name="T68" fmla="*/ 115 w 143"/>
                <a:gd name="T69" fmla="*/ 172 h 279"/>
                <a:gd name="T70" fmla="*/ 118 w 143"/>
                <a:gd name="T71" fmla="*/ 162 h 279"/>
                <a:gd name="T72" fmla="*/ 118 w 143"/>
                <a:gd name="T73" fmla="*/ 131 h 279"/>
                <a:gd name="T74" fmla="*/ 116 w 143"/>
                <a:gd name="T75" fmla="*/ 128 h 279"/>
                <a:gd name="T76" fmla="*/ 116 w 143"/>
                <a:gd name="T77" fmla="*/ 108 h 279"/>
                <a:gd name="T78" fmla="*/ 124 w 143"/>
                <a:gd name="T79" fmla="*/ 98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279">
                  <a:moveTo>
                    <a:pt x="124" y="98"/>
                  </a:moveTo>
                  <a:cubicBezTo>
                    <a:pt x="125" y="96"/>
                    <a:pt x="128" y="95"/>
                    <a:pt x="130" y="95"/>
                  </a:cubicBezTo>
                  <a:cubicBezTo>
                    <a:pt x="136" y="90"/>
                    <a:pt x="140" y="83"/>
                    <a:pt x="142" y="76"/>
                  </a:cubicBezTo>
                  <a:cubicBezTo>
                    <a:pt x="142" y="67"/>
                    <a:pt x="140" y="56"/>
                    <a:pt x="134" y="49"/>
                  </a:cubicBezTo>
                  <a:cubicBezTo>
                    <a:pt x="128" y="43"/>
                    <a:pt x="122" y="38"/>
                    <a:pt x="118" y="35"/>
                  </a:cubicBezTo>
                  <a:cubicBezTo>
                    <a:pt x="115" y="34"/>
                    <a:pt x="113" y="31"/>
                    <a:pt x="110" y="29"/>
                  </a:cubicBezTo>
                  <a:cubicBezTo>
                    <a:pt x="109" y="28"/>
                    <a:pt x="107" y="26"/>
                    <a:pt x="106" y="25"/>
                  </a:cubicBezTo>
                  <a:cubicBezTo>
                    <a:pt x="103" y="22"/>
                    <a:pt x="98" y="19"/>
                    <a:pt x="95" y="16"/>
                  </a:cubicBezTo>
                  <a:cubicBezTo>
                    <a:pt x="87" y="10"/>
                    <a:pt x="78" y="7"/>
                    <a:pt x="70" y="6"/>
                  </a:cubicBezTo>
                  <a:cubicBezTo>
                    <a:pt x="63" y="3"/>
                    <a:pt x="48" y="0"/>
                    <a:pt x="35" y="9"/>
                  </a:cubicBezTo>
                  <a:cubicBezTo>
                    <a:pt x="32" y="12"/>
                    <a:pt x="29" y="15"/>
                    <a:pt x="26" y="21"/>
                  </a:cubicBezTo>
                  <a:cubicBezTo>
                    <a:pt x="26" y="21"/>
                    <a:pt x="24" y="22"/>
                    <a:pt x="23" y="22"/>
                  </a:cubicBezTo>
                  <a:cubicBezTo>
                    <a:pt x="18" y="25"/>
                    <a:pt x="14" y="29"/>
                    <a:pt x="11" y="37"/>
                  </a:cubicBezTo>
                  <a:cubicBezTo>
                    <a:pt x="6" y="49"/>
                    <a:pt x="12" y="59"/>
                    <a:pt x="17" y="70"/>
                  </a:cubicBezTo>
                  <a:cubicBezTo>
                    <a:pt x="21" y="79"/>
                    <a:pt x="21" y="90"/>
                    <a:pt x="17" y="99"/>
                  </a:cubicBezTo>
                  <a:cubicBezTo>
                    <a:pt x="17" y="101"/>
                    <a:pt x="14" y="104"/>
                    <a:pt x="12" y="107"/>
                  </a:cubicBezTo>
                  <a:cubicBezTo>
                    <a:pt x="11" y="110"/>
                    <a:pt x="9" y="113"/>
                    <a:pt x="8" y="116"/>
                  </a:cubicBezTo>
                  <a:cubicBezTo>
                    <a:pt x="2" y="126"/>
                    <a:pt x="0" y="136"/>
                    <a:pt x="3" y="145"/>
                  </a:cubicBezTo>
                  <a:cubicBezTo>
                    <a:pt x="6" y="156"/>
                    <a:pt x="14" y="162"/>
                    <a:pt x="20" y="168"/>
                  </a:cubicBezTo>
                  <a:cubicBezTo>
                    <a:pt x="32" y="178"/>
                    <a:pt x="42" y="190"/>
                    <a:pt x="52" y="203"/>
                  </a:cubicBezTo>
                  <a:cubicBezTo>
                    <a:pt x="57" y="209"/>
                    <a:pt x="61" y="214"/>
                    <a:pt x="63" y="220"/>
                  </a:cubicBezTo>
                  <a:cubicBezTo>
                    <a:pt x="64" y="223"/>
                    <a:pt x="66" y="227"/>
                    <a:pt x="64" y="230"/>
                  </a:cubicBezTo>
                  <a:lnTo>
                    <a:pt x="61" y="245"/>
                  </a:lnTo>
                  <a:lnTo>
                    <a:pt x="73" y="251"/>
                  </a:lnTo>
                  <a:cubicBezTo>
                    <a:pt x="73" y="252"/>
                    <a:pt x="73" y="257"/>
                    <a:pt x="75" y="263"/>
                  </a:cubicBezTo>
                  <a:cubicBezTo>
                    <a:pt x="78" y="269"/>
                    <a:pt x="84" y="272"/>
                    <a:pt x="87" y="273"/>
                  </a:cubicBezTo>
                  <a:cubicBezTo>
                    <a:pt x="94" y="276"/>
                    <a:pt x="100" y="278"/>
                    <a:pt x="106" y="278"/>
                  </a:cubicBezTo>
                  <a:cubicBezTo>
                    <a:pt x="113" y="278"/>
                    <a:pt x="119" y="275"/>
                    <a:pt x="124" y="269"/>
                  </a:cubicBezTo>
                  <a:cubicBezTo>
                    <a:pt x="131" y="260"/>
                    <a:pt x="130" y="249"/>
                    <a:pt x="124" y="239"/>
                  </a:cubicBezTo>
                  <a:cubicBezTo>
                    <a:pt x="122" y="238"/>
                    <a:pt x="121" y="235"/>
                    <a:pt x="119" y="233"/>
                  </a:cubicBezTo>
                  <a:cubicBezTo>
                    <a:pt x="118" y="232"/>
                    <a:pt x="118" y="230"/>
                    <a:pt x="116" y="229"/>
                  </a:cubicBezTo>
                  <a:lnTo>
                    <a:pt x="116" y="226"/>
                  </a:lnTo>
                  <a:cubicBezTo>
                    <a:pt x="125" y="211"/>
                    <a:pt x="122" y="202"/>
                    <a:pt x="116" y="188"/>
                  </a:cubicBezTo>
                  <a:cubicBezTo>
                    <a:pt x="115" y="186"/>
                    <a:pt x="113" y="183"/>
                    <a:pt x="113" y="180"/>
                  </a:cubicBezTo>
                  <a:cubicBezTo>
                    <a:pt x="113" y="178"/>
                    <a:pt x="115" y="175"/>
                    <a:pt x="115" y="172"/>
                  </a:cubicBezTo>
                  <a:cubicBezTo>
                    <a:pt x="116" y="169"/>
                    <a:pt x="116" y="165"/>
                    <a:pt x="118" y="162"/>
                  </a:cubicBezTo>
                  <a:cubicBezTo>
                    <a:pt x="119" y="151"/>
                    <a:pt x="118" y="139"/>
                    <a:pt x="118" y="131"/>
                  </a:cubicBezTo>
                  <a:lnTo>
                    <a:pt x="116" y="128"/>
                  </a:lnTo>
                  <a:cubicBezTo>
                    <a:pt x="116" y="120"/>
                    <a:pt x="115" y="114"/>
                    <a:pt x="116" y="108"/>
                  </a:cubicBezTo>
                  <a:cubicBezTo>
                    <a:pt x="118" y="104"/>
                    <a:pt x="119" y="99"/>
                    <a:pt x="124" y="9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4" name="Freeform 8">
              <a:extLst>
                <a:ext uri="{FF2B5EF4-FFF2-40B4-BE49-F238E27FC236}">
                  <a16:creationId xmlns:a16="http://schemas.microsoft.com/office/drawing/2014/main" id="{8A812F3D-9282-4E21-B21C-3D3299290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9925" y="3360738"/>
              <a:ext cx="46038" cy="120650"/>
            </a:xfrm>
            <a:custGeom>
              <a:avLst/>
              <a:gdLst>
                <a:gd name="T0" fmla="*/ 38 w 130"/>
                <a:gd name="T1" fmla="*/ 213 h 333"/>
                <a:gd name="T2" fmla="*/ 27 w 130"/>
                <a:gd name="T3" fmla="*/ 226 h 333"/>
                <a:gd name="T4" fmla="*/ 24 w 130"/>
                <a:gd name="T5" fmla="*/ 241 h 333"/>
                <a:gd name="T6" fmla="*/ 24 w 130"/>
                <a:gd name="T7" fmla="*/ 246 h 333"/>
                <a:gd name="T8" fmla="*/ 19 w 130"/>
                <a:gd name="T9" fmla="*/ 250 h 333"/>
                <a:gd name="T10" fmla="*/ 16 w 130"/>
                <a:gd name="T11" fmla="*/ 253 h 333"/>
                <a:gd name="T12" fmla="*/ 7 w 130"/>
                <a:gd name="T13" fmla="*/ 283 h 333"/>
                <a:gd name="T14" fmla="*/ 32 w 130"/>
                <a:gd name="T15" fmla="*/ 302 h 333"/>
                <a:gd name="T16" fmla="*/ 40 w 130"/>
                <a:gd name="T17" fmla="*/ 305 h 333"/>
                <a:gd name="T18" fmla="*/ 41 w 130"/>
                <a:gd name="T19" fmla="*/ 310 h 333"/>
                <a:gd name="T20" fmla="*/ 53 w 130"/>
                <a:gd name="T21" fmla="*/ 327 h 333"/>
                <a:gd name="T22" fmla="*/ 68 w 130"/>
                <a:gd name="T23" fmla="*/ 332 h 333"/>
                <a:gd name="T24" fmla="*/ 79 w 130"/>
                <a:gd name="T25" fmla="*/ 330 h 333"/>
                <a:gd name="T26" fmla="*/ 108 w 130"/>
                <a:gd name="T27" fmla="*/ 324 h 333"/>
                <a:gd name="T28" fmla="*/ 128 w 130"/>
                <a:gd name="T29" fmla="*/ 304 h 333"/>
                <a:gd name="T30" fmla="*/ 123 w 130"/>
                <a:gd name="T31" fmla="*/ 292 h 333"/>
                <a:gd name="T32" fmla="*/ 114 w 130"/>
                <a:gd name="T33" fmla="*/ 275 h 333"/>
                <a:gd name="T34" fmla="*/ 117 w 130"/>
                <a:gd name="T35" fmla="*/ 255 h 333"/>
                <a:gd name="T36" fmla="*/ 128 w 130"/>
                <a:gd name="T37" fmla="*/ 177 h 333"/>
                <a:gd name="T38" fmla="*/ 120 w 130"/>
                <a:gd name="T39" fmla="*/ 149 h 333"/>
                <a:gd name="T40" fmla="*/ 110 w 130"/>
                <a:gd name="T41" fmla="*/ 139 h 333"/>
                <a:gd name="T42" fmla="*/ 110 w 130"/>
                <a:gd name="T43" fmla="*/ 125 h 333"/>
                <a:gd name="T44" fmla="*/ 101 w 130"/>
                <a:gd name="T45" fmla="*/ 110 h 333"/>
                <a:gd name="T46" fmla="*/ 92 w 130"/>
                <a:gd name="T47" fmla="*/ 93 h 333"/>
                <a:gd name="T48" fmla="*/ 98 w 130"/>
                <a:gd name="T49" fmla="*/ 81 h 333"/>
                <a:gd name="T50" fmla="*/ 104 w 130"/>
                <a:gd name="T51" fmla="*/ 78 h 333"/>
                <a:gd name="T52" fmla="*/ 116 w 130"/>
                <a:gd name="T53" fmla="*/ 48 h 333"/>
                <a:gd name="T54" fmla="*/ 95 w 130"/>
                <a:gd name="T55" fmla="*/ 23 h 333"/>
                <a:gd name="T56" fmla="*/ 83 w 130"/>
                <a:gd name="T57" fmla="*/ 21 h 333"/>
                <a:gd name="T58" fmla="*/ 80 w 130"/>
                <a:gd name="T59" fmla="*/ 17 h 333"/>
                <a:gd name="T60" fmla="*/ 56 w 130"/>
                <a:gd name="T61" fmla="*/ 0 h 333"/>
                <a:gd name="T62" fmla="*/ 35 w 130"/>
                <a:gd name="T63" fmla="*/ 17 h 333"/>
                <a:gd name="T64" fmla="*/ 31 w 130"/>
                <a:gd name="T65" fmla="*/ 38 h 333"/>
                <a:gd name="T66" fmla="*/ 31 w 130"/>
                <a:gd name="T67" fmla="*/ 45 h 333"/>
                <a:gd name="T68" fmla="*/ 30 w 130"/>
                <a:gd name="T69" fmla="*/ 49 h 333"/>
                <a:gd name="T70" fmla="*/ 28 w 130"/>
                <a:gd name="T71" fmla="*/ 72 h 333"/>
                <a:gd name="T72" fmla="*/ 30 w 130"/>
                <a:gd name="T73" fmla="*/ 73 h 333"/>
                <a:gd name="T74" fmla="*/ 12 w 130"/>
                <a:gd name="T75" fmla="*/ 88 h 333"/>
                <a:gd name="T76" fmla="*/ 27 w 130"/>
                <a:gd name="T77" fmla="*/ 162 h 333"/>
                <a:gd name="T78" fmla="*/ 30 w 130"/>
                <a:gd name="T79" fmla="*/ 165 h 333"/>
                <a:gd name="T80" fmla="*/ 34 w 130"/>
                <a:gd name="T81" fmla="*/ 170 h 333"/>
                <a:gd name="T82" fmla="*/ 37 w 130"/>
                <a:gd name="T83" fmla="*/ 180 h 333"/>
                <a:gd name="T84" fmla="*/ 40 w 130"/>
                <a:gd name="T85" fmla="*/ 194 h 333"/>
                <a:gd name="T86" fmla="*/ 43 w 130"/>
                <a:gd name="T87" fmla="*/ 210 h 333"/>
                <a:gd name="T88" fmla="*/ 38 w 130"/>
                <a:gd name="T89" fmla="*/ 21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333">
                  <a:moveTo>
                    <a:pt x="38" y="213"/>
                  </a:moveTo>
                  <a:cubicBezTo>
                    <a:pt x="35" y="216"/>
                    <a:pt x="31" y="220"/>
                    <a:pt x="27" y="226"/>
                  </a:cubicBezTo>
                  <a:cubicBezTo>
                    <a:pt x="25" y="232"/>
                    <a:pt x="24" y="238"/>
                    <a:pt x="24" y="241"/>
                  </a:cubicBezTo>
                  <a:cubicBezTo>
                    <a:pt x="24" y="243"/>
                    <a:pt x="24" y="246"/>
                    <a:pt x="24" y="246"/>
                  </a:cubicBezTo>
                  <a:cubicBezTo>
                    <a:pt x="24" y="247"/>
                    <a:pt x="21" y="249"/>
                    <a:pt x="19" y="250"/>
                  </a:cubicBezTo>
                  <a:lnTo>
                    <a:pt x="16" y="253"/>
                  </a:lnTo>
                  <a:cubicBezTo>
                    <a:pt x="9" y="262"/>
                    <a:pt x="6" y="272"/>
                    <a:pt x="7" y="283"/>
                  </a:cubicBezTo>
                  <a:cubicBezTo>
                    <a:pt x="12" y="296"/>
                    <a:pt x="25" y="301"/>
                    <a:pt x="32" y="302"/>
                  </a:cubicBezTo>
                  <a:cubicBezTo>
                    <a:pt x="35" y="304"/>
                    <a:pt x="38" y="304"/>
                    <a:pt x="40" y="305"/>
                  </a:cubicBezTo>
                  <a:cubicBezTo>
                    <a:pt x="40" y="305"/>
                    <a:pt x="41" y="308"/>
                    <a:pt x="41" y="310"/>
                  </a:cubicBezTo>
                  <a:cubicBezTo>
                    <a:pt x="43" y="314"/>
                    <a:pt x="46" y="323"/>
                    <a:pt x="53" y="327"/>
                  </a:cubicBezTo>
                  <a:cubicBezTo>
                    <a:pt x="58" y="330"/>
                    <a:pt x="64" y="332"/>
                    <a:pt x="68" y="332"/>
                  </a:cubicBezTo>
                  <a:cubicBezTo>
                    <a:pt x="73" y="332"/>
                    <a:pt x="76" y="330"/>
                    <a:pt x="79" y="330"/>
                  </a:cubicBezTo>
                  <a:lnTo>
                    <a:pt x="108" y="324"/>
                  </a:lnTo>
                  <a:cubicBezTo>
                    <a:pt x="123" y="321"/>
                    <a:pt x="129" y="313"/>
                    <a:pt x="128" y="304"/>
                  </a:cubicBezTo>
                  <a:cubicBezTo>
                    <a:pt x="128" y="298"/>
                    <a:pt x="125" y="293"/>
                    <a:pt x="123" y="292"/>
                  </a:cubicBezTo>
                  <a:cubicBezTo>
                    <a:pt x="119" y="287"/>
                    <a:pt x="114" y="281"/>
                    <a:pt x="114" y="275"/>
                  </a:cubicBezTo>
                  <a:cubicBezTo>
                    <a:pt x="113" y="271"/>
                    <a:pt x="114" y="265"/>
                    <a:pt x="117" y="255"/>
                  </a:cubicBezTo>
                  <a:cubicBezTo>
                    <a:pt x="125" y="229"/>
                    <a:pt x="126" y="203"/>
                    <a:pt x="128" y="177"/>
                  </a:cubicBezTo>
                  <a:cubicBezTo>
                    <a:pt x="128" y="171"/>
                    <a:pt x="129" y="159"/>
                    <a:pt x="120" y="149"/>
                  </a:cubicBezTo>
                  <a:cubicBezTo>
                    <a:pt x="119" y="146"/>
                    <a:pt x="114" y="143"/>
                    <a:pt x="110" y="139"/>
                  </a:cubicBezTo>
                  <a:cubicBezTo>
                    <a:pt x="111" y="136"/>
                    <a:pt x="111" y="131"/>
                    <a:pt x="110" y="125"/>
                  </a:cubicBezTo>
                  <a:cubicBezTo>
                    <a:pt x="108" y="118"/>
                    <a:pt x="104" y="113"/>
                    <a:pt x="101" y="110"/>
                  </a:cubicBezTo>
                  <a:cubicBezTo>
                    <a:pt x="95" y="104"/>
                    <a:pt x="92" y="98"/>
                    <a:pt x="92" y="93"/>
                  </a:cubicBezTo>
                  <a:cubicBezTo>
                    <a:pt x="90" y="90"/>
                    <a:pt x="92" y="84"/>
                    <a:pt x="98" y="81"/>
                  </a:cubicBezTo>
                  <a:cubicBezTo>
                    <a:pt x="99" y="81"/>
                    <a:pt x="102" y="79"/>
                    <a:pt x="104" y="78"/>
                  </a:cubicBezTo>
                  <a:cubicBezTo>
                    <a:pt x="114" y="70"/>
                    <a:pt x="119" y="58"/>
                    <a:pt x="116" y="48"/>
                  </a:cubicBezTo>
                  <a:cubicBezTo>
                    <a:pt x="114" y="36"/>
                    <a:pt x="105" y="27"/>
                    <a:pt x="95" y="23"/>
                  </a:cubicBezTo>
                  <a:cubicBezTo>
                    <a:pt x="92" y="23"/>
                    <a:pt x="89" y="23"/>
                    <a:pt x="83" y="21"/>
                  </a:cubicBezTo>
                  <a:cubicBezTo>
                    <a:pt x="83" y="20"/>
                    <a:pt x="82" y="18"/>
                    <a:pt x="80" y="17"/>
                  </a:cubicBezTo>
                  <a:cubicBezTo>
                    <a:pt x="76" y="11"/>
                    <a:pt x="68" y="0"/>
                    <a:pt x="56" y="0"/>
                  </a:cubicBezTo>
                  <a:cubicBezTo>
                    <a:pt x="47" y="2"/>
                    <a:pt x="41" y="6"/>
                    <a:pt x="35" y="17"/>
                  </a:cubicBezTo>
                  <a:cubicBezTo>
                    <a:pt x="32" y="24"/>
                    <a:pt x="31" y="32"/>
                    <a:pt x="31" y="38"/>
                  </a:cubicBezTo>
                  <a:cubicBezTo>
                    <a:pt x="31" y="41"/>
                    <a:pt x="31" y="43"/>
                    <a:pt x="31" y="45"/>
                  </a:cubicBezTo>
                  <a:lnTo>
                    <a:pt x="30" y="49"/>
                  </a:lnTo>
                  <a:cubicBezTo>
                    <a:pt x="28" y="54"/>
                    <a:pt x="25" y="61"/>
                    <a:pt x="28" y="72"/>
                  </a:cubicBezTo>
                  <a:cubicBezTo>
                    <a:pt x="28" y="72"/>
                    <a:pt x="28" y="73"/>
                    <a:pt x="30" y="73"/>
                  </a:cubicBezTo>
                  <a:cubicBezTo>
                    <a:pt x="18" y="76"/>
                    <a:pt x="13" y="84"/>
                    <a:pt x="12" y="88"/>
                  </a:cubicBezTo>
                  <a:cubicBezTo>
                    <a:pt x="0" y="110"/>
                    <a:pt x="15" y="149"/>
                    <a:pt x="27" y="162"/>
                  </a:cubicBezTo>
                  <a:lnTo>
                    <a:pt x="30" y="165"/>
                  </a:lnTo>
                  <a:cubicBezTo>
                    <a:pt x="31" y="167"/>
                    <a:pt x="34" y="168"/>
                    <a:pt x="34" y="170"/>
                  </a:cubicBezTo>
                  <a:cubicBezTo>
                    <a:pt x="35" y="173"/>
                    <a:pt x="37" y="176"/>
                    <a:pt x="37" y="180"/>
                  </a:cubicBezTo>
                  <a:lnTo>
                    <a:pt x="40" y="194"/>
                  </a:lnTo>
                  <a:cubicBezTo>
                    <a:pt x="41" y="200"/>
                    <a:pt x="44" y="208"/>
                    <a:pt x="43" y="210"/>
                  </a:cubicBezTo>
                  <a:cubicBezTo>
                    <a:pt x="41" y="211"/>
                    <a:pt x="40" y="213"/>
                    <a:pt x="38" y="213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5" name="Freeform 9">
              <a:extLst>
                <a:ext uri="{FF2B5EF4-FFF2-40B4-BE49-F238E27FC236}">
                  <a16:creationId xmlns:a16="http://schemas.microsoft.com/office/drawing/2014/main" id="{32A04D35-C837-46B8-8732-2696C2495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8175" y="3392488"/>
              <a:ext cx="26988" cy="26987"/>
            </a:xfrm>
            <a:custGeom>
              <a:avLst/>
              <a:gdLst>
                <a:gd name="T0" fmla="*/ 14 w 73"/>
                <a:gd name="T1" fmla="*/ 10 h 75"/>
                <a:gd name="T2" fmla="*/ 9 w 73"/>
                <a:gd name="T3" fmla="*/ 24 h 75"/>
                <a:gd name="T4" fmla="*/ 3 w 73"/>
                <a:gd name="T5" fmla="*/ 34 h 75"/>
                <a:gd name="T6" fmla="*/ 17 w 73"/>
                <a:gd name="T7" fmla="*/ 71 h 75"/>
                <a:gd name="T8" fmla="*/ 31 w 73"/>
                <a:gd name="T9" fmla="*/ 74 h 75"/>
                <a:gd name="T10" fmla="*/ 46 w 73"/>
                <a:gd name="T11" fmla="*/ 70 h 75"/>
                <a:gd name="T12" fmla="*/ 56 w 73"/>
                <a:gd name="T13" fmla="*/ 49 h 75"/>
                <a:gd name="T14" fmla="*/ 65 w 73"/>
                <a:gd name="T15" fmla="*/ 45 h 75"/>
                <a:gd name="T16" fmla="*/ 72 w 73"/>
                <a:gd name="T17" fmla="*/ 31 h 75"/>
                <a:gd name="T18" fmla="*/ 68 w 73"/>
                <a:gd name="T19" fmla="*/ 15 h 75"/>
                <a:gd name="T20" fmla="*/ 40 w 73"/>
                <a:gd name="T21" fmla="*/ 3 h 75"/>
                <a:gd name="T22" fmla="*/ 14 w 73"/>
                <a:gd name="T23" fmla="*/ 1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75">
                  <a:moveTo>
                    <a:pt x="14" y="10"/>
                  </a:moveTo>
                  <a:cubicBezTo>
                    <a:pt x="11" y="15"/>
                    <a:pt x="10" y="19"/>
                    <a:pt x="9" y="24"/>
                  </a:cubicBezTo>
                  <a:cubicBezTo>
                    <a:pt x="7" y="27"/>
                    <a:pt x="4" y="30"/>
                    <a:pt x="3" y="34"/>
                  </a:cubicBezTo>
                  <a:cubicBezTo>
                    <a:pt x="0" y="48"/>
                    <a:pt x="7" y="64"/>
                    <a:pt x="17" y="71"/>
                  </a:cubicBezTo>
                  <a:cubicBezTo>
                    <a:pt x="22" y="73"/>
                    <a:pt x="26" y="74"/>
                    <a:pt x="31" y="74"/>
                  </a:cubicBezTo>
                  <a:cubicBezTo>
                    <a:pt x="37" y="74"/>
                    <a:pt x="41" y="73"/>
                    <a:pt x="46" y="70"/>
                  </a:cubicBezTo>
                  <a:cubicBezTo>
                    <a:pt x="53" y="64"/>
                    <a:pt x="55" y="55"/>
                    <a:pt x="56" y="49"/>
                  </a:cubicBezTo>
                  <a:cubicBezTo>
                    <a:pt x="59" y="48"/>
                    <a:pt x="62" y="46"/>
                    <a:pt x="65" y="45"/>
                  </a:cubicBezTo>
                  <a:cubicBezTo>
                    <a:pt x="69" y="42"/>
                    <a:pt x="71" y="37"/>
                    <a:pt x="72" y="31"/>
                  </a:cubicBezTo>
                  <a:cubicBezTo>
                    <a:pt x="72" y="25"/>
                    <a:pt x="71" y="19"/>
                    <a:pt x="68" y="15"/>
                  </a:cubicBezTo>
                  <a:cubicBezTo>
                    <a:pt x="61" y="6"/>
                    <a:pt x="46" y="3"/>
                    <a:pt x="40" y="3"/>
                  </a:cubicBezTo>
                  <a:cubicBezTo>
                    <a:pt x="35" y="2"/>
                    <a:pt x="22" y="0"/>
                    <a:pt x="14" y="1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6" name="Freeform 10">
              <a:extLst>
                <a:ext uri="{FF2B5EF4-FFF2-40B4-BE49-F238E27FC236}">
                  <a16:creationId xmlns:a16="http://schemas.microsoft.com/office/drawing/2014/main" id="{BC8FA7B6-D8CB-4EE2-B4EF-84AE35A21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6438" y="3521075"/>
              <a:ext cx="33337" cy="44450"/>
            </a:xfrm>
            <a:custGeom>
              <a:avLst/>
              <a:gdLst>
                <a:gd name="T0" fmla="*/ 9 w 93"/>
                <a:gd name="T1" fmla="*/ 71 h 124"/>
                <a:gd name="T2" fmla="*/ 11 w 93"/>
                <a:gd name="T3" fmla="*/ 79 h 124"/>
                <a:gd name="T4" fmla="*/ 12 w 93"/>
                <a:gd name="T5" fmla="*/ 86 h 124"/>
                <a:gd name="T6" fmla="*/ 26 w 93"/>
                <a:gd name="T7" fmla="*/ 105 h 124"/>
                <a:gd name="T8" fmla="*/ 29 w 93"/>
                <a:gd name="T9" fmla="*/ 108 h 124"/>
                <a:gd name="T10" fmla="*/ 52 w 93"/>
                <a:gd name="T11" fmla="*/ 123 h 124"/>
                <a:gd name="T12" fmla="*/ 66 w 93"/>
                <a:gd name="T13" fmla="*/ 119 h 124"/>
                <a:gd name="T14" fmla="*/ 88 w 93"/>
                <a:gd name="T15" fmla="*/ 92 h 124"/>
                <a:gd name="T16" fmla="*/ 81 w 93"/>
                <a:gd name="T17" fmla="*/ 58 h 124"/>
                <a:gd name="T18" fmla="*/ 81 w 93"/>
                <a:gd name="T19" fmla="*/ 56 h 124"/>
                <a:gd name="T20" fmla="*/ 81 w 93"/>
                <a:gd name="T21" fmla="*/ 55 h 124"/>
                <a:gd name="T22" fmla="*/ 66 w 93"/>
                <a:gd name="T23" fmla="*/ 37 h 124"/>
                <a:gd name="T24" fmla="*/ 57 w 93"/>
                <a:gd name="T25" fmla="*/ 34 h 124"/>
                <a:gd name="T26" fmla="*/ 49 w 93"/>
                <a:gd name="T27" fmla="*/ 25 h 124"/>
                <a:gd name="T28" fmla="*/ 46 w 93"/>
                <a:gd name="T29" fmla="*/ 15 h 124"/>
                <a:gd name="T30" fmla="*/ 21 w 93"/>
                <a:gd name="T31" fmla="*/ 4 h 124"/>
                <a:gd name="T32" fmla="*/ 9 w 93"/>
                <a:gd name="T33" fmla="*/ 15 h 124"/>
                <a:gd name="T34" fmla="*/ 6 w 93"/>
                <a:gd name="T35" fmla="*/ 65 h 124"/>
                <a:gd name="T36" fmla="*/ 9 w 93"/>
                <a:gd name="T37" fmla="*/ 71 h 124"/>
                <a:gd name="T38" fmla="*/ 21 w 93"/>
                <a:gd name="T39" fmla="*/ 27 h 124"/>
                <a:gd name="T40" fmla="*/ 21 w 93"/>
                <a:gd name="T41" fmla="*/ 28 h 124"/>
                <a:gd name="T42" fmla="*/ 20 w 93"/>
                <a:gd name="T43" fmla="*/ 28 h 124"/>
                <a:gd name="T44" fmla="*/ 21 w 93"/>
                <a:gd name="T45" fmla="*/ 2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" h="124">
                  <a:moveTo>
                    <a:pt x="9" y="71"/>
                  </a:moveTo>
                  <a:cubicBezTo>
                    <a:pt x="9" y="73"/>
                    <a:pt x="11" y="74"/>
                    <a:pt x="11" y="79"/>
                  </a:cubicBezTo>
                  <a:cubicBezTo>
                    <a:pt x="12" y="82"/>
                    <a:pt x="12" y="83"/>
                    <a:pt x="12" y="86"/>
                  </a:cubicBezTo>
                  <a:cubicBezTo>
                    <a:pt x="15" y="95"/>
                    <a:pt x="21" y="101"/>
                    <a:pt x="26" y="105"/>
                  </a:cubicBezTo>
                  <a:lnTo>
                    <a:pt x="29" y="108"/>
                  </a:lnTo>
                  <a:cubicBezTo>
                    <a:pt x="32" y="113"/>
                    <a:pt x="40" y="123"/>
                    <a:pt x="52" y="123"/>
                  </a:cubicBezTo>
                  <a:cubicBezTo>
                    <a:pt x="57" y="123"/>
                    <a:pt x="61" y="122"/>
                    <a:pt x="66" y="119"/>
                  </a:cubicBezTo>
                  <a:cubicBezTo>
                    <a:pt x="73" y="114"/>
                    <a:pt x="84" y="101"/>
                    <a:pt x="88" y="92"/>
                  </a:cubicBezTo>
                  <a:cubicBezTo>
                    <a:pt x="92" y="80"/>
                    <a:pt x="90" y="65"/>
                    <a:pt x="81" y="58"/>
                  </a:cubicBezTo>
                  <a:lnTo>
                    <a:pt x="81" y="56"/>
                  </a:lnTo>
                  <a:lnTo>
                    <a:pt x="81" y="55"/>
                  </a:lnTo>
                  <a:cubicBezTo>
                    <a:pt x="79" y="46"/>
                    <a:pt x="75" y="40"/>
                    <a:pt x="66" y="37"/>
                  </a:cubicBezTo>
                  <a:cubicBezTo>
                    <a:pt x="64" y="35"/>
                    <a:pt x="61" y="34"/>
                    <a:pt x="57" y="34"/>
                  </a:cubicBezTo>
                  <a:cubicBezTo>
                    <a:pt x="54" y="33"/>
                    <a:pt x="51" y="30"/>
                    <a:pt x="49" y="25"/>
                  </a:cubicBezTo>
                  <a:cubicBezTo>
                    <a:pt x="49" y="22"/>
                    <a:pt x="48" y="19"/>
                    <a:pt x="46" y="15"/>
                  </a:cubicBezTo>
                  <a:cubicBezTo>
                    <a:pt x="42" y="4"/>
                    <a:pt x="30" y="0"/>
                    <a:pt x="21" y="4"/>
                  </a:cubicBezTo>
                  <a:cubicBezTo>
                    <a:pt x="14" y="7"/>
                    <a:pt x="11" y="13"/>
                    <a:pt x="9" y="15"/>
                  </a:cubicBezTo>
                  <a:cubicBezTo>
                    <a:pt x="2" y="30"/>
                    <a:pt x="0" y="49"/>
                    <a:pt x="6" y="65"/>
                  </a:cubicBezTo>
                  <a:lnTo>
                    <a:pt x="9" y="71"/>
                  </a:lnTo>
                  <a:close/>
                  <a:moveTo>
                    <a:pt x="21" y="27"/>
                  </a:moveTo>
                  <a:cubicBezTo>
                    <a:pt x="21" y="28"/>
                    <a:pt x="21" y="28"/>
                    <a:pt x="21" y="28"/>
                  </a:cubicBezTo>
                  <a:lnTo>
                    <a:pt x="20" y="28"/>
                  </a:lnTo>
                  <a:lnTo>
                    <a:pt x="21" y="27"/>
                  </a:lnTo>
                  <a:close/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7" name="Freeform 11">
              <a:extLst>
                <a:ext uri="{FF2B5EF4-FFF2-40B4-BE49-F238E27FC236}">
                  <a16:creationId xmlns:a16="http://schemas.microsoft.com/office/drawing/2014/main" id="{A18B4128-E00E-4097-AED4-AC4170147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5488" y="3600450"/>
              <a:ext cx="23812" cy="30163"/>
            </a:xfrm>
            <a:custGeom>
              <a:avLst/>
              <a:gdLst>
                <a:gd name="T0" fmla="*/ 24 w 67"/>
                <a:gd name="T1" fmla="*/ 83 h 84"/>
                <a:gd name="T2" fmla="*/ 39 w 67"/>
                <a:gd name="T3" fmla="*/ 77 h 84"/>
                <a:gd name="T4" fmla="*/ 57 w 67"/>
                <a:gd name="T5" fmla="*/ 13 h 84"/>
                <a:gd name="T6" fmla="*/ 57 w 67"/>
                <a:gd name="T7" fmla="*/ 13 h 84"/>
                <a:gd name="T8" fmla="*/ 52 w 67"/>
                <a:gd name="T9" fmla="*/ 6 h 84"/>
                <a:gd name="T10" fmla="*/ 45 w 67"/>
                <a:gd name="T11" fmla="*/ 0 h 84"/>
                <a:gd name="T12" fmla="*/ 39 w 67"/>
                <a:gd name="T13" fmla="*/ 0 h 84"/>
                <a:gd name="T14" fmla="*/ 37 w 67"/>
                <a:gd name="T15" fmla="*/ 0 h 84"/>
                <a:gd name="T16" fmla="*/ 15 w 67"/>
                <a:gd name="T17" fmla="*/ 13 h 84"/>
                <a:gd name="T18" fmla="*/ 8 w 67"/>
                <a:gd name="T19" fmla="*/ 31 h 84"/>
                <a:gd name="T20" fmla="*/ 14 w 67"/>
                <a:gd name="T21" fmla="*/ 80 h 84"/>
                <a:gd name="T22" fmla="*/ 24 w 67"/>
                <a:gd name="T23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4">
                  <a:moveTo>
                    <a:pt x="24" y="83"/>
                  </a:moveTo>
                  <a:cubicBezTo>
                    <a:pt x="29" y="83"/>
                    <a:pt x="33" y="81"/>
                    <a:pt x="39" y="77"/>
                  </a:cubicBezTo>
                  <a:cubicBezTo>
                    <a:pt x="58" y="64"/>
                    <a:pt x="66" y="38"/>
                    <a:pt x="57" y="13"/>
                  </a:cubicBezTo>
                  <a:lnTo>
                    <a:pt x="57" y="13"/>
                  </a:lnTo>
                  <a:cubicBezTo>
                    <a:pt x="57" y="12"/>
                    <a:pt x="55" y="9"/>
                    <a:pt x="52" y="6"/>
                  </a:cubicBezTo>
                  <a:lnTo>
                    <a:pt x="45" y="0"/>
                  </a:lnTo>
                  <a:lnTo>
                    <a:pt x="39" y="0"/>
                  </a:lnTo>
                  <a:lnTo>
                    <a:pt x="37" y="0"/>
                  </a:lnTo>
                  <a:cubicBezTo>
                    <a:pt x="29" y="0"/>
                    <a:pt x="20" y="4"/>
                    <a:pt x="15" y="13"/>
                  </a:cubicBezTo>
                  <a:cubicBezTo>
                    <a:pt x="11" y="19"/>
                    <a:pt x="9" y="25"/>
                    <a:pt x="8" y="31"/>
                  </a:cubicBezTo>
                  <a:cubicBezTo>
                    <a:pt x="3" y="50"/>
                    <a:pt x="0" y="71"/>
                    <a:pt x="14" y="80"/>
                  </a:cubicBezTo>
                  <a:cubicBezTo>
                    <a:pt x="15" y="81"/>
                    <a:pt x="20" y="83"/>
                    <a:pt x="24" y="83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8" name="Freeform 12">
              <a:extLst>
                <a:ext uri="{FF2B5EF4-FFF2-40B4-BE49-F238E27FC236}">
                  <a16:creationId xmlns:a16="http://schemas.microsoft.com/office/drawing/2014/main" id="{432E1BCA-446F-4BF4-B15C-9C12881F4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5013" y="3694113"/>
              <a:ext cx="26987" cy="22225"/>
            </a:xfrm>
            <a:custGeom>
              <a:avLst/>
              <a:gdLst>
                <a:gd name="T0" fmla="*/ 42 w 75"/>
                <a:gd name="T1" fmla="*/ 61 h 62"/>
                <a:gd name="T2" fmla="*/ 45 w 75"/>
                <a:gd name="T3" fmla="*/ 61 h 62"/>
                <a:gd name="T4" fmla="*/ 67 w 75"/>
                <a:gd name="T5" fmla="*/ 54 h 62"/>
                <a:gd name="T6" fmla="*/ 71 w 75"/>
                <a:gd name="T7" fmla="*/ 46 h 62"/>
                <a:gd name="T8" fmla="*/ 74 w 75"/>
                <a:gd name="T9" fmla="*/ 35 h 62"/>
                <a:gd name="T10" fmla="*/ 73 w 75"/>
                <a:gd name="T11" fmla="*/ 23 h 62"/>
                <a:gd name="T12" fmla="*/ 64 w 75"/>
                <a:gd name="T13" fmla="*/ 11 h 62"/>
                <a:gd name="T14" fmla="*/ 42 w 75"/>
                <a:gd name="T15" fmla="*/ 0 h 62"/>
                <a:gd name="T16" fmla="*/ 6 w 75"/>
                <a:gd name="T17" fmla="*/ 20 h 62"/>
                <a:gd name="T18" fmla="*/ 9 w 75"/>
                <a:gd name="T19" fmla="*/ 48 h 62"/>
                <a:gd name="T20" fmla="*/ 42 w 75"/>
                <a:gd name="T21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62">
                  <a:moveTo>
                    <a:pt x="42" y="61"/>
                  </a:moveTo>
                  <a:cubicBezTo>
                    <a:pt x="43" y="61"/>
                    <a:pt x="43" y="61"/>
                    <a:pt x="45" y="61"/>
                  </a:cubicBezTo>
                  <a:cubicBezTo>
                    <a:pt x="51" y="61"/>
                    <a:pt x="60" y="60"/>
                    <a:pt x="67" y="54"/>
                  </a:cubicBezTo>
                  <a:lnTo>
                    <a:pt x="71" y="46"/>
                  </a:lnTo>
                  <a:cubicBezTo>
                    <a:pt x="73" y="42"/>
                    <a:pt x="74" y="37"/>
                    <a:pt x="74" y="35"/>
                  </a:cubicBezTo>
                  <a:cubicBezTo>
                    <a:pt x="74" y="32"/>
                    <a:pt x="74" y="27"/>
                    <a:pt x="73" y="23"/>
                  </a:cubicBezTo>
                  <a:cubicBezTo>
                    <a:pt x="71" y="17"/>
                    <a:pt x="65" y="12"/>
                    <a:pt x="64" y="11"/>
                  </a:cubicBezTo>
                  <a:cubicBezTo>
                    <a:pt x="58" y="6"/>
                    <a:pt x="51" y="2"/>
                    <a:pt x="42" y="0"/>
                  </a:cubicBezTo>
                  <a:cubicBezTo>
                    <a:pt x="30" y="0"/>
                    <a:pt x="12" y="6"/>
                    <a:pt x="6" y="20"/>
                  </a:cubicBezTo>
                  <a:cubicBezTo>
                    <a:pt x="0" y="29"/>
                    <a:pt x="2" y="39"/>
                    <a:pt x="9" y="48"/>
                  </a:cubicBezTo>
                  <a:cubicBezTo>
                    <a:pt x="18" y="61"/>
                    <a:pt x="34" y="61"/>
                    <a:pt x="42" y="61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29" name="Freeform 13">
              <a:extLst>
                <a:ext uri="{FF2B5EF4-FFF2-40B4-BE49-F238E27FC236}">
                  <a16:creationId xmlns:a16="http://schemas.microsoft.com/office/drawing/2014/main" id="{6D05C393-98CD-4CC6-91FF-529C0A6AA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5650" y="3724275"/>
              <a:ext cx="19050" cy="25400"/>
            </a:xfrm>
            <a:custGeom>
              <a:avLst/>
              <a:gdLst>
                <a:gd name="T0" fmla="*/ 5 w 55"/>
                <a:gd name="T1" fmla="*/ 14 h 69"/>
                <a:gd name="T2" fmla="*/ 2 w 55"/>
                <a:gd name="T3" fmla="*/ 19 h 69"/>
                <a:gd name="T4" fmla="*/ 0 w 55"/>
                <a:gd name="T5" fmla="*/ 37 h 69"/>
                <a:gd name="T6" fmla="*/ 9 w 55"/>
                <a:gd name="T7" fmla="*/ 63 h 69"/>
                <a:gd name="T8" fmla="*/ 22 w 55"/>
                <a:gd name="T9" fmla="*/ 68 h 69"/>
                <a:gd name="T10" fmla="*/ 28 w 55"/>
                <a:gd name="T11" fmla="*/ 66 h 69"/>
                <a:gd name="T12" fmla="*/ 46 w 55"/>
                <a:gd name="T13" fmla="*/ 44 h 69"/>
                <a:gd name="T14" fmla="*/ 48 w 55"/>
                <a:gd name="T15" fmla="*/ 40 h 69"/>
                <a:gd name="T16" fmla="*/ 52 w 55"/>
                <a:gd name="T17" fmla="*/ 23 h 69"/>
                <a:gd name="T18" fmla="*/ 51 w 55"/>
                <a:gd name="T19" fmla="*/ 17 h 69"/>
                <a:gd name="T20" fmla="*/ 45 w 55"/>
                <a:gd name="T21" fmla="*/ 8 h 69"/>
                <a:gd name="T22" fmla="*/ 34 w 55"/>
                <a:gd name="T23" fmla="*/ 1 h 69"/>
                <a:gd name="T24" fmla="*/ 27 w 55"/>
                <a:gd name="T25" fmla="*/ 0 h 69"/>
                <a:gd name="T26" fmla="*/ 13 w 55"/>
                <a:gd name="T27" fmla="*/ 7 h 69"/>
                <a:gd name="T28" fmla="*/ 5 w 55"/>
                <a:gd name="T29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69">
                  <a:moveTo>
                    <a:pt x="5" y="14"/>
                  </a:moveTo>
                  <a:lnTo>
                    <a:pt x="2" y="19"/>
                  </a:lnTo>
                  <a:lnTo>
                    <a:pt x="0" y="37"/>
                  </a:lnTo>
                  <a:cubicBezTo>
                    <a:pt x="0" y="49"/>
                    <a:pt x="3" y="58"/>
                    <a:pt x="9" y="63"/>
                  </a:cubicBezTo>
                  <a:cubicBezTo>
                    <a:pt x="13" y="66"/>
                    <a:pt x="18" y="68"/>
                    <a:pt x="22" y="68"/>
                  </a:cubicBezTo>
                  <a:cubicBezTo>
                    <a:pt x="24" y="68"/>
                    <a:pt x="25" y="68"/>
                    <a:pt x="28" y="66"/>
                  </a:cubicBezTo>
                  <a:cubicBezTo>
                    <a:pt x="42" y="63"/>
                    <a:pt x="45" y="52"/>
                    <a:pt x="46" y="44"/>
                  </a:cubicBezTo>
                  <a:cubicBezTo>
                    <a:pt x="48" y="43"/>
                    <a:pt x="48" y="41"/>
                    <a:pt x="48" y="40"/>
                  </a:cubicBezTo>
                  <a:cubicBezTo>
                    <a:pt x="51" y="37"/>
                    <a:pt x="54" y="31"/>
                    <a:pt x="52" y="23"/>
                  </a:cubicBezTo>
                  <a:lnTo>
                    <a:pt x="51" y="17"/>
                  </a:lnTo>
                  <a:lnTo>
                    <a:pt x="45" y="8"/>
                  </a:lnTo>
                  <a:cubicBezTo>
                    <a:pt x="43" y="7"/>
                    <a:pt x="40" y="3"/>
                    <a:pt x="34" y="1"/>
                  </a:cubicBezTo>
                  <a:lnTo>
                    <a:pt x="27" y="0"/>
                  </a:lnTo>
                  <a:lnTo>
                    <a:pt x="13" y="7"/>
                  </a:lnTo>
                  <a:cubicBezTo>
                    <a:pt x="12" y="7"/>
                    <a:pt x="8" y="8"/>
                    <a:pt x="5" y="14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0" name="Freeform 14">
              <a:extLst>
                <a:ext uri="{FF2B5EF4-FFF2-40B4-BE49-F238E27FC236}">
                  <a16:creationId xmlns:a16="http://schemas.microsoft.com/office/drawing/2014/main" id="{1088DF27-42A9-4A9B-9F77-FD6B6AC7C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063" y="3779838"/>
              <a:ext cx="22225" cy="23812"/>
            </a:xfrm>
            <a:custGeom>
              <a:avLst/>
              <a:gdLst>
                <a:gd name="T0" fmla="*/ 51 w 62"/>
                <a:gd name="T1" fmla="*/ 10 h 68"/>
                <a:gd name="T2" fmla="*/ 30 w 62"/>
                <a:gd name="T3" fmla="*/ 1 h 68"/>
                <a:gd name="T4" fmla="*/ 21 w 62"/>
                <a:gd name="T5" fmla="*/ 7 h 68"/>
                <a:gd name="T6" fmla="*/ 15 w 62"/>
                <a:gd name="T7" fmla="*/ 13 h 68"/>
                <a:gd name="T8" fmla="*/ 11 w 62"/>
                <a:gd name="T9" fmla="*/ 20 h 68"/>
                <a:gd name="T10" fmla="*/ 6 w 62"/>
                <a:gd name="T11" fmla="*/ 59 h 68"/>
                <a:gd name="T12" fmla="*/ 21 w 62"/>
                <a:gd name="T13" fmla="*/ 67 h 68"/>
                <a:gd name="T14" fmla="*/ 34 w 62"/>
                <a:gd name="T15" fmla="*/ 64 h 68"/>
                <a:gd name="T16" fmla="*/ 37 w 62"/>
                <a:gd name="T17" fmla="*/ 62 h 68"/>
                <a:gd name="T18" fmla="*/ 57 w 62"/>
                <a:gd name="T19" fmla="*/ 47 h 68"/>
                <a:gd name="T20" fmla="*/ 57 w 62"/>
                <a:gd name="T21" fmla="*/ 23 h 68"/>
                <a:gd name="T22" fmla="*/ 45 w 62"/>
                <a:gd name="T23" fmla="*/ 29 h 68"/>
                <a:gd name="T24" fmla="*/ 57 w 62"/>
                <a:gd name="T25" fmla="*/ 20 h 68"/>
                <a:gd name="T26" fmla="*/ 51 w 62"/>
                <a:gd name="T27" fmla="*/ 1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68">
                  <a:moveTo>
                    <a:pt x="51" y="10"/>
                  </a:moveTo>
                  <a:cubicBezTo>
                    <a:pt x="46" y="3"/>
                    <a:pt x="37" y="0"/>
                    <a:pt x="30" y="1"/>
                  </a:cubicBezTo>
                  <a:cubicBezTo>
                    <a:pt x="25" y="3"/>
                    <a:pt x="22" y="6"/>
                    <a:pt x="21" y="7"/>
                  </a:cubicBezTo>
                  <a:cubicBezTo>
                    <a:pt x="19" y="9"/>
                    <a:pt x="16" y="12"/>
                    <a:pt x="15" y="13"/>
                  </a:cubicBezTo>
                  <a:cubicBezTo>
                    <a:pt x="13" y="16"/>
                    <a:pt x="12" y="17"/>
                    <a:pt x="11" y="20"/>
                  </a:cubicBezTo>
                  <a:cubicBezTo>
                    <a:pt x="0" y="35"/>
                    <a:pt x="0" y="50"/>
                    <a:pt x="6" y="59"/>
                  </a:cubicBezTo>
                  <a:cubicBezTo>
                    <a:pt x="9" y="62"/>
                    <a:pt x="13" y="67"/>
                    <a:pt x="21" y="67"/>
                  </a:cubicBezTo>
                  <a:cubicBezTo>
                    <a:pt x="24" y="67"/>
                    <a:pt x="28" y="67"/>
                    <a:pt x="34" y="64"/>
                  </a:cubicBezTo>
                  <a:lnTo>
                    <a:pt x="37" y="62"/>
                  </a:lnTo>
                  <a:cubicBezTo>
                    <a:pt x="43" y="59"/>
                    <a:pt x="52" y="56"/>
                    <a:pt x="57" y="47"/>
                  </a:cubicBezTo>
                  <a:cubicBezTo>
                    <a:pt x="61" y="40"/>
                    <a:pt x="61" y="31"/>
                    <a:pt x="57" y="23"/>
                  </a:cubicBezTo>
                  <a:lnTo>
                    <a:pt x="45" y="29"/>
                  </a:lnTo>
                  <a:lnTo>
                    <a:pt x="57" y="20"/>
                  </a:lnTo>
                  <a:cubicBezTo>
                    <a:pt x="55" y="17"/>
                    <a:pt x="54" y="13"/>
                    <a:pt x="51" y="1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1" name="Freeform 15">
              <a:extLst>
                <a:ext uri="{FF2B5EF4-FFF2-40B4-BE49-F238E27FC236}">
                  <a16:creationId xmlns:a16="http://schemas.microsoft.com/office/drawing/2014/main" id="{0AC39BA8-B136-44BE-8981-4F696F6C0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5650" y="3814763"/>
              <a:ext cx="30163" cy="63500"/>
            </a:xfrm>
            <a:custGeom>
              <a:avLst/>
              <a:gdLst>
                <a:gd name="T0" fmla="*/ 80 w 84"/>
                <a:gd name="T1" fmla="*/ 74 h 175"/>
                <a:gd name="T2" fmla="*/ 75 w 84"/>
                <a:gd name="T3" fmla="*/ 55 h 175"/>
                <a:gd name="T4" fmla="*/ 69 w 84"/>
                <a:gd name="T5" fmla="*/ 47 h 175"/>
                <a:gd name="T6" fmla="*/ 68 w 84"/>
                <a:gd name="T7" fmla="*/ 43 h 175"/>
                <a:gd name="T8" fmla="*/ 66 w 84"/>
                <a:gd name="T9" fmla="*/ 34 h 175"/>
                <a:gd name="T10" fmla="*/ 62 w 84"/>
                <a:gd name="T11" fmla="*/ 13 h 175"/>
                <a:gd name="T12" fmla="*/ 53 w 84"/>
                <a:gd name="T13" fmla="*/ 6 h 175"/>
                <a:gd name="T14" fmla="*/ 38 w 84"/>
                <a:gd name="T15" fmla="*/ 0 h 175"/>
                <a:gd name="T16" fmla="*/ 25 w 84"/>
                <a:gd name="T17" fmla="*/ 3 h 175"/>
                <a:gd name="T18" fmla="*/ 14 w 84"/>
                <a:gd name="T19" fmla="*/ 22 h 175"/>
                <a:gd name="T20" fmla="*/ 13 w 84"/>
                <a:gd name="T21" fmla="*/ 35 h 175"/>
                <a:gd name="T22" fmla="*/ 14 w 84"/>
                <a:gd name="T23" fmla="*/ 53 h 175"/>
                <a:gd name="T24" fmla="*/ 23 w 84"/>
                <a:gd name="T25" fmla="*/ 71 h 175"/>
                <a:gd name="T26" fmla="*/ 17 w 84"/>
                <a:gd name="T27" fmla="*/ 111 h 175"/>
                <a:gd name="T28" fmla="*/ 26 w 84"/>
                <a:gd name="T29" fmla="*/ 123 h 175"/>
                <a:gd name="T30" fmla="*/ 26 w 84"/>
                <a:gd name="T31" fmla="*/ 123 h 175"/>
                <a:gd name="T32" fmla="*/ 14 w 84"/>
                <a:gd name="T33" fmla="*/ 114 h 175"/>
                <a:gd name="T34" fmla="*/ 1 w 84"/>
                <a:gd name="T35" fmla="*/ 142 h 175"/>
                <a:gd name="T36" fmla="*/ 17 w 84"/>
                <a:gd name="T37" fmla="*/ 168 h 175"/>
                <a:gd name="T38" fmla="*/ 38 w 84"/>
                <a:gd name="T39" fmla="*/ 174 h 175"/>
                <a:gd name="T40" fmla="*/ 50 w 84"/>
                <a:gd name="T41" fmla="*/ 171 h 175"/>
                <a:gd name="T42" fmla="*/ 59 w 84"/>
                <a:gd name="T43" fmla="*/ 144 h 175"/>
                <a:gd name="T44" fmla="*/ 64 w 84"/>
                <a:gd name="T45" fmla="*/ 139 h 175"/>
                <a:gd name="T46" fmla="*/ 68 w 84"/>
                <a:gd name="T47" fmla="*/ 135 h 175"/>
                <a:gd name="T48" fmla="*/ 80 w 84"/>
                <a:gd name="T49" fmla="*/ 113 h 175"/>
                <a:gd name="T50" fmla="*/ 80 w 84"/>
                <a:gd name="T51" fmla="*/ 7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175">
                  <a:moveTo>
                    <a:pt x="80" y="74"/>
                  </a:moveTo>
                  <a:cubicBezTo>
                    <a:pt x="78" y="68"/>
                    <a:pt x="78" y="62"/>
                    <a:pt x="75" y="55"/>
                  </a:cubicBezTo>
                  <a:cubicBezTo>
                    <a:pt x="74" y="53"/>
                    <a:pt x="72" y="50"/>
                    <a:pt x="69" y="47"/>
                  </a:cubicBezTo>
                  <a:cubicBezTo>
                    <a:pt x="69" y="46"/>
                    <a:pt x="68" y="44"/>
                    <a:pt x="68" y="43"/>
                  </a:cubicBezTo>
                  <a:cubicBezTo>
                    <a:pt x="66" y="41"/>
                    <a:pt x="66" y="38"/>
                    <a:pt x="66" y="34"/>
                  </a:cubicBezTo>
                  <a:cubicBezTo>
                    <a:pt x="66" y="29"/>
                    <a:pt x="68" y="21"/>
                    <a:pt x="62" y="13"/>
                  </a:cubicBezTo>
                  <a:cubicBezTo>
                    <a:pt x="59" y="9"/>
                    <a:pt x="56" y="7"/>
                    <a:pt x="53" y="6"/>
                  </a:cubicBezTo>
                  <a:cubicBezTo>
                    <a:pt x="49" y="3"/>
                    <a:pt x="44" y="1"/>
                    <a:pt x="38" y="0"/>
                  </a:cubicBezTo>
                  <a:cubicBezTo>
                    <a:pt x="37" y="0"/>
                    <a:pt x="31" y="0"/>
                    <a:pt x="25" y="3"/>
                  </a:cubicBezTo>
                  <a:cubicBezTo>
                    <a:pt x="17" y="6"/>
                    <a:pt x="14" y="13"/>
                    <a:pt x="14" y="22"/>
                  </a:cubicBezTo>
                  <a:lnTo>
                    <a:pt x="13" y="35"/>
                  </a:lnTo>
                  <a:cubicBezTo>
                    <a:pt x="13" y="41"/>
                    <a:pt x="13" y="47"/>
                    <a:pt x="14" y="53"/>
                  </a:cubicBezTo>
                  <a:cubicBezTo>
                    <a:pt x="16" y="61"/>
                    <a:pt x="19" y="67"/>
                    <a:pt x="23" y="71"/>
                  </a:cubicBezTo>
                  <a:cubicBezTo>
                    <a:pt x="25" y="84"/>
                    <a:pt x="20" y="98"/>
                    <a:pt x="17" y="111"/>
                  </a:cubicBezTo>
                  <a:lnTo>
                    <a:pt x="26" y="123"/>
                  </a:lnTo>
                  <a:lnTo>
                    <a:pt x="26" y="123"/>
                  </a:lnTo>
                  <a:lnTo>
                    <a:pt x="14" y="114"/>
                  </a:lnTo>
                  <a:cubicBezTo>
                    <a:pt x="6" y="120"/>
                    <a:pt x="0" y="131"/>
                    <a:pt x="1" y="142"/>
                  </a:cubicBezTo>
                  <a:cubicBezTo>
                    <a:pt x="1" y="153"/>
                    <a:pt x="9" y="163"/>
                    <a:pt x="17" y="168"/>
                  </a:cubicBezTo>
                  <a:cubicBezTo>
                    <a:pt x="23" y="171"/>
                    <a:pt x="31" y="174"/>
                    <a:pt x="38" y="174"/>
                  </a:cubicBezTo>
                  <a:cubicBezTo>
                    <a:pt x="43" y="174"/>
                    <a:pt x="46" y="172"/>
                    <a:pt x="50" y="171"/>
                  </a:cubicBezTo>
                  <a:cubicBezTo>
                    <a:pt x="59" y="165"/>
                    <a:pt x="59" y="153"/>
                    <a:pt x="59" y="144"/>
                  </a:cubicBezTo>
                  <a:cubicBezTo>
                    <a:pt x="61" y="142"/>
                    <a:pt x="61" y="141"/>
                    <a:pt x="64" y="139"/>
                  </a:cubicBezTo>
                  <a:cubicBezTo>
                    <a:pt x="65" y="138"/>
                    <a:pt x="66" y="136"/>
                    <a:pt x="68" y="135"/>
                  </a:cubicBezTo>
                  <a:cubicBezTo>
                    <a:pt x="74" y="131"/>
                    <a:pt x="78" y="123"/>
                    <a:pt x="80" y="113"/>
                  </a:cubicBezTo>
                  <a:cubicBezTo>
                    <a:pt x="83" y="99"/>
                    <a:pt x="81" y="86"/>
                    <a:pt x="80" y="74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D4CD7EEB-C49E-443A-BDAB-1E54F3FBE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0725" y="3959225"/>
              <a:ext cx="38100" cy="103188"/>
            </a:xfrm>
            <a:custGeom>
              <a:avLst/>
              <a:gdLst>
                <a:gd name="T0" fmla="*/ 101 w 104"/>
                <a:gd name="T1" fmla="*/ 37 h 287"/>
                <a:gd name="T2" fmla="*/ 100 w 104"/>
                <a:gd name="T3" fmla="*/ 19 h 287"/>
                <a:gd name="T4" fmla="*/ 79 w 104"/>
                <a:gd name="T5" fmla="*/ 0 h 287"/>
                <a:gd name="T6" fmla="*/ 55 w 104"/>
                <a:gd name="T7" fmla="*/ 13 h 287"/>
                <a:gd name="T8" fmla="*/ 50 w 104"/>
                <a:gd name="T9" fmla="*/ 25 h 287"/>
                <a:gd name="T10" fmla="*/ 45 w 104"/>
                <a:gd name="T11" fmla="*/ 34 h 287"/>
                <a:gd name="T12" fmla="*/ 42 w 104"/>
                <a:gd name="T13" fmla="*/ 37 h 287"/>
                <a:gd name="T14" fmla="*/ 27 w 104"/>
                <a:gd name="T15" fmla="*/ 72 h 287"/>
                <a:gd name="T16" fmla="*/ 27 w 104"/>
                <a:gd name="T17" fmla="*/ 113 h 287"/>
                <a:gd name="T18" fmla="*/ 28 w 104"/>
                <a:gd name="T19" fmla="*/ 121 h 287"/>
                <a:gd name="T20" fmla="*/ 28 w 104"/>
                <a:gd name="T21" fmla="*/ 148 h 287"/>
                <a:gd name="T22" fmla="*/ 16 w 104"/>
                <a:gd name="T23" fmla="*/ 181 h 287"/>
                <a:gd name="T24" fmla="*/ 1 w 104"/>
                <a:gd name="T25" fmla="*/ 228 h 287"/>
                <a:gd name="T26" fmla="*/ 21 w 104"/>
                <a:gd name="T27" fmla="*/ 277 h 287"/>
                <a:gd name="T28" fmla="*/ 45 w 104"/>
                <a:gd name="T29" fmla="*/ 286 h 287"/>
                <a:gd name="T30" fmla="*/ 53 w 104"/>
                <a:gd name="T31" fmla="*/ 285 h 287"/>
                <a:gd name="T32" fmla="*/ 53 w 104"/>
                <a:gd name="T33" fmla="*/ 285 h 287"/>
                <a:gd name="T34" fmla="*/ 83 w 104"/>
                <a:gd name="T35" fmla="*/ 243 h 287"/>
                <a:gd name="T36" fmla="*/ 86 w 104"/>
                <a:gd name="T37" fmla="*/ 205 h 287"/>
                <a:gd name="T38" fmla="*/ 92 w 104"/>
                <a:gd name="T39" fmla="*/ 153 h 287"/>
                <a:gd name="T40" fmla="*/ 94 w 104"/>
                <a:gd name="T41" fmla="*/ 145 h 287"/>
                <a:gd name="T42" fmla="*/ 100 w 104"/>
                <a:gd name="T43" fmla="*/ 130 h 287"/>
                <a:gd name="T44" fmla="*/ 98 w 104"/>
                <a:gd name="T45" fmla="*/ 89 h 287"/>
                <a:gd name="T46" fmla="*/ 97 w 104"/>
                <a:gd name="T47" fmla="*/ 62 h 287"/>
                <a:gd name="T48" fmla="*/ 101 w 104"/>
                <a:gd name="T49" fmla="*/ 3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287">
                  <a:moveTo>
                    <a:pt x="101" y="37"/>
                  </a:moveTo>
                  <a:cubicBezTo>
                    <a:pt x="101" y="32"/>
                    <a:pt x="103" y="25"/>
                    <a:pt x="100" y="19"/>
                  </a:cubicBezTo>
                  <a:cubicBezTo>
                    <a:pt x="97" y="8"/>
                    <a:pt x="88" y="1"/>
                    <a:pt x="79" y="0"/>
                  </a:cubicBezTo>
                  <a:cubicBezTo>
                    <a:pt x="70" y="0"/>
                    <a:pt x="61" y="4"/>
                    <a:pt x="55" y="13"/>
                  </a:cubicBezTo>
                  <a:cubicBezTo>
                    <a:pt x="53" y="16"/>
                    <a:pt x="52" y="19"/>
                    <a:pt x="50" y="25"/>
                  </a:cubicBezTo>
                  <a:cubicBezTo>
                    <a:pt x="49" y="28"/>
                    <a:pt x="46" y="31"/>
                    <a:pt x="45" y="34"/>
                  </a:cubicBezTo>
                  <a:lnTo>
                    <a:pt x="42" y="37"/>
                  </a:lnTo>
                  <a:cubicBezTo>
                    <a:pt x="36" y="46"/>
                    <a:pt x="28" y="59"/>
                    <a:pt x="27" y="72"/>
                  </a:cubicBezTo>
                  <a:cubicBezTo>
                    <a:pt x="27" y="86"/>
                    <a:pt x="25" y="99"/>
                    <a:pt x="27" y="113"/>
                  </a:cubicBezTo>
                  <a:lnTo>
                    <a:pt x="28" y="121"/>
                  </a:lnTo>
                  <a:cubicBezTo>
                    <a:pt x="28" y="132"/>
                    <a:pt x="30" y="141"/>
                    <a:pt x="28" y="148"/>
                  </a:cubicBezTo>
                  <a:cubicBezTo>
                    <a:pt x="27" y="160"/>
                    <a:pt x="22" y="170"/>
                    <a:pt x="16" y="181"/>
                  </a:cubicBezTo>
                  <a:cubicBezTo>
                    <a:pt x="10" y="196"/>
                    <a:pt x="3" y="211"/>
                    <a:pt x="1" y="228"/>
                  </a:cubicBezTo>
                  <a:cubicBezTo>
                    <a:pt x="0" y="243"/>
                    <a:pt x="6" y="264"/>
                    <a:pt x="21" y="277"/>
                  </a:cubicBezTo>
                  <a:cubicBezTo>
                    <a:pt x="28" y="283"/>
                    <a:pt x="36" y="286"/>
                    <a:pt x="45" y="286"/>
                  </a:cubicBezTo>
                  <a:cubicBezTo>
                    <a:pt x="48" y="286"/>
                    <a:pt x="50" y="286"/>
                    <a:pt x="53" y="285"/>
                  </a:cubicBezTo>
                  <a:lnTo>
                    <a:pt x="53" y="285"/>
                  </a:lnTo>
                  <a:cubicBezTo>
                    <a:pt x="70" y="282"/>
                    <a:pt x="80" y="266"/>
                    <a:pt x="83" y="243"/>
                  </a:cubicBezTo>
                  <a:cubicBezTo>
                    <a:pt x="85" y="230"/>
                    <a:pt x="86" y="217"/>
                    <a:pt x="86" y="205"/>
                  </a:cubicBezTo>
                  <a:cubicBezTo>
                    <a:pt x="86" y="185"/>
                    <a:pt x="86" y="169"/>
                    <a:pt x="92" y="153"/>
                  </a:cubicBezTo>
                  <a:lnTo>
                    <a:pt x="94" y="145"/>
                  </a:lnTo>
                  <a:cubicBezTo>
                    <a:pt x="97" y="141"/>
                    <a:pt x="98" y="135"/>
                    <a:pt x="100" y="130"/>
                  </a:cubicBezTo>
                  <a:cubicBezTo>
                    <a:pt x="103" y="115"/>
                    <a:pt x="101" y="101"/>
                    <a:pt x="98" y="89"/>
                  </a:cubicBezTo>
                  <a:cubicBezTo>
                    <a:pt x="98" y="80"/>
                    <a:pt x="97" y="71"/>
                    <a:pt x="97" y="62"/>
                  </a:cubicBezTo>
                  <a:lnTo>
                    <a:pt x="101" y="37"/>
                  </a:ln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3" name="Freeform 17">
              <a:extLst>
                <a:ext uri="{FF2B5EF4-FFF2-40B4-BE49-F238E27FC236}">
                  <a16:creationId xmlns:a16="http://schemas.microsoft.com/office/drawing/2014/main" id="{8D2AD390-8C10-420C-B2C8-E1A919525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8513" y="3757613"/>
              <a:ext cx="84137" cy="65087"/>
            </a:xfrm>
            <a:custGeom>
              <a:avLst/>
              <a:gdLst>
                <a:gd name="T0" fmla="*/ 83 w 235"/>
                <a:gd name="T1" fmla="*/ 140 h 180"/>
                <a:gd name="T2" fmla="*/ 89 w 235"/>
                <a:gd name="T3" fmla="*/ 133 h 180"/>
                <a:gd name="T4" fmla="*/ 92 w 235"/>
                <a:gd name="T5" fmla="*/ 140 h 180"/>
                <a:gd name="T6" fmla="*/ 113 w 235"/>
                <a:gd name="T7" fmla="*/ 149 h 180"/>
                <a:gd name="T8" fmla="*/ 142 w 235"/>
                <a:gd name="T9" fmla="*/ 138 h 180"/>
                <a:gd name="T10" fmla="*/ 151 w 235"/>
                <a:gd name="T11" fmla="*/ 150 h 180"/>
                <a:gd name="T12" fmla="*/ 185 w 235"/>
                <a:gd name="T13" fmla="*/ 167 h 180"/>
                <a:gd name="T14" fmla="*/ 194 w 235"/>
                <a:gd name="T15" fmla="*/ 167 h 180"/>
                <a:gd name="T16" fmla="*/ 223 w 235"/>
                <a:gd name="T17" fmla="*/ 140 h 180"/>
                <a:gd name="T18" fmla="*/ 220 w 235"/>
                <a:gd name="T19" fmla="*/ 51 h 180"/>
                <a:gd name="T20" fmla="*/ 220 w 235"/>
                <a:gd name="T21" fmla="*/ 51 h 180"/>
                <a:gd name="T22" fmla="*/ 199 w 235"/>
                <a:gd name="T23" fmla="*/ 21 h 180"/>
                <a:gd name="T24" fmla="*/ 173 w 235"/>
                <a:gd name="T25" fmla="*/ 11 h 180"/>
                <a:gd name="T26" fmla="*/ 135 w 235"/>
                <a:gd name="T27" fmla="*/ 2 h 180"/>
                <a:gd name="T28" fmla="*/ 118 w 235"/>
                <a:gd name="T29" fmla="*/ 3 h 180"/>
                <a:gd name="T30" fmla="*/ 101 w 235"/>
                <a:gd name="T31" fmla="*/ 15 h 180"/>
                <a:gd name="T32" fmla="*/ 90 w 235"/>
                <a:gd name="T33" fmla="*/ 57 h 180"/>
                <a:gd name="T34" fmla="*/ 89 w 235"/>
                <a:gd name="T35" fmla="*/ 95 h 180"/>
                <a:gd name="T36" fmla="*/ 80 w 235"/>
                <a:gd name="T37" fmla="*/ 82 h 180"/>
                <a:gd name="T38" fmla="*/ 52 w 235"/>
                <a:gd name="T39" fmla="*/ 79 h 180"/>
                <a:gd name="T40" fmla="*/ 41 w 235"/>
                <a:gd name="T41" fmla="*/ 98 h 180"/>
                <a:gd name="T42" fmla="*/ 34 w 235"/>
                <a:gd name="T43" fmla="*/ 109 h 180"/>
                <a:gd name="T44" fmla="*/ 20 w 235"/>
                <a:gd name="T45" fmla="*/ 124 h 180"/>
                <a:gd name="T46" fmla="*/ 11 w 235"/>
                <a:gd name="T47" fmla="*/ 133 h 180"/>
                <a:gd name="T48" fmla="*/ 1 w 235"/>
                <a:gd name="T49" fmla="*/ 150 h 180"/>
                <a:gd name="T50" fmla="*/ 8 w 235"/>
                <a:gd name="T51" fmla="*/ 170 h 180"/>
                <a:gd name="T52" fmla="*/ 23 w 235"/>
                <a:gd name="T53" fmla="*/ 179 h 180"/>
                <a:gd name="T54" fmla="*/ 26 w 235"/>
                <a:gd name="T55" fmla="*/ 179 h 180"/>
                <a:gd name="T56" fmla="*/ 32 w 235"/>
                <a:gd name="T57" fmla="*/ 177 h 180"/>
                <a:gd name="T58" fmla="*/ 46 w 235"/>
                <a:gd name="T59" fmla="*/ 179 h 180"/>
                <a:gd name="T60" fmla="*/ 47 w 235"/>
                <a:gd name="T61" fmla="*/ 165 h 180"/>
                <a:gd name="T62" fmla="*/ 56 w 235"/>
                <a:gd name="T63" fmla="*/ 159 h 180"/>
                <a:gd name="T64" fmla="*/ 74 w 235"/>
                <a:gd name="T65" fmla="*/ 155 h 180"/>
                <a:gd name="T66" fmla="*/ 80 w 235"/>
                <a:gd name="T67" fmla="*/ 146 h 180"/>
                <a:gd name="T68" fmla="*/ 81 w 235"/>
                <a:gd name="T69" fmla="*/ 143 h 180"/>
                <a:gd name="T70" fmla="*/ 69 w 235"/>
                <a:gd name="T71" fmla="*/ 135 h 180"/>
                <a:gd name="T72" fmla="*/ 69 w 235"/>
                <a:gd name="T73" fmla="*/ 135 h 180"/>
                <a:gd name="T74" fmla="*/ 83 w 235"/>
                <a:gd name="T75" fmla="*/ 14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5" h="180">
                  <a:moveTo>
                    <a:pt x="83" y="140"/>
                  </a:moveTo>
                  <a:cubicBezTo>
                    <a:pt x="86" y="138"/>
                    <a:pt x="87" y="135"/>
                    <a:pt x="89" y="133"/>
                  </a:cubicBezTo>
                  <a:cubicBezTo>
                    <a:pt x="90" y="135"/>
                    <a:pt x="90" y="137"/>
                    <a:pt x="92" y="140"/>
                  </a:cubicBezTo>
                  <a:cubicBezTo>
                    <a:pt x="95" y="144"/>
                    <a:pt x="99" y="149"/>
                    <a:pt x="113" y="149"/>
                  </a:cubicBezTo>
                  <a:cubicBezTo>
                    <a:pt x="123" y="149"/>
                    <a:pt x="133" y="146"/>
                    <a:pt x="142" y="138"/>
                  </a:cubicBezTo>
                  <a:cubicBezTo>
                    <a:pt x="145" y="143"/>
                    <a:pt x="148" y="147"/>
                    <a:pt x="151" y="150"/>
                  </a:cubicBezTo>
                  <a:cubicBezTo>
                    <a:pt x="162" y="161"/>
                    <a:pt x="173" y="167"/>
                    <a:pt x="185" y="167"/>
                  </a:cubicBezTo>
                  <a:cubicBezTo>
                    <a:pt x="188" y="167"/>
                    <a:pt x="191" y="167"/>
                    <a:pt x="194" y="167"/>
                  </a:cubicBezTo>
                  <a:cubicBezTo>
                    <a:pt x="208" y="164"/>
                    <a:pt x="218" y="153"/>
                    <a:pt x="223" y="140"/>
                  </a:cubicBezTo>
                  <a:cubicBezTo>
                    <a:pt x="234" y="109"/>
                    <a:pt x="233" y="80"/>
                    <a:pt x="220" y="51"/>
                  </a:cubicBezTo>
                  <a:lnTo>
                    <a:pt x="220" y="51"/>
                  </a:lnTo>
                  <a:cubicBezTo>
                    <a:pt x="215" y="42"/>
                    <a:pt x="209" y="30"/>
                    <a:pt x="199" y="21"/>
                  </a:cubicBezTo>
                  <a:cubicBezTo>
                    <a:pt x="190" y="15"/>
                    <a:pt x="181" y="14"/>
                    <a:pt x="173" y="11"/>
                  </a:cubicBezTo>
                  <a:cubicBezTo>
                    <a:pt x="162" y="8"/>
                    <a:pt x="148" y="5"/>
                    <a:pt x="135" y="2"/>
                  </a:cubicBezTo>
                  <a:cubicBezTo>
                    <a:pt x="130" y="2"/>
                    <a:pt x="124" y="0"/>
                    <a:pt x="118" y="3"/>
                  </a:cubicBezTo>
                  <a:cubicBezTo>
                    <a:pt x="111" y="5"/>
                    <a:pt x="107" y="9"/>
                    <a:pt x="101" y="15"/>
                  </a:cubicBezTo>
                  <a:cubicBezTo>
                    <a:pt x="92" y="28"/>
                    <a:pt x="92" y="45"/>
                    <a:pt x="90" y="57"/>
                  </a:cubicBezTo>
                  <a:lnTo>
                    <a:pt x="89" y="95"/>
                  </a:lnTo>
                  <a:cubicBezTo>
                    <a:pt x="87" y="91"/>
                    <a:pt x="84" y="85"/>
                    <a:pt x="80" y="82"/>
                  </a:cubicBezTo>
                  <a:cubicBezTo>
                    <a:pt x="71" y="75"/>
                    <a:pt x="59" y="73"/>
                    <a:pt x="52" y="79"/>
                  </a:cubicBezTo>
                  <a:cubicBezTo>
                    <a:pt x="44" y="85"/>
                    <a:pt x="43" y="92"/>
                    <a:pt x="41" y="98"/>
                  </a:cubicBezTo>
                  <a:cubicBezTo>
                    <a:pt x="41" y="101"/>
                    <a:pt x="40" y="104"/>
                    <a:pt x="34" y="109"/>
                  </a:cubicBezTo>
                  <a:cubicBezTo>
                    <a:pt x="29" y="112"/>
                    <a:pt x="23" y="115"/>
                    <a:pt x="20" y="124"/>
                  </a:cubicBezTo>
                  <a:cubicBezTo>
                    <a:pt x="17" y="127"/>
                    <a:pt x="14" y="130"/>
                    <a:pt x="11" y="133"/>
                  </a:cubicBezTo>
                  <a:cubicBezTo>
                    <a:pt x="8" y="134"/>
                    <a:pt x="1" y="141"/>
                    <a:pt x="1" y="150"/>
                  </a:cubicBezTo>
                  <a:cubicBezTo>
                    <a:pt x="0" y="161"/>
                    <a:pt x="7" y="167"/>
                    <a:pt x="8" y="170"/>
                  </a:cubicBezTo>
                  <a:cubicBezTo>
                    <a:pt x="11" y="173"/>
                    <a:pt x="16" y="179"/>
                    <a:pt x="23" y="179"/>
                  </a:cubicBezTo>
                  <a:cubicBezTo>
                    <a:pt x="23" y="179"/>
                    <a:pt x="25" y="179"/>
                    <a:pt x="26" y="179"/>
                  </a:cubicBezTo>
                  <a:cubicBezTo>
                    <a:pt x="29" y="179"/>
                    <a:pt x="32" y="179"/>
                    <a:pt x="32" y="177"/>
                  </a:cubicBezTo>
                  <a:lnTo>
                    <a:pt x="46" y="179"/>
                  </a:lnTo>
                  <a:lnTo>
                    <a:pt x="47" y="165"/>
                  </a:lnTo>
                  <a:cubicBezTo>
                    <a:pt x="49" y="162"/>
                    <a:pt x="50" y="159"/>
                    <a:pt x="56" y="159"/>
                  </a:cubicBezTo>
                  <a:cubicBezTo>
                    <a:pt x="59" y="159"/>
                    <a:pt x="68" y="161"/>
                    <a:pt x="74" y="155"/>
                  </a:cubicBezTo>
                  <a:cubicBezTo>
                    <a:pt x="77" y="152"/>
                    <a:pt x="78" y="149"/>
                    <a:pt x="80" y="146"/>
                  </a:cubicBezTo>
                  <a:cubicBezTo>
                    <a:pt x="80" y="146"/>
                    <a:pt x="81" y="144"/>
                    <a:pt x="81" y="143"/>
                  </a:cubicBezTo>
                  <a:lnTo>
                    <a:pt x="69" y="135"/>
                  </a:lnTo>
                  <a:lnTo>
                    <a:pt x="69" y="135"/>
                  </a:lnTo>
                  <a:lnTo>
                    <a:pt x="83" y="140"/>
                  </a:ln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4" name="Freeform 18">
              <a:extLst>
                <a:ext uri="{FF2B5EF4-FFF2-40B4-BE49-F238E27FC236}">
                  <a16:creationId xmlns:a16="http://schemas.microsoft.com/office/drawing/2014/main" id="{FCC645F5-354C-4797-ACDD-BE8ADD4CA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875" y="2098675"/>
              <a:ext cx="114300" cy="98425"/>
            </a:xfrm>
            <a:custGeom>
              <a:avLst/>
              <a:gdLst>
                <a:gd name="T0" fmla="*/ 28 w 319"/>
                <a:gd name="T1" fmla="*/ 272 h 273"/>
                <a:gd name="T2" fmla="*/ 71 w 319"/>
                <a:gd name="T3" fmla="*/ 238 h 273"/>
                <a:gd name="T4" fmla="*/ 89 w 319"/>
                <a:gd name="T5" fmla="*/ 217 h 273"/>
                <a:gd name="T6" fmla="*/ 111 w 319"/>
                <a:gd name="T7" fmla="*/ 215 h 273"/>
                <a:gd name="T8" fmla="*/ 146 w 319"/>
                <a:gd name="T9" fmla="*/ 214 h 273"/>
                <a:gd name="T10" fmla="*/ 177 w 319"/>
                <a:gd name="T11" fmla="*/ 203 h 273"/>
                <a:gd name="T12" fmla="*/ 202 w 319"/>
                <a:gd name="T13" fmla="*/ 195 h 273"/>
                <a:gd name="T14" fmla="*/ 217 w 319"/>
                <a:gd name="T15" fmla="*/ 190 h 273"/>
                <a:gd name="T16" fmla="*/ 305 w 319"/>
                <a:gd name="T17" fmla="*/ 135 h 273"/>
                <a:gd name="T18" fmla="*/ 273 w 319"/>
                <a:gd name="T19" fmla="*/ 52 h 273"/>
                <a:gd name="T20" fmla="*/ 273 w 319"/>
                <a:gd name="T21" fmla="*/ 52 h 273"/>
                <a:gd name="T22" fmla="*/ 262 w 319"/>
                <a:gd name="T23" fmla="*/ 41 h 273"/>
                <a:gd name="T24" fmla="*/ 247 w 319"/>
                <a:gd name="T25" fmla="*/ 30 h 273"/>
                <a:gd name="T26" fmla="*/ 245 w 319"/>
                <a:gd name="T27" fmla="*/ 31 h 273"/>
                <a:gd name="T28" fmla="*/ 172 w 319"/>
                <a:gd name="T29" fmla="*/ 13 h 273"/>
                <a:gd name="T30" fmla="*/ 147 w 319"/>
                <a:gd name="T31" fmla="*/ 10 h 273"/>
                <a:gd name="T32" fmla="*/ 137 w 319"/>
                <a:gd name="T33" fmla="*/ 7 h 273"/>
                <a:gd name="T34" fmla="*/ 89 w 319"/>
                <a:gd name="T35" fmla="*/ 4 h 273"/>
                <a:gd name="T36" fmla="*/ 58 w 319"/>
                <a:gd name="T37" fmla="*/ 31 h 273"/>
                <a:gd name="T38" fmla="*/ 53 w 319"/>
                <a:gd name="T39" fmla="*/ 40 h 273"/>
                <a:gd name="T40" fmla="*/ 40 w 319"/>
                <a:gd name="T41" fmla="*/ 59 h 273"/>
                <a:gd name="T42" fmla="*/ 25 w 319"/>
                <a:gd name="T43" fmla="*/ 138 h 273"/>
                <a:gd name="T44" fmla="*/ 6 w 319"/>
                <a:gd name="T45" fmla="*/ 247 h 273"/>
                <a:gd name="T46" fmla="*/ 0 w 319"/>
                <a:gd name="T47" fmla="*/ 257 h 273"/>
                <a:gd name="T48" fmla="*/ 10 w 319"/>
                <a:gd name="T49" fmla="*/ 266 h 273"/>
                <a:gd name="T50" fmla="*/ 28 w 319"/>
                <a:gd name="T51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9" h="273">
                  <a:moveTo>
                    <a:pt x="28" y="272"/>
                  </a:moveTo>
                  <a:cubicBezTo>
                    <a:pt x="46" y="272"/>
                    <a:pt x="61" y="251"/>
                    <a:pt x="71" y="238"/>
                  </a:cubicBezTo>
                  <a:cubicBezTo>
                    <a:pt x="76" y="230"/>
                    <a:pt x="85" y="218"/>
                    <a:pt x="89" y="217"/>
                  </a:cubicBezTo>
                  <a:cubicBezTo>
                    <a:pt x="95" y="215"/>
                    <a:pt x="104" y="215"/>
                    <a:pt x="111" y="215"/>
                  </a:cubicBezTo>
                  <a:cubicBezTo>
                    <a:pt x="122" y="217"/>
                    <a:pt x="134" y="217"/>
                    <a:pt x="146" y="214"/>
                  </a:cubicBezTo>
                  <a:cubicBezTo>
                    <a:pt x="156" y="211"/>
                    <a:pt x="166" y="206"/>
                    <a:pt x="177" y="203"/>
                  </a:cubicBezTo>
                  <a:cubicBezTo>
                    <a:pt x="186" y="200"/>
                    <a:pt x="193" y="197"/>
                    <a:pt x="202" y="195"/>
                  </a:cubicBezTo>
                  <a:cubicBezTo>
                    <a:pt x="207" y="193"/>
                    <a:pt x="211" y="192"/>
                    <a:pt x="217" y="190"/>
                  </a:cubicBezTo>
                  <a:cubicBezTo>
                    <a:pt x="248" y="183"/>
                    <a:pt x="291" y="171"/>
                    <a:pt x="305" y="135"/>
                  </a:cubicBezTo>
                  <a:cubicBezTo>
                    <a:pt x="318" y="99"/>
                    <a:pt x="294" y="71"/>
                    <a:pt x="273" y="52"/>
                  </a:cubicBezTo>
                  <a:lnTo>
                    <a:pt x="273" y="52"/>
                  </a:lnTo>
                  <a:lnTo>
                    <a:pt x="262" y="41"/>
                  </a:lnTo>
                  <a:lnTo>
                    <a:pt x="247" y="30"/>
                  </a:lnTo>
                  <a:lnTo>
                    <a:pt x="245" y="31"/>
                  </a:lnTo>
                  <a:cubicBezTo>
                    <a:pt x="223" y="21"/>
                    <a:pt x="196" y="16"/>
                    <a:pt x="172" y="13"/>
                  </a:cubicBezTo>
                  <a:cubicBezTo>
                    <a:pt x="163" y="12"/>
                    <a:pt x="154" y="12"/>
                    <a:pt x="147" y="10"/>
                  </a:cubicBezTo>
                  <a:lnTo>
                    <a:pt x="137" y="7"/>
                  </a:lnTo>
                  <a:cubicBezTo>
                    <a:pt x="122" y="4"/>
                    <a:pt x="104" y="0"/>
                    <a:pt x="89" y="4"/>
                  </a:cubicBezTo>
                  <a:cubicBezTo>
                    <a:pt x="68" y="9"/>
                    <a:pt x="64" y="18"/>
                    <a:pt x="58" y="31"/>
                  </a:cubicBezTo>
                  <a:cubicBezTo>
                    <a:pt x="56" y="33"/>
                    <a:pt x="55" y="35"/>
                    <a:pt x="53" y="40"/>
                  </a:cubicBezTo>
                  <a:cubicBezTo>
                    <a:pt x="49" y="47"/>
                    <a:pt x="45" y="53"/>
                    <a:pt x="40" y="59"/>
                  </a:cubicBezTo>
                  <a:cubicBezTo>
                    <a:pt x="27" y="79"/>
                    <a:pt x="15" y="98"/>
                    <a:pt x="25" y="138"/>
                  </a:cubicBezTo>
                  <a:cubicBezTo>
                    <a:pt x="36" y="181"/>
                    <a:pt x="27" y="209"/>
                    <a:pt x="6" y="247"/>
                  </a:cubicBezTo>
                  <a:lnTo>
                    <a:pt x="0" y="257"/>
                  </a:lnTo>
                  <a:lnTo>
                    <a:pt x="10" y="266"/>
                  </a:lnTo>
                  <a:cubicBezTo>
                    <a:pt x="16" y="269"/>
                    <a:pt x="22" y="272"/>
                    <a:pt x="28" y="27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5" name="Freeform 19">
              <a:extLst>
                <a:ext uri="{FF2B5EF4-FFF2-40B4-BE49-F238E27FC236}">
                  <a16:creationId xmlns:a16="http://schemas.microsoft.com/office/drawing/2014/main" id="{09CDA76B-DA1E-4F79-8508-F0CEA1EA8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75" y="2092325"/>
              <a:ext cx="49213" cy="47625"/>
            </a:xfrm>
            <a:custGeom>
              <a:avLst/>
              <a:gdLst>
                <a:gd name="T0" fmla="*/ 66 w 137"/>
                <a:gd name="T1" fmla="*/ 130 h 131"/>
                <a:gd name="T2" fmla="*/ 82 w 137"/>
                <a:gd name="T3" fmla="*/ 127 h 131"/>
                <a:gd name="T4" fmla="*/ 125 w 137"/>
                <a:gd name="T5" fmla="*/ 52 h 131"/>
                <a:gd name="T6" fmla="*/ 82 w 137"/>
                <a:gd name="T7" fmla="*/ 6 h 131"/>
                <a:gd name="T8" fmla="*/ 21 w 137"/>
                <a:gd name="T9" fmla="*/ 23 h 131"/>
                <a:gd name="T10" fmla="*/ 8 w 137"/>
                <a:gd name="T11" fmla="*/ 84 h 131"/>
                <a:gd name="T12" fmla="*/ 8 w 137"/>
                <a:gd name="T13" fmla="*/ 84 h 131"/>
                <a:gd name="T14" fmla="*/ 66 w 137"/>
                <a:gd name="T15" fmla="*/ 1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1">
                  <a:moveTo>
                    <a:pt x="66" y="130"/>
                  </a:moveTo>
                  <a:cubicBezTo>
                    <a:pt x="72" y="130"/>
                    <a:pt x="76" y="128"/>
                    <a:pt x="82" y="127"/>
                  </a:cubicBezTo>
                  <a:cubicBezTo>
                    <a:pt x="112" y="119"/>
                    <a:pt x="136" y="91"/>
                    <a:pt x="125" y="52"/>
                  </a:cubicBezTo>
                  <a:cubicBezTo>
                    <a:pt x="119" y="29"/>
                    <a:pt x="103" y="12"/>
                    <a:pt x="82" y="6"/>
                  </a:cubicBezTo>
                  <a:cubicBezTo>
                    <a:pt x="60" y="0"/>
                    <a:pt x="36" y="8"/>
                    <a:pt x="21" y="23"/>
                  </a:cubicBezTo>
                  <a:cubicBezTo>
                    <a:pt x="6" y="39"/>
                    <a:pt x="0" y="61"/>
                    <a:pt x="8" y="84"/>
                  </a:cubicBezTo>
                  <a:lnTo>
                    <a:pt x="8" y="84"/>
                  </a:lnTo>
                  <a:cubicBezTo>
                    <a:pt x="15" y="115"/>
                    <a:pt x="41" y="130"/>
                    <a:pt x="66" y="13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6" name="Freeform 20">
              <a:extLst>
                <a:ext uri="{FF2B5EF4-FFF2-40B4-BE49-F238E27FC236}">
                  <a16:creationId xmlns:a16="http://schemas.microsoft.com/office/drawing/2014/main" id="{0EB8DB16-8198-42C1-B657-AF9C7B302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2179638"/>
              <a:ext cx="42863" cy="34925"/>
            </a:xfrm>
            <a:custGeom>
              <a:avLst/>
              <a:gdLst>
                <a:gd name="T0" fmla="*/ 79 w 120"/>
                <a:gd name="T1" fmla="*/ 12 h 98"/>
                <a:gd name="T2" fmla="*/ 47 w 120"/>
                <a:gd name="T3" fmla="*/ 2 h 98"/>
                <a:gd name="T4" fmla="*/ 22 w 120"/>
                <a:gd name="T5" fmla="*/ 3 h 98"/>
                <a:gd name="T6" fmla="*/ 4 w 120"/>
                <a:gd name="T7" fmla="*/ 36 h 98"/>
                <a:gd name="T8" fmla="*/ 7 w 120"/>
                <a:gd name="T9" fmla="*/ 43 h 98"/>
                <a:gd name="T10" fmla="*/ 15 w 120"/>
                <a:gd name="T11" fmla="*/ 46 h 98"/>
                <a:gd name="T12" fmla="*/ 27 w 120"/>
                <a:gd name="T13" fmla="*/ 54 h 98"/>
                <a:gd name="T14" fmla="*/ 33 w 120"/>
                <a:gd name="T15" fmla="*/ 60 h 98"/>
                <a:gd name="T16" fmla="*/ 91 w 120"/>
                <a:gd name="T17" fmla="*/ 97 h 98"/>
                <a:gd name="T18" fmla="*/ 108 w 120"/>
                <a:gd name="T19" fmla="*/ 91 h 98"/>
                <a:gd name="T20" fmla="*/ 117 w 120"/>
                <a:gd name="T21" fmla="*/ 69 h 98"/>
                <a:gd name="T22" fmla="*/ 79 w 120"/>
                <a:gd name="T23" fmla="*/ 1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98">
                  <a:moveTo>
                    <a:pt x="79" y="12"/>
                  </a:moveTo>
                  <a:cubicBezTo>
                    <a:pt x="68" y="5"/>
                    <a:pt x="56" y="3"/>
                    <a:pt x="47" y="2"/>
                  </a:cubicBezTo>
                  <a:cubicBezTo>
                    <a:pt x="41" y="2"/>
                    <a:pt x="31" y="0"/>
                    <a:pt x="22" y="3"/>
                  </a:cubicBezTo>
                  <a:cubicBezTo>
                    <a:pt x="10" y="8"/>
                    <a:pt x="0" y="21"/>
                    <a:pt x="4" y="36"/>
                  </a:cubicBezTo>
                  <a:lnTo>
                    <a:pt x="7" y="43"/>
                  </a:lnTo>
                  <a:lnTo>
                    <a:pt x="15" y="46"/>
                  </a:lnTo>
                  <a:cubicBezTo>
                    <a:pt x="19" y="46"/>
                    <a:pt x="24" y="51"/>
                    <a:pt x="27" y="54"/>
                  </a:cubicBezTo>
                  <a:lnTo>
                    <a:pt x="33" y="60"/>
                  </a:lnTo>
                  <a:cubicBezTo>
                    <a:pt x="46" y="73"/>
                    <a:pt x="68" y="97"/>
                    <a:pt x="91" y="97"/>
                  </a:cubicBezTo>
                  <a:cubicBezTo>
                    <a:pt x="96" y="97"/>
                    <a:pt x="102" y="95"/>
                    <a:pt x="108" y="91"/>
                  </a:cubicBezTo>
                  <a:cubicBezTo>
                    <a:pt x="114" y="85"/>
                    <a:pt x="119" y="78"/>
                    <a:pt x="117" y="69"/>
                  </a:cubicBezTo>
                  <a:cubicBezTo>
                    <a:pt x="117" y="43"/>
                    <a:pt x="85" y="17"/>
                    <a:pt x="79" y="1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7" name="Freeform 21">
              <a:extLst>
                <a:ext uri="{FF2B5EF4-FFF2-40B4-BE49-F238E27FC236}">
                  <a16:creationId xmlns:a16="http://schemas.microsoft.com/office/drawing/2014/main" id="{33758B7C-EB28-45B8-A896-5085AD1D7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2027238"/>
              <a:ext cx="42862" cy="61912"/>
            </a:xfrm>
            <a:custGeom>
              <a:avLst/>
              <a:gdLst>
                <a:gd name="T0" fmla="*/ 30 w 121"/>
                <a:gd name="T1" fmla="*/ 116 h 170"/>
                <a:gd name="T2" fmla="*/ 80 w 121"/>
                <a:gd name="T3" fmla="*/ 169 h 170"/>
                <a:gd name="T4" fmla="*/ 83 w 121"/>
                <a:gd name="T5" fmla="*/ 169 h 170"/>
                <a:gd name="T6" fmla="*/ 113 w 121"/>
                <a:gd name="T7" fmla="*/ 132 h 170"/>
                <a:gd name="T8" fmla="*/ 74 w 121"/>
                <a:gd name="T9" fmla="*/ 25 h 170"/>
                <a:gd name="T10" fmla="*/ 19 w 121"/>
                <a:gd name="T11" fmla="*/ 7 h 170"/>
                <a:gd name="T12" fmla="*/ 0 w 121"/>
                <a:gd name="T13" fmla="*/ 40 h 170"/>
                <a:gd name="T14" fmla="*/ 22 w 121"/>
                <a:gd name="T15" fmla="*/ 101 h 170"/>
                <a:gd name="T16" fmla="*/ 30 w 121"/>
                <a:gd name="T17" fmla="*/ 11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70">
                  <a:moveTo>
                    <a:pt x="30" y="116"/>
                  </a:moveTo>
                  <a:cubicBezTo>
                    <a:pt x="48" y="153"/>
                    <a:pt x="64" y="169"/>
                    <a:pt x="80" y="169"/>
                  </a:cubicBezTo>
                  <a:cubicBezTo>
                    <a:pt x="82" y="169"/>
                    <a:pt x="83" y="169"/>
                    <a:pt x="83" y="169"/>
                  </a:cubicBezTo>
                  <a:cubicBezTo>
                    <a:pt x="104" y="168"/>
                    <a:pt x="110" y="141"/>
                    <a:pt x="113" y="132"/>
                  </a:cubicBezTo>
                  <a:cubicBezTo>
                    <a:pt x="120" y="98"/>
                    <a:pt x="100" y="50"/>
                    <a:pt x="74" y="25"/>
                  </a:cubicBezTo>
                  <a:cubicBezTo>
                    <a:pt x="59" y="10"/>
                    <a:pt x="37" y="0"/>
                    <a:pt x="19" y="7"/>
                  </a:cubicBezTo>
                  <a:cubicBezTo>
                    <a:pt x="12" y="10"/>
                    <a:pt x="0" y="17"/>
                    <a:pt x="0" y="40"/>
                  </a:cubicBezTo>
                  <a:cubicBezTo>
                    <a:pt x="0" y="62"/>
                    <a:pt x="12" y="83"/>
                    <a:pt x="22" y="101"/>
                  </a:cubicBezTo>
                  <a:cubicBezTo>
                    <a:pt x="25" y="107"/>
                    <a:pt x="27" y="111"/>
                    <a:pt x="30" y="116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8" name="Freeform 22">
              <a:extLst>
                <a:ext uri="{FF2B5EF4-FFF2-40B4-BE49-F238E27FC236}">
                  <a16:creationId xmlns:a16="http://schemas.microsoft.com/office/drawing/2014/main" id="{21509FE3-423E-4E67-AFDC-7111381B9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675" y="1908175"/>
              <a:ext cx="222250" cy="193675"/>
            </a:xfrm>
            <a:custGeom>
              <a:avLst/>
              <a:gdLst>
                <a:gd name="T0" fmla="*/ 31 w 616"/>
                <a:gd name="T1" fmla="*/ 294 h 536"/>
                <a:gd name="T2" fmla="*/ 31 w 616"/>
                <a:gd name="T3" fmla="*/ 318 h 536"/>
                <a:gd name="T4" fmla="*/ 80 w 616"/>
                <a:gd name="T5" fmla="*/ 386 h 536"/>
                <a:gd name="T6" fmla="*/ 71 w 616"/>
                <a:gd name="T7" fmla="*/ 429 h 536"/>
                <a:gd name="T8" fmla="*/ 185 w 616"/>
                <a:gd name="T9" fmla="*/ 505 h 536"/>
                <a:gd name="T10" fmla="*/ 221 w 616"/>
                <a:gd name="T11" fmla="*/ 532 h 536"/>
                <a:gd name="T12" fmla="*/ 264 w 616"/>
                <a:gd name="T13" fmla="*/ 532 h 536"/>
                <a:gd name="T14" fmla="*/ 282 w 616"/>
                <a:gd name="T15" fmla="*/ 530 h 536"/>
                <a:gd name="T16" fmla="*/ 349 w 616"/>
                <a:gd name="T17" fmla="*/ 455 h 536"/>
                <a:gd name="T18" fmla="*/ 342 w 616"/>
                <a:gd name="T19" fmla="*/ 431 h 536"/>
                <a:gd name="T20" fmla="*/ 367 w 616"/>
                <a:gd name="T21" fmla="*/ 431 h 536"/>
                <a:gd name="T22" fmla="*/ 471 w 616"/>
                <a:gd name="T23" fmla="*/ 328 h 536"/>
                <a:gd name="T24" fmla="*/ 477 w 616"/>
                <a:gd name="T25" fmla="*/ 328 h 536"/>
                <a:gd name="T26" fmla="*/ 541 w 616"/>
                <a:gd name="T27" fmla="*/ 307 h 536"/>
                <a:gd name="T28" fmla="*/ 558 w 616"/>
                <a:gd name="T29" fmla="*/ 287 h 536"/>
                <a:gd name="T30" fmla="*/ 584 w 616"/>
                <a:gd name="T31" fmla="*/ 236 h 536"/>
                <a:gd name="T32" fmla="*/ 591 w 616"/>
                <a:gd name="T33" fmla="*/ 200 h 536"/>
                <a:gd name="T34" fmla="*/ 584 w 616"/>
                <a:gd name="T35" fmla="*/ 83 h 536"/>
                <a:gd name="T36" fmla="*/ 566 w 616"/>
                <a:gd name="T37" fmla="*/ 59 h 536"/>
                <a:gd name="T38" fmla="*/ 575 w 616"/>
                <a:gd name="T39" fmla="*/ 37 h 536"/>
                <a:gd name="T40" fmla="*/ 560 w 616"/>
                <a:gd name="T41" fmla="*/ 6 h 536"/>
                <a:gd name="T42" fmla="*/ 509 w 616"/>
                <a:gd name="T43" fmla="*/ 1 h 536"/>
                <a:gd name="T44" fmla="*/ 376 w 616"/>
                <a:gd name="T45" fmla="*/ 32 h 536"/>
                <a:gd name="T46" fmla="*/ 295 w 616"/>
                <a:gd name="T47" fmla="*/ 46 h 536"/>
                <a:gd name="T48" fmla="*/ 200 w 616"/>
                <a:gd name="T49" fmla="*/ 89 h 536"/>
                <a:gd name="T50" fmla="*/ 232 w 616"/>
                <a:gd name="T51" fmla="*/ 139 h 536"/>
                <a:gd name="T52" fmla="*/ 240 w 616"/>
                <a:gd name="T53" fmla="*/ 157 h 536"/>
                <a:gd name="T54" fmla="*/ 261 w 616"/>
                <a:gd name="T55" fmla="*/ 174 h 536"/>
                <a:gd name="T56" fmla="*/ 248 w 616"/>
                <a:gd name="T57" fmla="*/ 183 h 536"/>
                <a:gd name="T58" fmla="*/ 190 w 616"/>
                <a:gd name="T59" fmla="*/ 172 h 536"/>
                <a:gd name="T60" fmla="*/ 172 w 616"/>
                <a:gd name="T61" fmla="*/ 151 h 536"/>
                <a:gd name="T62" fmla="*/ 107 w 616"/>
                <a:gd name="T63" fmla="*/ 141 h 536"/>
                <a:gd name="T64" fmla="*/ 55 w 616"/>
                <a:gd name="T65" fmla="*/ 126 h 536"/>
                <a:gd name="T66" fmla="*/ 38 w 616"/>
                <a:gd name="T67" fmla="*/ 175 h 536"/>
                <a:gd name="T68" fmla="*/ 29 w 616"/>
                <a:gd name="T69" fmla="*/ 197 h 536"/>
                <a:gd name="T70" fmla="*/ 12 w 616"/>
                <a:gd name="T71" fmla="*/ 278 h 536"/>
                <a:gd name="T72" fmla="*/ 404 w 616"/>
                <a:gd name="T73" fmla="*/ 175 h 536"/>
                <a:gd name="T74" fmla="*/ 395 w 616"/>
                <a:gd name="T75" fmla="*/ 169 h 536"/>
                <a:gd name="T76" fmla="*/ 396 w 616"/>
                <a:gd name="T77" fmla="*/ 107 h 536"/>
                <a:gd name="T78" fmla="*/ 402 w 616"/>
                <a:gd name="T79" fmla="*/ 144 h 536"/>
                <a:gd name="T80" fmla="*/ 404 w 616"/>
                <a:gd name="T81" fmla="*/ 175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6" h="536">
                  <a:moveTo>
                    <a:pt x="26" y="291"/>
                  </a:moveTo>
                  <a:cubicBezTo>
                    <a:pt x="28" y="293"/>
                    <a:pt x="31" y="294"/>
                    <a:pt x="31" y="294"/>
                  </a:cubicBezTo>
                  <a:cubicBezTo>
                    <a:pt x="31" y="295"/>
                    <a:pt x="31" y="301"/>
                    <a:pt x="31" y="304"/>
                  </a:cubicBezTo>
                  <a:cubicBezTo>
                    <a:pt x="31" y="309"/>
                    <a:pt x="29" y="313"/>
                    <a:pt x="31" y="318"/>
                  </a:cubicBezTo>
                  <a:cubicBezTo>
                    <a:pt x="34" y="346"/>
                    <a:pt x="49" y="359"/>
                    <a:pt x="62" y="370"/>
                  </a:cubicBezTo>
                  <a:cubicBezTo>
                    <a:pt x="68" y="376"/>
                    <a:pt x="74" y="380"/>
                    <a:pt x="80" y="386"/>
                  </a:cubicBezTo>
                  <a:cubicBezTo>
                    <a:pt x="86" y="395"/>
                    <a:pt x="86" y="395"/>
                    <a:pt x="81" y="402"/>
                  </a:cubicBezTo>
                  <a:cubicBezTo>
                    <a:pt x="77" y="408"/>
                    <a:pt x="72" y="417"/>
                    <a:pt x="71" y="429"/>
                  </a:cubicBezTo>
                  <a:cubicBezTo>
                    <a:pt x="65" y="477"/>
                    <a:pt x="119" y="489"/>
                    <a:pt x="156" y="496"/>
                  </a:cubicBezTo>
                  <a:cubicBezTo>
                    <a:pt x="168" y="499"/>
                    <a:pt x="179" y="502"/>
                    <a:pt x="185" y="505"/>
                  </a:cubicBezTo>
                  <a:cubicBezTo>
                    <a:pt x="190" y="507"/>
                    <a:pt x="193" y="509"/>
                    <a:pt x="196" y="514"/>
                  </a:cubicBezTo>
                  <a:cubicBezTo>
                    <a:pt x="202" y="520"/>
                    <a:pt x="209" y="527"/>
                    <a:pt x="221" y="532"/>
                  </a:cubicBezTo>
                  <a:cubicBezTo>
                    <a:pt x="229" y="533"/>
                    <a:pt x="234" y="535"/>
                    <a:pt x="240" y="535"/>
                  </a:cubicBezTo>
                  <a:cubicBezTo>
                    <a:pt x="249" y="535"/>
                    <a:pt x="257" y="533"/>
                    <a:pt x="264" y="532"/>
                  </a:cubicBezTo>
                  <a:lnTo>
                    <a:pt x="270" y="530"/>
                  </a:lnTo>
                  <a:cubicBezTo>
                    <a:pt x="273" y="530"/>
                    <a:pt x="278" y="530"/>
                    <a:pt x="282" y="530"/>
                  </a:cubicBezTo>
                  <a:cubicBezTo>
                    <a:pt x="300" y="527"/>
                    <a:pt x="321" y="526"/>
                    <a:pt x="337" y="515"/>
                  </a:cubicBezTo>
                  <a:cubicBezTo>
                    <a:pt x="371" y="495"/>
                    <a:pt x="356" y="469"/>
                    <a:pt x="349" y="455"/>
                  </a:cubicBezTo>
                  <a:cubicBezTo>
                    <a:pt x="346" y="449"/>
                    <a:pt x="342" y="443"/>
                    <a:pt x="342" y="437"/>
                  </a:cubicBezTo>
                  <a:cubicBezTo>
                    <a:pt x="342" y="434"/>
                    <a:pt x="342" y="432"/>
                    <a:pt x="342" y="431"/>
                  </a:cubicBezTo>
                  <a:cubicBezTo>
                    <a:pt x="343" y="431"/>
                    <a:pt x="344" y="431"/>
                    <a:pt x="344" y="431"/>
                  </a:cubicBezTo>
                  <a:cubicBezTo>
                    <a:pt x="350" y="432"/>
                    <a:pt x="359" y="434"/>
                    <a:pt x="367" y="431"/>
                  </a:cubicBezTo>
                  <a:cubicBezTo>
                    <a:pt x="402" y="425"/>
                    <a:pt x="422" y="395"/>
                    <a:pt x="438" y="368"/>
                  </a:cubicBezTo>
                  <a:cubicBezTo>
                    <a:pt x="449" y="352"/>
                    <a:pt x="459" y="337"/>
                    <a:pt x="471" y="328"/>
                  </a:cubicBezTo>
                  <a:cubicBezTo>
                    <a:pt x="472" y="327"/>
                    <a:pt x="472" y="327"/>
                    <a:pt x="474" y="325"/>
                  </a:cubicBezTo>
                  <a:cubicBezTo>
                    <a:pt x="474" y="327"/>
                    <a:pt x="475" y="327"/>
                    <a:pt x="477" y="328"/>
                  </a:cubicBezTo>
                  <a:cubicBezTo>
                    <a:pt x="483" y="333"/>
                    <a:pt x="493" y="342"/>
                    <a:pt x="509" y="337"/>
                  </a:cubicBezTo>
                  <a:cubicBezTo>
                    <a:pt x="526" y="333"/>
                    <a:pt x="533" y="319"/>
                    <a:pt x="541" y="307"/>
                  </a:cubicBezTo>
                  <a:cubicBezTo>
                    <a:pt x="542" y="304"/>
                    <a:pt x="544" y="300"/>
                    <a:pt x="547" y="297"/>
                  </a:cubicBezTo>
                  <a:cubicBezTo>
                    <a:pt x="550" y="294"/>
                    <a:pt x="554" y="291"/>
                    <a:pt x="558" y="287"/>
                  </a:cubicBezTo>
                  <a:cubicBezTo>
                    <a:pt x="563" y="284"/>
                    <a:pt x="567" y="281"/>
                    <a:pt x="572" y="276"/>
                  </a:cubicBezTo>
                  <a:cubicBezTo>
                    <a:pt x="584" y="263"/>
                    <a:pt x="590" y="248"/>
                    <a:pt x="584" y="236"/>
                  </a:cubicBezTo>
                  <a:cubicBezTo>
                    <a:pt x="582" y="230"/>
                    <a:pt x="576" y="223"/>
                    <a:pt x="566" y="220"/>
                  </a:cubicBezTo>
                  <a:cubicBezTo>
                    <a:pt x="575" y="214"/>
                    <a:pt x="582" y="206"/>
                    <a:pt x="591" y="200"/>
                  </a:cubicBezTo>
                  <a:cubicBezTo>
                    <a:pt x="615" y="180"/>
                    <a:pt x="615" y="166"/>
                    <a:pt x="613" y="139"/>
                  </a:cubicBezTo>
                  <a:cubicBezTo>
                    <a:pt x="611" y="108"/>
                    <a:pt x="599" y="98"/>
                    <a:pt x="584" y="83"/>
                  </a:cubicBezTo>
                  <a:lnTo>
                    <a:pt x="576" y="76"/>
                  </a:lnTo>
                  <a:cubicBezTo>
                    <a:pt x="567" y="68"/>
                    <a:pt x="566" y="67"/>
                    <a:pt x="566" y="59"/>
                  </a:cubicBezTo>
                  <a:cubicBezTo>
                    <a:pt x="566" y="59"/>
                    <a:pt x="567" y="56"/>
                    <a:pt x="569" y="53"/>
                  </a:cubicBezTo>
                  <a:cubicBezTo>
                    <a:pt x="572" y="49"/>
                    <a:pt x="575" y="44"/>
                    <a:pt x="575" y="37"/>
                  </a:cubicBezTo>
                  <a:cubicBezTo>
                    <a:pt x="575" y="34"/>
                    <a:pt x="575" y="32"/>
                    <a:pt x="576" y="31"/>
                  </a:cubicBezTo>
                  <a:cubicBezTo>
                    <a:pt x="579" y="18"/>
                    <a:pt x="570" y="12"/>
                    <a:pt x="560" y="6"/>
                  </a:cubicBezTo>
                  <a:cubicBezTo>
                    <a:pt x="551" y="0"/>
                    <a:pt x="536" y="0"/>
                    <a:pt x="518" y="0"/>
                  </a:cubicBezTo>
                  <a:cubicBezTo>
                    <a:pt x="515" y="1"/>
                    <a:pt x="512" y="1"/>
                    <a:pt x="509" y="1"/>
                  </a:cubicBezTo>
                  <a:cubicBezTo>
                    <a:pt x="481" y="0"/>
                    <a:pt x="450" y="0"/>
                    <a:pt x="422" y="7"/>
                  </a:cubicBezTo>
                  <a:cubicBezTo>
                    <a:pt x="404" y="13"/>
                    <a:pt x="389" y="23"/>
                    <a:pt x="376" y="32"/>
                  </a:cubicBezTo>
                  <a:cubicBezTo>
                    <a:pt x="356" y="44"/>
                    <a:pt x="342" y="56"/>
                    <a:pt x="316" y="50"/>
                  </a:cubicBezTo>
                  <a:cubicBezTo>
                    <a:pt x="310" y="50"/>
                    <a:pt x="303" y="47"/>
                    <a:pt x="295" y="46"/>
                  </a:cubicBezTo>
                  <a:cubicBezTo>
                    <a:pt x="270" y="37"/>
                    <a:pt x="239" y="26"/>
                    <a:pt x="218" y="43"/>
                  </a:cubicBezTo>
                  <a:cubicBezTo>
                    <a:pt x="206" y="52"/>
                    <a:pt x="200" y="68"/>
                    <a:pt x="200" y="89"/>
                  </a:cubicBezTo>
                  <a:cubicBezTo>
                    <a:pt x="202" y="111"/>
                    <a:pt x="214" y="122"/>
                    <a:pt x="223" y="130"/>
                  </a:cubicBezTo>
                  <a:cubicBezTo>
                    <a:pt x="226" y="133"/>
                    <a:pt x="230" y="136"/>
                    <a:pt x="232" y="139"/>
                  </a:cubicBezTo>
                  <a:cubicBezTo>
                    <a:pt x="233" y="139"/>
                    <a:pt x="233" y="142"/>
                    <a:pt x="233" y="142"/>
                  </a:cubicBezTo>
                  <a:cubicBezTo>
                    <a:pt x="234" y="147"/>
                    <a:pt x="236" y="153"/>
                    <a:pt x="240" y="157"/>
                  </a:cubicBezTo>
                  <a:cubicBezTo>
                    <a:pt x="243" y="163"/>
                    <a:pt x="249" y="166"/>
                    <a:pt x="254" y="169"/>
                  </a:cubicBezTo>
                  <a:cubicBezTo>
                    <a:pt x="257" y="171"/>
                    <a:pt x="261" y="172"/>
                    <a:pt x="261" y="174"/>
                  </a:cubicBezTo>
                  <a:cubicBezTo>
                    <a:pt x="264" y="178"/>
                    <a:pt x="264" y="188"/>
                    <a:pt x="257" y="193"/>
                  </a:cubicBezTo>
                  <a:cubicBezTo>
                    <a:pt x="254" y="191"/>
                    <a:pt x="252" y="188"/>
                    <a:pt x="248" y="183"/>
                  </a:cubicBezTo>
                  <a:cubicBezTo>
                    <a:pt x="243" y="174"/>
                    <a:pt x="233" y="157"/>
                    <a:pt x="208" y="160"/>
                  </a:cubicBezTo>
                  <a:cubicBezTo>
                    <a:pt x="199" y="162"/>
                    <a:pt x="193" y="168"/>
                    <a:pt x="190" y="172"/>
                  </a:cubicBezTo>
                  <a:cubicBezTo>
                    <a:pt x="188" y="171"/>
                    <a:pt x="185" y="168"/>
                    <a:pt x="184" y="165"/>
                  </a:cubicBezTo>
                  <a:cubicBezTo>
                    <a:pt x="181" y="160"/>
                    <a:pt x="178" y="154"/>
                    <a:pt x="172" y="151"/>
                  </a:cubicBezTo>
                  <a:cubicBezTo>
                    <a:pt x="157" y="141"/>
                    <a:pt x="141" y="141"/>
                    <a:pt x="127" y="142"/>
                  </a:cubicBezTo>
                  <a:cubicBezTo>
                    <a:pt x="120" y="142"/>
                    <a:pt x="113" y="142"/>
                    <a:pt x="107" y="141"/>
                  </a:cubicBezTo>
                  <a:cubicBezTo>
                    <a:pt x="102" y="139"/>
                    <a:pt x="98" y="136"/>
                    <a:pt x="92" y="133"/>
                  </a:cubicBezTo>
                  <a:cubicBezTo>
                    <a:pt x="81" y="128"/>
                    <a:pt x="68" y="120"/>
                    <a:pt x="55" y="126"/>
                  </a:cubicBezTo>
                  <a:cubicBezTo>
                    <a:pt x="43" y="133"/>
                    <a:pt x="38" y="147"/>
                    <a:pt x="37" y="157"/>
                  </a:cubicBezTo>
                  <a:cubicBezTo>
                    <a:pt x="37" y="163"/>
                    <a:pt x="37" y="169"/>
                    <a:pt x="38" y="175"/>
                  </a:cubicBezTo>
                  <a:cubicBezTo>
                    <a:pt x="38" y="180"/>
                    <a:pt x="38" y="184"/>
                    <a:pt x="37" y="187"/>
                  </a:cubicBezTo>
                  <a:cubicBezTo>
                    <a:pt x="37" y="190"/>
                    <a:pt x="34" y="194"/>
                    <a:pt x="29" y="197"/>
                  </a:cubicBezTo>
                  <a:cubicBezTo>
                    <a:pt x="26" y="202"/>
                    <a:pt x="22" y="206"/>
                    <a:pt x="19" y="212"/>
                  </a:cubicBezTo>
                  <a:cubicBezTo>
                    <a:pt x="13" y="224"/>
                    <a:pt x="0" y="254"/>
                    <a:pt x="12" y="278"/>
                  </a:cubicBezTo>
                  <a:cubicBezTo>
                    <a:pt x="16" y="284"/>
                    <a:pt x="22" y="288"/>
                    <a:pt x="26" y="291"/>
                  </a:cubicBezTo>
                  <a:close/>
                  <a:moveTo>
                    <a:pt x="404" y="175"/>
                  </a:moveTo>
                  <a:cubicBezTo>
                    <a:pt x="402" y="175"/>
                    <a:pt x="401" y="174"/>
                    <a:pt x="399" y="172"/>
                  </a:cubicBezTo>
                  <a:lnTo>
                    <a:pt x="395" y="169"/>
                  </a:lnTo>
                  <a:cubicBezTo>
                    <a:pt x="370" y="153"/>
                    <a:pt x="359" y="144"/>
                    <a:pt x="365" y="129"/>
                  </a:cubicBezTo>
                  <a:cubicBezTo>
                    <a:pt x="370" y="122"/>
                    <a:pt x="389" y="107"/>
                    <a:pt x="396" y="107"/>
                  </a:cubicBezTo>
                  <a:cubicBezTo>
                    <a:pt x="396" y="107"/>
                    <a:pt x="396" y="107"/>
                    <a:pt x="398" y="107"/>
                  </a:cubicBezTo>
                  <a:cubicBezTo>
                    <a:pt x="405" y="111"/>
                    <a:pt x="404" y="126"/>
                    <a:pt x="402" y="144"/>
                  </a:cubicBezTo>
                  <a:cubicBezTo>
                    <a:pt x="402" y="150"/>
                    <a:pt x="402" y="156"/>
                    <a:pt x="402" y="160"/>
                  </a:cubicBezTo>
                  <a:cubicBezTo>
                    <a:pt x="402" y="166"/>
                    <a:pt x="404" y="171"/>
                    <a:pt x="404" y="175"/>
                  </a:cubicBezTo>
                  <a:close/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39" name="Freeform 23">
              <a:extLst>
                <a:ext uri="{FF2B5EF4-FFF2-40B4-BE49-F238E27FC236}">
                  <a16:creationId xmlns:a16="http://schemas.microsoft.com/office/drawing/2014/main" id="{6A7320BB-45D2-4BE6-A3F6-05E9CE418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163" y="1843088"/>
              <a:ext cx="149225" cy="90487"/>
            </a:xfrm>
            <a:custGeom>
              <a:avLst/>
              <a:gdLst>
                <a:gd name="T0" fmla="*/ 3 w 416"/>
                <a:gd name="T1" fmla="*/ 152 h 253"/>
                <a:gd name="T2" fmla="*/ 36 w 416"/>
                <a:gd name="T3" fmla="*/ 226 h 253"/>
                <a:gd name="T4" fmla="*/ 91 w 416"/>
                <a:gd name="T5" fmla="*/ 246 h 253"/>
                <a:gd name="T6" fmla="*/ 104 w 416"/>
                <a:gd name="T7" fmla="*/ 244 h 253"/>
                <a:gd name="T8" fmla="*/ 129 w 416"/>
                <a:gd name="T9" fmla="*/ 247 h 253"/>
                <a:gd name="T10" fmla="*/ 155 w 416"/>
                <a:gd name="T11" fmla="*/ 250 h 253"/>
                <a:gd name="T12" fmla="*/ 178 w 416"/>
                <a:gd name="T13" fmla="*/ 246 h 253"/>
                <a:gd name="T14" fmla="*/ 220 w 416"/>
                <a:gd name="T15" fmla="*/ 244 h 253"/>
                <a:gd name="T16" fmla="*/ 254 w 416"/>
                <a:gd name="T17" fmla="*/ 246 h 253"/>
                <a:gd name="T18" fmla="*/ 339 w 416"/>
                <a:gd name="T19" fmla="*/ 213 h 253"/>
                <a:gd name="T20" fmla="*/ 352 w 416"/>
                <a:gd name="T21" fmla="*/ 195 h 253"/>
                <a:gd name="T22" fmla="*/ 358 w 416"/>
                <a:gd name="T23" fmla="*/ 185 h 253"/>
                <a:gd name="T24" fmla="*/ 364 w 416"/>
                <a:gd name="T25" fmla="*/ 182 h 253"/>
                <a:gd name="T26" fmla="*/ 384 w 416"/>
                <a:gd name="T27" fmla="*/ 159 h 253"/>
                <a:gd name="T28" fmla="*/ 382 w 416"/>
                <a:gd name="T29" fmla="*/ 137 h 253"/>
                <a:gd name="T30" fmla="*/ 382 w 416"/>
                <a:gd name="T31" fmla="*/ 130 h 253"/>
                <a:gd name="T32" fmla="*/ 397 w 416"/>
                <a:gd name="T33" fmla="*/ 119 h 253"/>
                <a:gd name="T34" fmla="*/ 388 w 416"/>
                <a:gd name="T35" fmla="*/ 43 h 253"/>
                <a:gd name="T36" fmla="*/ 384 w 416"/>
                <a:gd name="T37" fmla="*/ 33 h 253"/>
                <a:gd name="T38" fmla="*/ 358 w 416"/>
                <a:gd name="T39" fmla="*/ 3 h 253"/>
                <a:gd name="T40" fmla="*/ 323 w 416"/>
                <a:gd name="T41" fmla="*/ 14 h 253"/>
                <a:gd name="T42" fmla="*/ 314 w 416"/>
                <a:gd name="T43" fmla="*/ 21 h 253"/>
                <a:gd name="T44" fmla="*/ 308 w 416"/>
                <a:gd name="T45" fmla="*/ 24 h 253"/>
                <a:gd name="T46" fmla="*/ 303 w 416"/>
                <a:gd name="T47" fmla="*/ 23 h 253"/>
                <a:gd name="T48" fmla="*/ 275 w 416"/>
                <a:gd name="T49" fmla="*/ 18 h 253"/>
                <a:gd name="T50" fmla="*/ 220 w 416"/>
                <a:gd name="T51" fmla="*/ 63 h 253"/>
                <a:gd name="T52" fmla="*/ 208 w 416"/>
                <a:gd name="T53" fmla="*/ 79 h 253"/>
                <a:gd name="T54" fmla="*/ 198 w 416"/>
                <a:gd name="T55" fmla="*/ 93 h 253"/>
                <a:gd name="T56" fmla="*/ 192 w 416"/>
                <a:gd name="T57" fmla="*/ 87 h 253"/>
                <a:gd name="T58" fmla="*/ 183 w 416"/>
                <a:gd name="T59" fmla="*/ 76 h 253"/>
                <a:gd name="T60" fmla="*/ 167 w 416"/>
                <a:gd name="T61" fmla="*/ 63 h 253"/>
                <a:gd name="T62" fmla="*/ 134 w 416"/>
                <a:gd name="T63" fmla="*/ 79 h 253"/>
                <a:gd name="T64" fmla="*/ 122 w 416"/>
                <a:gd name="T65" fmla="*/ 84 h 253"/>
                <a:gd name="T66" fmla="*/ 101 w 416"/>
                <a:gd name="T67" fmla="*/ 96 h 253"/>
                <a:gd name="T68" fmla="*/ 89 w 416"/>
                <a:gd name="T69" fmla="*/ 122 h 253"/>
                <a:gd name="T70" fmla="*/ 89 w 416"/>
                <a:gd name="T71" fmla="*/ 130 h 253"/>
                <a:gd name="T72" fmla="*/ 62 w 416"/>
                <a:gd name="T73" fmla="*/ 140 h 253"/>
                <a:gd name="T74" fmla="*/ 10 w 416"/>
                <a:gd name="T75" fmla="*/ 127 h 253"/>
                <a:gd name="T76" fmla="*/ 3 w 416"/>
                <a:gd name="T77" fmla="*/ 1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6" h="253">
                  <a:moveTo>
                    <a:pt x="3" y="152"/>
                  </a:moveTo>
                  <a:cubicBezTo>
                    <a:pt x="9" y="171"/>
                    <a:pt x="22" y="208"/>
                    <a:pt x="36" y="226"/>
                  </a:cubicBezTo>
                  <a:cubicBezTo>
                    <a:pt x="54" y="252"/>
                    <a:pt x="74" y="249"/>
                    <a:pt x="91" y="246"/>
                  </a:cubicBezTo>
                  <a:cubicBezTo>
                    <a:pt x="95" y="246"/>
                    <a:pt x="100" y="244"/>
                    <a:pt x="104" y="244"/>
                  </a:cubicBezTo>
                  <a:cubicBezTo>
                    <a:pt x="113" y="244"/>
                    <a:pt x="120" y="246"/>
                    <a:pt x="129" y="247"/>
                  </a:cubicBezTo>
                  <a:cubicBezTo>
                    <a:pt x="137" y="249"/>
                    <a:pt x="146" y="250"/>
                    <a:pt x="155" y="250"/>
                  </a:cubicBezTo>
                  <a:cubicBezTo>
                    <a:pt x="162" y="250"/>
                    <a:pt x="169" y="249"/>
                    <a:pt x="178" y="246"/>
                  </a:cubicBezTo>
                  <a:cubicBezTo>
                    <a:pt x="195" y="241"/>
                    <a:pt x="205" y="243"/>
                    <a:pt x="220" y="244"/>
                  </a:cubicBezTo>
                  <a:cubicBezTo>
                    <a:pt x="229" y="246"/>
                    <a:pt x="241" y="247"/>
                    <a:pt x="254" y="246"/>
                  </a:cubicBezTo>
                  <a:cubicBezTo>
                    <a:pt x="278" y="246"/>
                    <a:pt x="317" y="232"/>
                    <a:pt x="339" y="213"/>
                  </a:cubicBezTo>
                  <a:cubicBezTo>
                    <a:pt x="345" y="207"/>
                    <a:pt x="348" y="201"/>
                    <a:pt x="352" y="195"/>
                  </a:cubicBezTo>
                  <a:cubicBezTo>
                    <a:pt x="354" y="191"/>
                    <a:pt x="355" y="188"/>
                    <a:pt x="358" y="185"/>
                  </a:cubicBezTo>
                  <a:cubicBezTo>
                    <a:pt x="360" y="183"/>
                    <a:pt x="361" y="183"/>
                    <a:pt x="364" y="182"/>
                  </a:cubicBezTo>
                  <a:cubicBezTo>
                    <a:pt x="370" y="179"/>
                    <a:pt x="379" y="173"/>
                    <a:pt x="384" y="159"/>
                  </a:cubicBezTo>
                  <a:cubicBezTo>
                    <a:pt x="385" y="150"/>
                    <a:pt x="384" y="143"/>
                    <a:pt x="382" y="137"/>
                  </a:cubicBezTo>
                  <a:cubicBezTo>
                    <a:pt x="382" y="134"/>
                    <a:pt x="381" y="131"/>
                    <a:pt x="382" y="130"/>
                  </a:cubicBezTo>
                  <a:cubicBezTo>
                    <a:pt x="386" y="128"/>
                    <a:pt x="392" y="125"/>
                    <a:pt x="397" y="119"/>
                  </a:cubicBezTo>
                  <a:cubicBezTo>
                    <a:pt x="415" y="93"/>
                    <a:pt x="400" y="64"/>
                    <a:pt x="388" y="43"/>
                  </a:cubicBezTo>
                  <a:lnTo>
                    <a:pt x="384" y="33"/>
                  </a:lnTo>
                  <a:cubicBezTo>
                    <a:pt x="376" y="18"/>
                    <a:pt x="370" y="6"/>
                    <a:pt x="358" y="3"/>
                  </a:cubicBezTo>
                  <a:cubicBezTo>
                    <a:pt x="346" y="0"/>
                    <a:pt x="334" y="6"/>
                    <a:pt x="323" y="14"/>
                  </a:cubicBezTo>
                  <a:cubicBezTo>
                    <a:pt x="318" y="17"/>
                    <a:pt x="315" y="20"/>
                    <a:pt x="314" y="21"/>
                  </a:cubicBezTo>
                  <a:cubicBezTo>
                    <a:pt x="311" y="24"/>
                    <a:pt x="311" y="24"/>
                    <a:pt x="308" y="24"/>
                  </a:cubicBezTo>
                  <a:cubicBezTo>
                    <a:pt x="308" y="24"/>
                    <a:pt x="305" y="24"/>
                    <a:pt x="303" y="23"/>
                  </a:cubicBezTo>
                  <a:cubicBezTo>
                    <a:pt x="298" y="19"/>
                    <a:pt x="287" y="14"/>
                    <a:pt x="275" y="18"/>
                  </a:cubicBezTo>
                  <a:cubicBezTo>
                    <a:pt x="254" y="26"/>
                    <a:pt x="223" y="58"/>
                    <a:pt x="220" y="63"/>
                  </a:cubicBezTo>
                  <a:cubicBezTo>
                    <a:pt x="216" y="67"/>
                    <a:pt x="211" y="73"/>
                    <a:pt x="208" y="79"/>
                  </a:cubicBezTo>
                  <a:cubicBezTo>
                    <a:pt x="205" y="84"/>
                    <a:pt x="199" y="91"/>
                    <a:pt x="198" y="93"/>
                  </a:cubicBezTo>
                  <a:cubicBezTo>
                    <a:pt x="198" y="93"/>
                    <a:pt x="196" y="93"/>
                    <a:pt x="192" y="87"/>
                  </a:cubicBezTo>
                  <a:cubicBezTo>
                    <a:pt x="187" y="82"/>
                    <a:pt x="184" y="79"/>
                    <a:pt x="183" y="76"/>
                  </a:cubicBezTo>
                  <a:cubicBezTo>
                    <a:pt x="180" y="70"/>
                    <a:pt x="175" y="64"/>
                    <a:pt x="167" y="63"/>
                  </a:cubicBezTo>
                  <a:cubicBezTo>
                    <a:pt x="158" y="61"/>
                    <a:pt x="150" y="66"/>
                    <a:pt x="134" y="79"/>
                  </a:cubicBezTo>
                  <a:cubicBezTo>
                    <a:pt x="131" y="81"/>
                    <a:pt x="126" y="82"/>
                    <a:pt x="122" y="84"/>
                  </a:cubicBezTo>
                  <a:cubicBezTo>
                    <a:pt x="114" y="88"/>
                    <a:pt x="107" y="91"/>
                    <a:pt x="101" y="96"/>
                  </a:cubicBezTo>
                  <a:cubicBezTo>
                    <a:pt x="91" y="106"/>
                    <a:pt x="91" y="116"/>
                    <a:pt x="89" y="122"/>
                  </a:cubicBezTo>
                  <a:cubicBezTo>
                    <a:pt x="89" y="125"/>
                    <a:pt x="89" y="128"/>
                    <a:pt x="89" y="130"/>
                  </a:cubicBezTo>
                  <a:cubicBezTo>
                    <a:pt x="85" y="137"/>
                    <a:pt x="71" y="145"/>
                    <a:pt x="62" y="140"/>
                  </a:cubicBezTo>
                  <a:cubicBezTo>
                    <a:pt x="43" y="128"/>
                    <a:pt x="25" y="116"/>
                    <a:pt x="10" y="127"/>
                  </a:cubicBezTo>
                  <a:cubicBezTo>
                    <a:pt x="6" y="130"/>
                    <a:pt x="0" y="137"/>
                    <a:pt x="3" y="15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0" name="Freeform 24">
              <a:extLst>
                <a:ext uri="{FF2B5EF4-FFF2-40B4-BE49-F238E27FC236}">
                  <a16:creationId xmlns:a16="http://schemas.microsoft.com/office/drawing/2014/main" id="{71D4BEDA-FC8D-4A80-81BF-00F1AE487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3475" y="1743075"/>
              <a:ext cx="31750" cy="39688"/>
            </a:xfrm>
            <a:custGeom>
              <a:avLst/>
              <a:gdLst>
                <a:gd name="T0" fmla="*/ 28 w 88"/>
                <a:gd name="T1" fmla="*/ 108 h 109"/>
                <a:gd name="T2" fmla="*/ 28 w 88"/>
                <a:gd name="T3" fmla="*/ 108 h 109"/>
                <a:gd name="T4" fmla="*/ 61 w 88"/>
                <a:gd name="T5" fmla="*/ 74 h 109"/>
                <a:gd name="T6" fmla="*/ 64 w 88"/>
                <a:gd name="T7" fmla="*/ 68 h 109"/>
                <a:gd name="T8" fmla="*/ 77 w 88"/>
                <a:gd name="T9" fmla="*/ 24 h 109"/>
                <a:gd name="T10" fmla="*/ 50 w 88"/>
                <a:gd name="T11" fmla="*/ 1 h 109"/>
                <a:gd name="T12" fmla="*/ 19 w 88"/>
                <a:gd name="T13" fmla="*/ 43 h 109"/>
                <a:gd name="T14" fmla="*/ 14 w 88"/>
                <a:gd name="T15" fmla="*/ 53 h 109"/>
                <a:gd name="T16" fmla="*/ 6 w 88"/>
                <a:gd name="T17" fmla="*/ 92 h 109"/>
                <a:gd name="T18" fmla="*/ 28 w 88"/>
                <a:gd name="T19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109">
                  <a:moveTo>
                    <a:pt x="28" y="108"/>
                  </a:moveTo>
                  <a:lnTo>
                    <a:pt x="28" y="108"/>
                  </a:lnTo>
                  <a:cubicBezTo>
                    <a:pt x="44" y="108"/>
                    <a:pt x="53" y="89"/>
                    <a:pt x="61" y="74"/>
                  </a:cubicBezTo>
                  <a:cubicBezTo>
                    <a:pt x="62" y="71"/>
                    <a:pt x="64" y="70"/>
                    <a:pt x="64" y="68"/>
                  </a:cubicBezTo>
                  <a:cubicBezTo>
                    <a:pt x="72" y="61"/>
                    <a:pt x="87" y="49"/>
                    <a:pt x="77" y="24"/>
                  </a:cubicBezTo>
                  <a:cubicBezTo>
                    <a:pt x="71" y="9"/>
                    <a:pt x="62" y="0"/>
                    <a:pt x="50" y="1"/>
                  </a:cubicBezTo>
                  <a:cubicBezTo>
                    <a:pt x="34" y="1"/>
                    <a:pt x="25" y="22"/>
                    <a:pt x="19" y="43"/>
                  </a:cubicBezTo>
                  <a:cubicBezTo>
                    <a:pt x="17" y="45"/>
                    <a:pt x="16" y="49"/>
                    <a:pt x="14" y="53"/>
                  </a:cubicBezTo>
                  <a:cubicBezTo>
                    <a:pt x="7" y="67"/>
                    <a:pt x="0" y="80"/>
                    <a:pt x="6" y="92"/>
                  </a:cubicBezTo>
                  <a:cubicBezTo>
                    <a:pt x="12" y="105"/>
                    <a:pt x="20" y="108"/>
                    <a:pt x="28" y="10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1" name="Freeform 25">
              <a:extLst>
                <a:ext uri="{FF2B5EF4-FFF2-40B4-BE49-F238E27FC236}">
                  <a16:creationId xmlns:a16="http://schemas.microsoft.com/office/drawing/2014/main" id="{D609E231-747B-4785-9017-2F038C10B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50" y="1689100"/>
              <a:ext cx="38100" cy="31750"/>
            </a:xfrm>
            <a:custGeom>
              <a:avLst/>
              <a:gdLst>
                <a:gd name="T0" fmla="*/ 52 w 105"/>
                <a:gd name="T1" fmla="*/ 86 h 87"/>
                <a:gd name="T2" fmla="*/ 58 w 105"/>
                <a:gd name="T3" fmla="*/ 85 h 87"/>
                <a:gd name="T4" fmla="*/ 71 w 105"/>
                <a:gd name="T5" fmla="*/ 79 h 87"/>
                <a:gd name="T6" fmla="*/ 82 w 105"/>
                <a:gd name="T7" fmla="*/ 76 h 87"/>
                <a:gd name="T8" fmla="*/ 104 w 105"/>
                <a:gd name="T9" fmla="*/ 43 h 87"/>
                <a:gd name="T10" fmla="*/ 92 w 105"/>
                <a:gd name="T11" fmla="*/ 12 h 87"/>
                <a:gd name="T12" fmla="*/ 85 w 105"/>
                <a:gd name="T13" fmla="*/ 3 h 87"/>
                <a:gd name="T14" fmla="*/ 71 w 105"/>
                <a:gd name="T15" fmla="*/ 0 h 87"/>
                <a:gd name="T16" fmla="*/ 52 w 105"/>
                <a:gd name="T17" fmla="*/ 3 h 87"/>
                <a:gd name="T18" fmla="*/ 37 w 105"/>
                <a:gd name="T19" fmla="*/ 6 h 87"/>
                <a:gd name="T20" fmla="*/ 30 w 105"/>
                <a:gd name="T21" fmla="*/ 6 h 87"/>
                <a:gd name="T22" fmla="*/ 6 w 105"/>
                <a:gd name="T23" fmla="*/ 27 h 87"/>
                <a:gd name="T24" fmla="*/ 0 w 105"/>
                <a:gd name="T25" fmla="*/ 41 h 87"/>
                <a:gd name="T26" fmla="*/ 15 w 105"/>
                <a:gd name="T27" fmla="*/ 68 h 87"/>
                <a:gd name="T28" fmla="*/ 52 w 105"/>
                <a:gd name="T2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87">
                  <a:moveTo>
                    <a:pt x="52" y="86"/>
                  </a:moveTo>
                  <a:cubicBezTo>
                    <a:pt x="54" y="86"/>
                    <a:pt x="55" y="86"/>
                    <a:pt x="58" y="85"/>
                  </a:cubicBezTo>
                  <a:cubicBezTo>
                    <a:pt x="63" y="85"/>
                    <a:pt x="65" y="80"/>
                    <a:pt x="71" y="79"/>
                  </a:cubicBezTo>
                  <a:cubicBezTo>
                    <a:pt x="74" y="79"/>
                    <a:pt x="77" y="77"/>
                    <a:pt x="82" y="76"/>
                  </a:cubicBezTo>
                  <a:cubicBezTo>
                    <a:pt x="95" y="71"/>
                    <a:pt x="103" y="58"/>
                    <a:pt x="104" y="43"/>
                  </a:cubicBezTo>
                  <a:cubicBezTo>
                    <a:pt x="104" y="31"/>
                    <a:pt x="98" y="21"/>
                    <a:pt x="92" y="12"/>
                  </a:cubicBezTo>
                  <a:cubicBezTo>
                    <a:pt x="91" y="9"/>
                    <a:pt x="89" y="6"/>
                    <a:pt x="85" y="3"/>
                  </a:cubicBezTo>
                  <a:cubicBezTo>
                    <a:pt x="79" y="0"/>
                    <a:pt x="74" y="0"/>
                    <a:pt x="71" y="0"/>
                  </a:cubicBezTo>
                  <a:cubicBezTo>
                    <a:pt x="64" y="0"/>
                    <a:pt x="58" y="1"/>
                    <a:pt x="52" y="3"/>
                  </a:cubicBezTo>
                  <a:cubicBezTo>
                    <a:pt x="48" y="4"/>
                    <a:pt x="43" y="6"/>
                    <a:pt x="37" y="6"/>
                  </a:cubicBezTo>
                  <a:cubicBezTo>
                    <a:pt x="36" y="6"/>
                    <a:pt x="33" y="4"/>
                    <a:pt x="30" y="6"/>
                  </a:cubicBezTo>
                  <a:cubicBezTo>
                    <a:pt x="15" y="7"/>
                    <a:pt x="9" y="21"/>
                    <a:pt x="6" y="27"/>
                  </a:cubicBezTo>
                  <a:cubicBezTo>
                    <a:pt x="3" y="30"/>
                    <a:pt x="2" y="34"/>
                    <a:pt x="0" y="41"/>
                  </a:cubicBezTo>
                  <a:cubicBezTo>
                    <a:pt x="0" y="47"/>
                    <a:pt x="2" y="58"/>
                    <a:pt x="15" y="68"/>
                  </a:cubicBezTo>
                  <a:cubicBezTo>
                    <a:pt x="22" y="76"/>
                    <a:pt x="37" y="86"/>
                    <a:pt x="52" y="86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2" name="Freeform 26">
              <a:extLst>
                <a:ext uri="{FF2B5EF4-FFF2-40B4-BE49-F238E27FC236}">
                  <a16:creationId xmlns:a16="http://schemas.microsoft.com/office/drawing/2014/main" id="{C8C34C2E-E6F3-45FF-A8C2-7573D4672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1685925"/>
              <a:ext cx="188913" cy="298450"/>
            </a:xfrm>
            <a:custGeom>
              <a:avLst/>
              <a:gdLst>
                <a:gd name="T0" fmla="*/ 30 w 524"/>
                <a:gd name="T1" fmla="*/ 313 h 829"/>
                <a:gd name="T2" fmla="*/ 75 w 524"/>
                <a:gd name="T3" fmla="*/ 353 h 829"/>
                <a:gd name="T4" fmla="*/ 75 w 524"/>
                <a:gd name="T5" fmla="*/ 368 h 829"/>
                <a:gd name="T6" fmla="*/ 88 w 524"/>
                <a:gd name="T7" fmla="*/ 403 h 829"/>
                <a:gd name="T8" fmla="*/ 81 w 524"/>
                <a:gd name="T9" fmla="*/ 402 h 829"/>
                <a:gd name="T10" fmla="*/ 0 w 524"/>
                <a:gd name="T11" fmla="*/ 455 h 829"/>
                <a:gd name="T12" fmla="*/ 58 w 524"/>
                <a:gd name="T13" fmla="*/ 525 h 829"/>
                <a:gd name="T14" fmla="*/ 88 w 524"/>
                <a:gd name="T15" fmla="*/ 541 h 829"/>
                <a:gd name="T16" fmla="*/ 159 w 524"/>
                <a:gd name="T17" fmla="*/ 442 h 829"/>
                <a:gd name="T18" fmla="*/ 168 w 524"/>
                <a:gd name="T19" fmla="*/ 434 h 829"/>
                <a:gd name="T20" fmla="*/ 185 w 524"/>
                <a:gd name="T21" fmla="*/ 425 h 829"/>
                <a:gd name="T22" fmla="*/ 171 w 524"/>
                <a:gd name="T23" fmla="*/ 457 h 829"/>
                <a:gd name="T24" fmla="*/ 165 w 524"/>
                <a:gd name="T25" fmla="*/ 491 h 829"/>
                <a:gd name="T26" fmla="*/ 156 w 524"/>
                <a:gd name="T27" fmla="*/ 507 h 829"/>
                <a:gd name="T28" fmla="*/ 133 w 524"/>
                <a:gd name="T29" fmla="*/ 531 h 829"/>
                <a:gd name="T30" fmla="*/ 115 w 524"/>
                <a:gd name="T31" fmla="*/ 602 h 829"/>
                <a:gd name="T32" fmla="*/ 141 w 524"/>
                <a:gd name="T33" fmla="*/ 607 h 829"/>
                <a:gd name="T34" fmla="*/ 216 w 524"/>
                <a:gd name="T35" fmla="*/ 752 h 829"/>
                <a:gd name="T36" fmla="*/ 243 w 524"/>
                <a:gd name="T37" fmla="*/ 748 h 829"/>
                <a:gd name="T38" fmla="*/ 274 w 524"/>
                <a:gd name="T39" fmla="*/ 767 h 829"/>
                <a:gd name="T40" fmla="*/ 293 w 524"/>
                <a:gd name="T41" fmla="*/ 767 h 829"/>
                <a:gd name="T42" fmla="*/ 341 w 524"/>
                <a:gd name="T43" fmla="*/ 809 h 829"/>
                <a:gd name="T44" fmla="*/ 446 w 524"/>
                <a:gd name="T45" fmla="*/ 824 h 829"/>
                <a:gd name="T46" fmla="*/ 512 w 524"/>
                <a:gd name="T47" fmla="*/ 758 h 829"/>
                <a:gd name="T48" fmla="*/ 486 w 524"/>
                <a:gd name="T49" fmla="*/ 671 h 829"/>
                <a:gd name="T50" fmla="*/ 494 w 524"/>
                <a:gd name="T51" fmla="*/ 660 h 829"/>
                <a:gd name="T52" fmla="*/ 516 w 524"/>
                <a:gd name="T53" fmla="*/ 573 h 829"/>
                <a:gd name="T54" fmla="*/ 477 w 524"/>
                <a:gd name="T55" fmla="*/ 417 h 829"/>
                <a:gd name="T56" fmla="*/ 408 w 524"/>
                <a:gd name="T57" fmla="*/ 440 h 829"/>
                <a:gd name="T58" fmla="*/ 360 w 524"/>
                <a:gd name="T59" fmla="*/ 369 h 829"/>
                <a:gd name="T60" fmla="*/ 350 w 524"/>
                <a:gd name="T61" fmla="*/ 336 h 829"/>
                <a:gd name="T62" fmla="*/ 350 w 524"/>
                <a:gd name="T63" fmla="*/ 274 h 829"/>
                <a:gd name="T64" fmla="*/ 363 w 524"/>
                <a:gd name="T65" fmla="*/ 237 h 829"/>
                <a:gd name="T66" fmla="*/ 375 w 524"/>
                <a:gd name="T67" fmla="*/ 148 h 829"/>
                <a:gd name="T68" fmla="*/ 336 w 524"/>
                <a:gd name="T69" fmla="*/ 109 h 829"/>
                <a:gd name="T70" fmla="*/ 329 w 524"/>
                <a:gd name="T71" fmla="*/ 75 h 829"/>
                <a:gd name="T72" fmla="*/ 303 w 524"/>
                <a:gd name="T73" fmla="*/ 41 h 829"/>
                <a:gd name="T74" fmla="*/ 302 w 524"/>
                <a:gd name="T75" fmla="*/ 30 h 829"/>
                <a:gd name="T76" fmla="*/ 250 w 524"/>
                <a:gd name="T77" fmla="*/ 12 h 829"/>
                <a:gd name="T78" fmla="*/ 207 w 524"/>
                <a:gd name="T79" fmla="*/ 64 h 829"/>
                <a:gd name="T80" fmla="*/ 188 w 524"/>
                <a:gd name="T81" fmla="*/ 72 h 829"/>
                <a:gd name="T82" fmla="*/ 106 w 524"/>
                <a:gd name="T83" fmla="*/ 121 h 829"/>
                <a:gd name="T84" fmla="*/ 100 w 524"/>
                <a:gd name="T85" fmla="*/ 151 h 829"/>
                <a:gd name="T86" fmla="*/ 89 w 524"/>
                <a:gd name="T87" fmla="*/ 177 h 829"/>
                <a:gd name="T88" fmla="*/ 103 w 524"/>
                <a:gd name="T89" fmla="*/ 210 h 829"/>
                <a:gd name="T90" fmla="*/ 49 w 524"/>
                <a:gd name="T91" fmla="*/ 283 h 829"/>
                <a:gd name="T92" fmla="*/ 287 w 524"/>
                <a:gd name="T93" fmla="*/ 393 h 829"/>
                <a:gd name="T94" fmla="*/ 278 w 524"/>
                <a:gd name="T95" fmla="*/ 393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4" h="829">
                  <a:moveTo>
                    <a:pt x="49" y="283"/>
                  </a:moveTo>
                  <a:cubicBezTo>
                    <a:pt x="42" y="290"/>
                    <a:pt x="34" y="299"/>
                    <a:pt x="30" y="313"/>
                  </a:cubicBezTo>
                  <a:cubicBezTo>
                    <a:pt x="27" y="327"/>
                    <a:pt x="33" y="347"/>
                    <a:pt x="49" y="353"/>
                  </a:cubicBezTo>
                  <a:cubicBezTo>
                    <a:pt x="58" y="356"/>
                    <a:pt x="67" y="354"/>
                    <a:pt x="75" y="353"/>
                  </a:cubicBezTo>
                  <a:cubicBezTo>
                    <a:pt x="75" y="354"/>
                    <a:pt x="75" y="357"/>
                    <a:pt x="75" y="360"/>
                  </a:cubicBezTo>
                  <a:lnTo>
                    <a:pt x="75" y="368"/>
                  </a:lnTo>
                  <a:cubicBezTo>
                    <a:pt x="75" y="382"/>
                    <a:pt x="81" y="391"/>
                    <a:pt x="85" y="400"/>
                  </a:cubicBezTo>
                  <a:cubicBezTo>
                    <a:pt x="86" y="400"/>
                    <a:pt x="86" y="402"/>
                    <a:pt x="88" y="403"/>
                  </a:cubicBezTo>
                  <a:cubicBezTo>
                    <a:pt x="86" y="403"/>
                    <a:pt x="86" y="403"/>
                    <a:pt x="85" y="403"/>
                  </a:cubicBezTo>
                  <a:lnTo>
                    <a:pt x="81" y="402"/>
                  </a:lnTo>
                  <a:cubicBezTo>
                    <a:pt x="63" y="397"/>
                    <a:pt x="43" y="400"/>
                    <a:pt x="27" y="411"/>
                  </a:cubicBezTo>
                  <a:cubicBezTo>
                    <a:pt x="11" y="420"/>
                    <a:pt x="2" y="437"/>
                    <a:pt x="0" y="455"/>
                  </a:cubicBezTo>
                  <a:cubicBezTo>
                    <a:pt x="0" y="479"/>
                    <a:pt x="21" y="501"/>
                    <a:pt x="30" y="510"/>
                  </a:cubicBezTo>
                  <a:cubicBezTo>
                    <a:pt x="39" y="519"/>
                    <a:pt x="49" y="522"/>
                    <a:pt x="58" y="525"/>
                  </a:cubicBezTo>
                  <a:cubicBezTo>
                    <a:pt x="66" y="527"/>
                    <a:pt x="72" y="530"/>
                    <a:pt x="78" y="534"/>
                  </a:cubicBezTo>
                  <a:cubicBezTo>
                    <a:pt x="79" y="535"/>
                    <a:pt x="84" y="540"/>
                    <a:pt x="88" y="541"/>
                  </a:cubicBezTo>
                  <a:cubicBezTo>
                    <a:pt x="95" y="543"/>
                    <a:pt x="106" y="544"/>
                    <a:pt x="118" y="532"/>
                  </a:cubicBezTo>
                  <a:cubicBezTo>
                    <a:pt x="143" y="510"/>
                    <a:pt x="159" y="477"/>
                    <a:pt x="159" y="442"/>
                  </a:cubicBezTo>
                  <a:cubicBezTo>
                    <a:pt x="161" y="440"/>
                    <a:pt x="162" y="440"/>
                    <a:pt x="164" y="439"/>
                  </a:cubicBezTo>
                  <a:cubicBezTo>
                    <a:pt x="165" y="437"/>
                    <a:pt x="167" y="436"/>
                    <a:pt x="168" y="434"/>
                  </a:cubicBezTo>
                  <a:cubicBezTo>
                    <a:pt x="173" y="431"/>
                    <a:pt x="177" y="428"/>
                    <a:pt x="183" y="427"/>
                  </a:cubicBezTo>
                  <a:lnTo>
                    <a:pt x="185" y="425"/>
                  </a:lnTo>
                  <a:lnTo>
                    <a:pt x="179" y="440"/>
                  </a:lnTo>
                  <a:cubicBezTo>
                    <a:pt x="176" y="445"/>
                    <a:pt x="173" y="451"/>
                    <a:pt x="171" y="457"/>
                  </a:cubicBezTo>
                  <a:cubicBezTo>
                    <a:pt x="170" y="461"/>
                    <a:pt x="170" y="464"/>
                    <a:pt x="170" y="467"/>
                  </a:cubicBezTo>
                  <a:lnTo>
                    <a:pt x="165" y="491"/>
                  </a:lnTo>
                  <a:cubicBezTo>
                    <a:pt x="165" y="495"/>
                    <a:pt x="164" y="495"/>
                    <a:pt x="162" y="498"/>
                  </a:cubicBezTo>
                  <a:cubicBezTo>
                    <a:pt x="161" y="501"/>
                    <a:pt x="158" y="504"/>
                    <a:pt x="156" y="507"/>
                  </a:cubicBezTo>
                  <a:cubicBezTo>
                    <a:pt x="150" y="515"/>
                    <a:pt x="144" y="521"/>
                    <a:pt x="140" y="525"/>
                  </a:cubicBezTo>
                  <a:cubicBezTo>
                    <a:pt x="137" y="527"/>
                    <a:pt x="134" y="528"/>
                    <a:pt x="133" y="531"/>
                  </a:cubicBezTo>
                  <a:cubicBezTo>
                    <a:pt x="125" y="535"/>
                    <a:pt x="118" y="543"/>
                    <a:pt x="112" y="552"/>
                  </a:cubicBezTo>
                  <a:cubicBezTo>
                    <a:pt x="101" y="565"/>
                    <a:pt x="98" y="589"/>
                    <a:pt x="115" y="602"/>
                  </a:cubicBezTo>
                  <a:cubicBezTo>
                    <a:pt x="121" y="608"/>
                    <a:pt x="130" y="610"/>
                    <a:pt x="139" y="608"/>
                  </a:cubicBezTo>
                  <a:cubicBezTo>
                    <a:pt x="140" y="608"/>
                    <a:pt x="140" y="607"/>
                    <a:pt x="141" y="607"/>
                  </a:cubicBezTo>
                  <a:cubicBezTo>
                    <a:pt x="147" y="656"/>
                    <a:pt x="168" y="705"/>
                    <a:pt x="201" y="742"/>
                  </a:cubicBezTo>
                  <a:cubicBezTo>
                    <a:pt x="202" y="745"/>
                    <a:pt x="207" y="751"/>
                    <a:pt x="216" y="752"/>
                  </a:cubicBezTo>
                  <a:cubicBezTo>
                    <a:pt x="225" y="755"/>
                    <a:pt x="232" y="752"/>
                    <a:pt x="238" y="749"/>
                  </a:cubicBezTo>
                  <a:cubicBezTo>
                    <a:pt x="240" y="749"/>
                    <a:pt x="243" y="748"/>
                    <a:pt x="243" y="748"/>
                  </a:cubicBezTo>
                  <a:cubicBezTo>
                    <a:pt x="244" y="748"/>
                    <a:pt x="248" y="752"/>
                    <a:pt x="251" y="754"/>
                  </a:cubicBezTo>
                  <a:cubicBezTo>
                    <a:pt x="257" y="760"/>
                    <a:pt x="265" y="766"/>
                    <a:pt x="274" y="767"/>
                  </a:cubicBezTo>
                  <a:cubicBezTo>
                    <a:pt x="280" y="769"/>
                    <a:pt x="284" y="767"/>
                    <a:pt x="289" y="767"/>
                  </a:cubicBezTo>
                  <a:cubicBezTo>
                    <a:pt x="290" y="767"/>
                    <a:pt x="292" y="767"/>
                    <a:pt x="293" y="767"/>
                  </a:cubicBezTo>
                  <a:cubicBezTo>
                    <a:pt x="302" y="767"/>
                    <a:pt x="309" y="775"/>
                    <a:pt x="321" y="788"/>
                  </a:cubicBezTo>
                  <a:cubicBezTo>
                    <a:pt x="327" y="796"/>
                    <a:pt x="333" y="803"/>
                    <a:pt x="341" y="809"/>
                  </a:cubicBezTo>
                  <a:cubicBezTo>
                    <a:pt x="358" y="824"/>
                    <a:pt x="381" y="828"/>
                    <a:pt x="403" y="828"/>
                  </a:cubicBezTo>
                  <a:cubicBezTo>
                    <a:pt x="418" y="828"/>
                    <a:pt x="431" y="827"/>
                    <a:pt x="446" y="824"/>
                  </a:cubicBezTo>
                  <a:cubicBezTo>
                    <a:pt x="457" y="822"/>
                    <a:pt x="468" y="821"/>
                    <a:pt x="479" y="815"/>
                  </a:cubicBezTo>
                  <a:cubicBezTo>
                    <a:pt x="498" y="804"/>
                    <a:pt x="512" y="782"/>
                    <a:pt x="512" y="758"/>
                  </a:cubicBezTo>
                  <a:cubicBezTo>
                    <a:pt x="513" y="739"/>
                    <a:pt x="507" y="720"/>
                    <a:pt x="495" y="696"/>
                  </a:cubicBezTo>
                  <a:cubicBezTo>
                    <a:pt x="489" y="687"/>
                    <a:pt x="485" y="677"/>
                    <a:pt x="486" y="671"/>
                  </a:cubicBezTo>
                  <a:cubicBezTo>
                    <a:pt x="488" y="668"/>
                    <a:pt x="489" y="666"/>
                    <a:pt x="491" y="663"/>
                  </a:cubicBezTo>
                  <a:lnTo>
                    <a:pt x="494" y="660"/>
                  </a:lnTo>
                  <a:cubicBezTo>
                    <a:pt x="507" y="639"/>
                    <a:pt x="510" y="617"/>
                    <a:pt x="513" y="596"/>
                  </a:cubicBezTo>
                  <a:lnTo>
                    <a:pt x="516" y="573"/>
                  </a:lnTo>
                  <a:cubicBezTo>
                    <a:pt x="519" y="549"/>
                    <a:pt x="523" y="525"/>
                    <a:pt x="520" y="501"/>
                  </a:cubicBezTo>
                  <a:cubicBezTo>
                    <a:pt x="519" y="464"/>
                    <a:pt x="503" y="433"/>
                    <a:pt x="477" y="417"/>
                  </a:cubicBezTo>
                  <a:cubicBezTo>
                    <a:pt x="460" y="405"/>
                    <a:pt x="433" y="402"/>
                    <a:pt x="418" y="418"/>
                  </a:cubicBezTo>
                  <a:cubicBezTo>
                    <a:pt x="412" y="424"/>
                    <a:pt x="409" y="431"/>
                    <a:pt x="408" y="440"/>
                  </a:cubicBezTo>
                  <a:cubicBezTo>
                    <a:pt x="408" y="428"/>
                    <a:pt x="406" y="418"/>
                    <a:pt x="402" y="409"/>
                  </a:cubicBezTo>
                  <a:cubicBezTo>
                    <a:pt x="394" y="391"/>
                    <a:pt x="378" y="375"/>
                    <a:pt x="360" y="369"/>
                  </a:cubicBezTo>
                  <a:cubicBezTo>
                    <a:pt x="353" y="366"/>
                    <a:pt x="344" y="365"/>
                    <a:pt x="338" y="366"/>
                  </a:cubicBezTo>
                  <a:cubicBezTo>
                    <a:pt x="344" y="356"/>
                    <a:pt x="347" y="344"/>
                    <a:pt x="350" y="336"/>
                  </a:cubicBezTo>
                  <a:cubicBezTo>
                    <a:pt x="353" y="326"/>
                    <a:pt x="356" y="314"/>
                    <a:pt x="356" y="302"/>
                  </a:cubicBezTo>
                  <a:cubicBezTo>
                    <a:pt x="356" y="292"/>
                    <a:pt x="353" y="283"/>
                    <a:pt x="350" y="274"/>
                  </a:cubicBezTo>
                  <a:cubicBezTo>
                    <a:pt x="345" y="259"/>
                    <a:pt x="344" y="250"/>
                    <a:pt x="348" y="244"/>
                  </a:cubicBezTo>
                  <a:cubicBezTo>
                    <a:pt x="351" y="241"/>
                    <a:pt x="357" y="238"/>
                    <a:pt x="363" y="237"/>
                  </a:cubicBezTo>
                  <a:cubicBezTo>
                    <a:pt x="372" y="234"/>
                    <a:pt x="381" y="229"/>
                    <a:pt x="388" y="220"/>
                  </a:cubicBezTo>
                  <a:cubicBezTo>
                    <a:pt x="408" y="200"/>
                    <a:pt x="397" y="167"/>
                    <a:pt x="375" y="148"/>
                  </a:cubicBezTo>
                  <a:cubicBezTo>
                    <a:pt x="370" y="143"/>
                    <a:pt x="366" y="139"/>
                    <a:pt x="361" y="134"/>
                  </a:cubicBezTo>
                  <a:cubicBezTo>
                    <a:pt x="351" y="127"/>
                    <a:pt x="341" y="119"/>
                    <a:pt x="336" y="109"/>
                  </a:cubicBezTo>
                  <a:cubicBezTo>
                    <a:pt x="333" y="104"/>
                    <a:pt x="333" y="97"/>
                    <a:pt x="332" y="91"/>
                  </a:cubicBezTo>
                  <a:cubicBezTo>
                    <a:pt x="330" y="85"/>
                    <a:pt x="330" y="81"/>
                    <a:pt x="329" y="75"/>
                  </a:cubicBezTo>
                  <a:cubicBezTo>
                    <a:pt x="324" y="61"/>
                    <a:pt x="317" y="52"/>
                    <a:pt x="308" y="45"/>
                  </a:cubicBezTo>
                  <a:cubicBezTo>
                    <a:pt x="306" y="43"/>
                    <a:pt x="303" y="41"/>
                    <a:pt x="303" y="41"/>
                  </a:cubicBezTo>
                  <a:cubicBezTo>
                    <a:pt x="302" y="39"/>
                    <a:pt x="302" y="35"/>
                    <a:pt x="302" y="30"/>
                  </a:cubicBezTo>
                  <a:lnTo>
                    <a:pt x="302" y="30"/>
                  </a:lnTo>
                  <a:cubicBezTo>
                    <a:pt x="299" y="15"/>
                    <a:pt x="290" y="3"/>
                    <a:pt x="278" y="0"/>
                  </a:cubicBezTo>
                  <a:cubicBezTo>
                    <a:pt x="271" y="0"/>
                    <a:pt x="260" y="0"/>
                    <a:pt x="250" y="12"/>
                  </a:cubicBezTo>
                  <a:cubicBezTo>
                    <a:pt x="241" y="20"/>
                    <a:pt x="235" y="29"/>
                    <a:pt x="231" y="38"/>
                  </a:cubicBezTo>
                  <a:cubicBezTo>
                    <a:pt x="223" y="49"/>
                    <a:pt x="216" y="60"/>
                    <a:pt x="207" y="64"/>
                  </a:cubicBezTo>
                  <a:cubicBezTo>
                    <a:pt x="202" y="67"/>
                    <a:pt x="198" y="69"/>
                    <a:pt x="192" y="70"/>
                  </a:cubicBezTo>
                  <a:lnTo>
                    <a:pt x="188" y="72"/>
                  </a:lnTo>
                  <a:cubicBezTo>
                    <a:pt x="170" y="78"/>
                    <a:pt x="153" y="85"/>
                    <a:pt x="139" y="93"/>
                  </a:cubicBezTo>
                  <a:cubicBezTo>
                    <a:pt x="128" y="98"/>
                    <a:pt x="113" y="106"/>
                    <a:pt x="106" y="121"/>
                  </a:cubicBezTo>
                  <a:cubicBezTo>
                    <a:pt x="103" y="128"/>
                    <a:pt x="103" y="134"/>
                    <a:pt x="101" y="140"/>
                  </a:cubicBezTo>
                  <a:cubicBezTo>
                    <a:pt x="101" y="145"/>
                    <a:pt x="101" y="148"/>
                    <a:pt x="100" y="151"/>
                  </a:cubicBezTo>
                  <a:cubicBezTo>
                    <a:pt x="98" y="152"/>
                    <a:pt x="98" y="153"/>
                    <a:pt x="97" y="156"/>
                  </a:cubicBezTo>
                  <a:cubicBezTo>
                    <a:pt x="94" y="161"/>
                    <a:pt x="91" y="168"/>
                    <a:pt x="89" y="177"/>
                  </a:cubicBezTo>
                  <a:cubicBezTo>
                    <a:pt x="89" y="188"/>
                    <a:pt x="95" y="195"/>
                    <a:pt x="98" y="201"/>
                  </a:cubicBezTo>
                  <a:cubicBezTo>
                    <a:pt x="100" y="204"/>
                    <a:pt x="103" y="207"/>
                    <a:pt x="103" y="210"/>
                  </a:cubicBezTo>
                  <a:cubicBezTo>
                    <a:pt x="106" y="219"/>
                    <a:pt x="95" y="234"/>
                    <a:pt x="86" y="243"/>
                  </a:cubicBezTo>
                  <a:lnTo>
                    <a:pt x="49" y="283"/>
                  </a:lnTo>
                  <a:close/>
                  <a:moveTo>
                    <a:pt x="278" y="393"/>
                  </a:moveTo>
                  <a:cubicBezTo>
                    <a:pt x="281" y="393"/>
                    <a:pt x="284" y="393"/>
                    <a:pt x="287" y="393"/>
                  </a:cubicBezTo>
                  <a:cubicBezTo>
                    <a:pt x="289" y="393"/>
                    <a:pt x="290" y="393"/>
                    <a:pt x="292" y="393"/>
                  </a:cubicBezTo>
                  <a:cubicBezTo>
                    <a:pt x="287" y="394"/>
                    <a:pt x="283" y="394"/>
                    <a:pt x="278" y="393"/>
                  </a:cubicBezTo>
                  <a:close/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3" name="Freeform 27">
              <a:extLst>
                <a:ext uri="{FF2B5EF4-FFF2-40B4-BE49-F238E27FC236}">
                  <a16:creationId xmlns:a16="http://schemas.microsoft.com/office/drawing/2014/main" id="{35BD2456-54B0-4DFE-92FD-8D66461F6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350" y="1898650"/>
              <a:ext cx="153988" cy="177800"/>
            </a:xfrm>
            <a:custGeom>
              <a:avLst/>
              <a:gdLst>
                <a:gd name="T0" fmla="*/ 48 w 426"/>
                <a:gd name="T1" fmla="*/ 275 h 493"/>
                <a:gd name="T2" fmla="*/ 43 w 426"/>
                <a:gd name="T3" fmla="*/ 318 h 493"/>
                <a:gd name="T4" fmla="*/ 37 w 426"/>
                <a:gd name="T5" fmla="*/ 358 h 493"/>
                <a:gd name="T6" fmla="*/ 34 w 426"/>
                <a:gd name="T7" fmla="*/ 363 h 493"/>
                <a:gd name="T8" fmla="*/ 28 w 426"/>
                <a:gd name="T9" fmla="*/ 372 h 493"/>
                <a:gd name="T10" fmla="*/ 22 w 426"/>
                <a:gd name="T11" fmla="*/ 391 h 493"/>
                <a:gd name="T12" fmla="*/ 21 w 426"/>
                <a:gd name="T13" fmla="*/ 398 h 493"/>
                <a:gd name="T14" fmla="*/ 13 w 426"/>
                <a:gd name="T15" fmla="*/ 415 h 493"/>
                <a:gd name="T16" fmla="*/ 9 w 426"/>
                <a:gd name="T17" fmla="*/ 424 h 493"/>
                <a:gd name="T18" fmla="*/ 2 w 426"/>
                <a:gd name="T19" fmla="*/ 462 h 493"/>
                <a:gd name="T20" fmla="*/ 24 w 426"/>
                <a:gd name="T21" fmla="*/ 489 h 493"/>
                <a:gd name="T22" fmla="*/ 45 w 426"/>
                <a:gd name="T23" fmla="*/ 492 h 493"/>
                <a:gd name="T24" fmla="*/ 88 w 426"/>
                <a:gd name="T25" fmla="*/ 480 h 493"/>
                <a:gd name="T26" fmla="*/ 120 w 426"/>
                <a:gd name="T27" fmla="*/ 450 h 493"/>
                <a:gd name="T28" fmla="*/ 123 w 426"/>
                <a:gd name="T29" fmla="*/ 447 h 493"/>
                <a:gd name="T30" fmla="*/ 162 w 426"/>
                <a:gd name="T31" fmla="*/ 415 h 493"/>
                <a:gd name="T32" fmla="*/ 204 w 426"/>
                <a:gd name="T33" fmla="*/ 413 h 493"/>
                <a:gd name="T34" fmla="*/ 217 w 426"/>
                <a:gd name="T35" fmla="*/ 419 h 493"/>
                <a:gd name="T36" fmla="*/ 242 w 426"/>
                <a:gd name="T37" fmla="*/ 413 h 493"/>
                <a:gd name="T38" fmla="*/ 266 w 426"/>
                <a:gd name="T39" fmla="*/ 398 h 493"/>
                <a:gd name="T40" fmla="*/ 293 w 426"/>
                <a:gd name="T41" fmla="*/ 382 h 493"/>
                <a:gd name="T42" fmla="*/ 302 w 426"/>
                <a:gd name="T43" fmla="*/ 379 h 493"/>
                <a:gd name="T44" fmla="*/ 333 w 426"/>
                <a:gd name="T45" fmla="*/ 363 h 493"/>
                <a:gd name="T46" fmla="*/ 342 w 426"/>
                <a:gd name="T47" fmla="*/ 354 h 493"/>
                <a:gd name="T48" fmla="*/ 348 w 426"/>
                <a:gd name="T49" fmla="*/ 346 h 493"/>
                <a:gd name="T50" fmla="*/ 352 w 426"/>
                <a:gd name="T51" fmla="*/ 348 h 493"/>
                <a:gd name="T52" fmla="*/ 373 w 426"/>
                <a:gd name="T53" fmla="*/ 346 h 493"/>
                <a:gd name="T54" fmla="*/ 389 w 426"/>
                <a:gd name="T55" fmla="*/ 321 h 493"/>
                <a:gd name="T56" fmla="*/ 392 w 426"/>
                <a:gd name="T57" fmla="*/ 315 h 493"/>
                <a:gd name="T58" fmla="*/ 398 w 426"/>
                <a:gd name="T59" fmla="*/ 309 h 493"/>
                <a:gd name="T60" fmla="*/ 409 w 426"/>
                <a:gd name="T61" fmla="*/ 299 h 493"/>
                <a:gd name="T62" fmla="*/ 409 w 426"/>
                <a:gd name="T63" fmla="*/ 233 h 493"/>
                <a:gd name="T64" fmla="*/ 361 w 426"/>
                <a:gd name="T65" fmla="*/ 174 h 493"/>
                <a:gd name="T66" fmla="*/ 357 w 426"/>
                <a:gd name="T67" fmla="*/ 172 h 493"/>
                <a:gd name="T68" fmla="*/ 352 w 426"/>
                <a:gd name="T69" fmla="*/ 171 h 493"/>
                <a:gd name="T70" fmla="*/ 348 w 426"/>
                <a:gd name="T71" fmla="*/ 166 h 493"/>
                <a:gd name="T72" fmla="*/ 345 w 426"/>
                <a:gd name="T73" fmla="*/ 157 h 493"/>
                <a:gd name="T74" fmla="*/ 315 w 426"/>
                <a:gd name="T75" fmla="*/ 122 h 493"/>
                <a:gd name="T76" fmla="*/ 311 w 426"/>
                <a:gd name="T77" fmla="*/ 119 h 493"/>
                <a:gd name="T78" fmla="*/ 305 w 426"/>
                <a:gd name="T79" fmla="*/ 116 h 493"/>
                <a:gd name="T80" fmla="*/ 303 w 426"/>
                <a:gd name="T81" fmla="*/ 110 h 493"/>
                <a:gd name="T82" fmla="*/ 297 w 426"/>
                <a:gd name="T83" fmla="*/ 97 h 493"/>
                <a:gd name="T84" fmla="*/ 256 w 426"/>
                <a:gd name="T85" fmla="*/ 85 h 493"/>
                <a:gd name="T86" fmla="*/ 227 w 426"/>
                <a:gd name="T87" fmla="*/ 104 h 493"/>
                <a:gd name="T88" fmla="*/ 221 w 426"/>
                <a:gd name="T89" fmla="*/ 108 h 493"/>
                <a:gd name="T90" fmla="*/ 233 w 426"/>
                <a:gd name="T91" fmla="*/ 50 h 493"/>
                <a:gd name="T92" fmla="*/ 208 w 426"/>
                <a:gd name="T93" fmla="*/ 9 h 493"/>
                <a:gd name="T94" fmla="*/ 174 w 426"/>
                <a:gd name="T95" fmla="*/ 4 h 493"/>
                <a:gd name="T96" fmla="*/ 143 w 426"/>
                <a:gd name="T97" fmla="*/ 30 h 493"/>
                <a:gd name="T98" fmla="*/ 137 w 426"/>
                <a:gd name="T99" fmla="*/ 37 h 493"/>
                <a:gd name="T100" fmla="*/ 122 w 426"/>
                <a:gd name="T101" fmla="*/ 52 h 493"/>
                <a:gd name="T102" fmla="*/ 110 w 426"/>
                <a:gd name="T103" fmla="*/ 64 h 493"/>
                <a:gd name="T104" fmla="*/ 89 w 426"/>
                <a:gd name="T105" fmla="*/ 108 h 493"/>
                <a:gd name="T106" fmla="*/ 92 w 426"/>
                <a:gd name="T107" fmla="*/ 126 h 493"/>
                <a:gd name="T108" fmla="*/ 94 w 426"/>
                <a:gd name="T109" fmla="*/ 141 h 493"/>
                <a:gd name="T110" fmla="*/ 88 w 426"/>
                <a:gd name="T111" fmla="*/ 152 h 493"/>
                <a:gd name="T112" fmla="*/ 79 w 426"/>
                <a:gd name="T113" fmla="*/ 169 h 493"/>
                <a:gd name="T114" fmla="*/ 79 w 426"/>
                <a:gd name="T115" fmla="*/ 198 h 493"/>
                <a:gd name="T116" fmla="*/ 80 w 426"/>
                <a:gd name="T117" fmla="*/ 210 h 493"/>
                <a:gd name="T118" fmla="*/ 65 w 426"/>
                <a:gd name="T119" fmla="*/ 242 h 493"/>
                <a:gd name="T120" fmla="*/ 48 w 426"/>
                <a:gd name="T121" fmla="*/ 27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6" h="493">
                  <a:moveTo>
                    <a:pt x="48" y="275"/>
                  </a:moveTo>
                  <a:cubicBezTo>
                    <a:pt x="43" y="290"/>
                    <a:pt x="43" y="305"/>
                    <a:pt x="43" y="318"/>
                  </a:cubicBezTo>
                  <a:cubicBezTo>
                    <a:pt x="43" y="334"/>
                    <a:pt x="43" y="348"/>
                    <a:pt x="37" y="358"/>
                  </a:cubicBezTo>
                  <a:lnTo>
                    <a:pt x="34" y="363"/>
                  </a:lnTo>
                  <a:cubicBezTo>
                    <a:pt x="31" y="366"/>
                    <a:pt x="30" y="369"/>
                    <a:pt x="28" y="372"/>
                  </a:cubicBezTo>
                  <a:cubicBezTo>
                    <a:pt x="24" y="379"/>
                    <a:pt x="22" y="385"/>
                    <a:pt x="22" y="391"/>
                  </a:cubicBezTo>
                  <a:cubicBezTo>
                    <a:pt x="21" y="394"/>
                    <a:pt x="21" y="395"/>
                    <a:pt x="21" y="398"/>
                  </a:cubicBezTo>
                  <a:cubicBezTo>
                    <a:pt x="19" y="404"/>
                    <a:pt x="16" y="409"/>
                    <a:pt x="13" y="415"/>
                  </a:cubicBezTo>
                  <a:lnTo>
                    <a:pt x="9" y="424"/>
                  </a:lnTo>
                  <a:cubicBezTo>
                    <a:pt x="2" y="438"/>
                    <a:pt x="0" y="450"/>
                    <a:pt x="2" y="462"/>
                  </a:cubicBezTo>
                  <a:cubicBezTo>
                    <a:pt x="4" y="474"/>
                    <a:pt x="12" y="484"/>
                    <a:pt x="24" y="489"/>
                  </a:cubicBezTo>
                  <a:cubicBezTo>
                    <a:pt x="30" y="490"/>
                    <a:pt x="37" y="492"/>
                    <a:pt x="45" y="492"/>
                  </a:cubicBezTo>
                  <a:cubicBezTo>
                    <a:pt x="61" y="492"/>
                    <a:pt x="79" y="486"/>
                    <a:pt x="88" y="480"/>
                  </a:cubicBezTo>
                  <a:cubicBezTo>
                    <a:pt x="101" y="471"/>
                    <a:pt x="112" y="461"/>
                    <a:pt x="120" y="450"/>
                  </a:cubicBezTo>
                  <a:lnTo>
                    <a:pt x="123" y="447"/>
                  </a:lnTo>
                  <a:cubicBezTo>
                    <a:pt x="134" y="435"/>
                    <a:pt x="147" y="422"/>
                    <a:pt x="162" y="415"/>
                  </a:cubicBezTo>
                  <a:cubicBezTo>
                    <a:pt x="175" y="407"/>
                    <a:pt x="192" y="407"/>
                    <a:pt x="204" y="413"/>
                  </a:cubicBezTo>
                  <a:cubicBezTo>
                    <a:pt x="208" y="415"/>
                    <a:pt x="211" y="418"/>
                    <a:pt x="217" y="419"/>
                  </a:cubicBezTo>
                  <a:cubicBezTo>
                    <a:pt x="227" y="421"/>
                    <a:pt x="236" y="416"/>
                    <a:pt x="242" y="413"/>
                  </a:cubicBezTo>
                  <a:cubicBezTo>
                    <a:pt x="250" y="409"/>
                    <a:pt x="259" y="404"/>
                    <a:pt x="266" y="398"/>
                  </a:cubicBezTo>
                  <a:cubicBezTo>
                    <a:pt x="275" y="392"/>
                    <a:pt x="284" y="386"/>
                    <a:pt x="293" y="382"/>
                  </a:cubicBezTo>
                  <a:cubicBezTo>
                    <a:pt x="296" y="380"/>
                    <a:pt x="299" y="380"/>
                    <a:pt x="302" y="379"/>
                  </a:cubicBezTo>
                  <a:cubicBezTo>
                    <a:pt x="312" y="376"/>
                    <a:pt x="324" y="372"/>
                    <a:pt x="333" y="363"/>
                  </a:cubicBezTo>
                  <a:cubicBezTo>
                    <a:pt x="336" y="360"/>
                    <a:pt x="339" y="357"/>
                    <a:pt x="342" y="354"/>
                  </a:cubicBezTo>
                  <a:cubicBezTo>
                    <a:pt x="343" y="352"/>
                    <a:pt x="346" y="348"/>
                    <a:pt x="348" y="346"/>
                  </a:cubicBezTo>
                  <a:cubicBezTo>
                    <a:pt x="349" y="346"/>
                    <a:pt x="351" y="348"/>
                    <a:pt x="352" y="348"/>
                  </a:cubicBezTo>
                  <a:cubicBezTo>
                    <a:pt x="358" y="348"/>
                    <a:pt x="366" y="349"/>
                    <a:pt x="373" y="346"/>
                  </a:cubicBezTo>
                  <a:cubicBezTo>
                    <a:pt x="385" y="340"/>
                    <a:pt x="388" y="330"/>
                    <a:pt x="389" y="321"/>
                  </a:cubicBezTo>
                  <a:cubicBezTo>
                    <a:pt x="391" y="320"/>
                    <a:pt x="391" y="317"/>
                    <a:pt x="392" y="315"/>
                  </a:cubicBezTo>
                  <a:cubicBezTo>
                    <a:pt x="392" y="314"/>
                    <a:pt x="395" y="311"/>
                    <a:pt x="398" y="309"/>
                  </a:cubicBezTo>
                  <a:cubicBezTo>
                    <a:pt x="401" y="306"/>
                    <a:pt x="406" y="303"/>
                    <a:pt x="409" y="299"/>
                  </a:cubicBezTo>
                  <a:cubicBezTo>
                    <a:pt x="425" y="276"/>
                    <a:pt x="413" y="245"/>
                    <a:pt x="409" y="233"/>
                  </a:cubicBezTo>
                  <a:cubicBezTo>
                    <a:pt x="400" y="210"/>
                    <a:pt x="386" y="184"/>
                    <a:pt x="361" y="174"/>
                  </a:cubicBezTo>
                  <a:lnTo>
                    <a:pt x="357" y="172"/>
                  </a:lnTo>
                  <a:cubicBezTo>
                    <a:pt x="355" y="172"/>
                    <a:pt x="352" y="171"/>
                    <a:pt x="352" y="171"/>
                  </a:cubicBezTo>
                  <a:cubicBezTo>
                    <a:pt x="351" y="169"/>
                    <a:pt x="349" y="166"/>
                    <a:pt x="348" y="166"/>
                  </a:cubicBezTo>
                  <a:lnTo>
                    <a:pt x="345" y="157"/>
                  </a:lnTo>
                  <a:cubicBezTo>
                    <a:pt x="337" y="146"/>
                    <a:pt x="328" y="131"/>
                    <a:pt x="315" y="122"/>
                  </a:cubicBezTo>
                  <a:lnTo>
                    <a:pt x="311" y="119"/>
                  </a:lnTo>
                  <a:cubicBezTo>
                    <a:pt x="309" y="117"/>
                    <a:pt x="306" y="116"/>
                    <a:pt x="305" y="116"/>
                  </a:cubicBezTo>
                  <a:cubicBezTo>
                    <a:pt x="305" y="114"/>
                    <a:pt x="305" y="111"/>
                    <a:pt x="303" y="110"/>
                  </a:cubicBezTo>
                  <a:cubicBezTo>
                    <a:pt x="302" y="107"/>
                    <a:pt x="302" y="101"/>
                    <a:pt x="297" y="97"/>
                  </a:cubicBezTo>
                  <a:cubicBezTo>
                    <a:pt x="288" y="82"/>
                    <a:pt x="269" y="79"/>
                    <a:pt x="256" y="85"/>
                  </a:cubicBezTo>
                  <a:cubicBezTo>
                    <a:pt x="244" y="88"/>
                    <a:pt x="235" y="97"/>
                    <a:pt x="227" y="104"/>
                  </a:cubicBezTo>
                  <a:cubicBezTo>
                    <a:pt x="224" y="105"/>
                    <a:pt x="223" y="107"/>
                    <a:pt x="221" y="108"/>
                  </a:cubicBezTo>
                  <a:cubicBezTo>
                    <a:pt x="229" y="91"/>
                    <a:pt x="236" y="71"/>
                    <a:pt x="233" y="50"/>
                  </a:cubicBezTo>
                  <a:cubicBezTo>
                    <a:pt x="232" y="34"/>
                    <a:pt x="223" y="18"/>
                    <a:pt x="208" y="9"/>
                  </a:cubicBezTo>
                  <a:cubicBezTo>
                    <a:pt x="198" y="3"/>
                    <a:pt x="186" y="0"/>
                    <a:pt x="174" y="4"/>
                  </a:cubicBezTo>
                  <a:cubicBezTo>
                    <a:pt x="159" y="9"/>
                    <a:pt x="150" y="19"/>
                    <a:pt x="143" y="30"/>
                  </a:cubicBezTo>
                  <a:cubicBezTo>
                    <a:pt x="141" y="33"/>
                    <a:pt x="140" y="36"/>
                    <a:pt x="137" y="37"/>
                  </a:cubicBezTo>
                  <a:cubicBezTo>
                    <a:pt x="132" y="43"/>
                    <a:pt x="128" y="48"/>
                    <a:pt x="122" y="52"/>
                  </a:cubicBezTo>
                  <a:cubicBezTo>
                    <a:pt x="117" y="55"/>
                    <a:pt x="113" y="59"/>
                    <a:pt x="110" y="64"/>
                  </a:cubicBezTo>
                  <a:cubicBezTo>
                    <a:pt x="95" y="79"/>
                    <a:pt x="89" y="94"/>
                    <a:pt x="89" y="108"/>
                  </a:cubicBezTo>
                  <a:cubicBezTo>
                    <a:pt x="89" y="116"/>
                    <a:pt x="91" y="122"/>
                    <a:pt x="92" y="126"/>
                  </a:cubicBezTo>
                  <a:cubicBezTo>
                    <a:pt x="94" y="132"/>
                    <a:pt x="95" y="138"/>
                    <a:pt x="94" y="141"/>
                  </a:cubicBezTo>
                  <a:cubicBezTo>
                    <a:pt x="94" y="144"/>
                    <a:pt x="91" y="147"/>
                    <a:pt x="88" y="152"/>
                  </a:cubicBezTo>
                  <a:cubicBezTo>
                    <a:pt x="85" y="156"/>
                    <a:pt x="80" y="162"/>
                    <a:pt x="79" y="169"/>
                  </a:cubicBezTo>
                  <a:cubicBezTo>
                    <a:pt x="76" y="180"/>
                    <a:pt x="77" y="189"/>
                    <a:pt x="79" y="198"/>
                  </a:cubicBezTo>
                  <a:cubicBezTo>
                    <a:pt x="79" y="202"/>
                    <a:pt x="80" y="205"/>
                    <a:pt x="80" y="210"/>
                  </a:cubicBezTo>
                  <a:cubicBezTo>
                    <a:pt x="80" y="220"/>
                    <a:pt x="73" y="230"/>
                    <a:pt x="65" y="242"/>
                  </a:cubicBezTo>
                  <a:cubicBezTo>
                    <a:pt x="58" y="253"/>
                    <a:pt x="51" y="263"/>
                    <a:pt x="48" y="275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4" name="Freeform 28">
              <a:extLst>
                <a:ext uri="{FF2B5EF4-FFF2-40B4-BE49-F238E27FC236}">
                  <a16:creationId xmlns:a16="http://schemas.microsoft.com/office/drawing/2014/main" id="{0CA8662D-C611-4E8B-8EB4-8E9B2AAF8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988" y="2011363"/>
              <a:ext cx="55562" cy="44450"/>
            </a:xfrm>
            <a:custGeom>
              <a:avLst/>
              <a:gdLst>
                <a:gd name="T0" fmla="*/ 6 w 156"/>
                <a:gd name="T1" fmla="*/ 68 h 124"/>
                <a:gd name="T2" fmla="*/ 18 w 156"/>
                <a:gd name="T3" fmla="*/ 77 h 124"/>
                <a:gd name="T4" fmla="*/ 28 w 156"/>
                <a:gd name="T5" fmla="*/ 83 h 124"/>
                <a:gd name="T6" fmla="*/ 46 w 156"/>
                <a:gd name="T7" fmla="*/ 99 h 124"/>
                <a:gd name="T8" fmla="*/ 67 w 156"/>
                <a:gd name="T9" fmla="*/ 111 h 124"/>
                <a:gd name="T10" fmla="*/ 75 w 156"/>
                <a:gd name="T11" fmla="*/ 116 h 124"/>
                <a:gd name="T12" fmla="*/ 85 w 156"/>
                <a:gd name="T13" fmla="*/ 120 h 124"/>
                <a:gd name="T14" fmla="*/ 98 w 156"/>
                <a:gd name="T15" fmla="*/ 123 h 124"/>
                <a:gd name="T16" fmla="*/ 119 w 156"/>
                <a:gd name="T17" fmla="*/ 114 h 124"/>
                <a:gd name="T18" fmla="*/ 127 w 156"/>
                <a:gd name="T19" fmla="*/ 110 h 124"/>
                <a:gd name="T20" fmla="*/ 149 w 156"/>
                <a:gd name="T21" fmla="*/ 89 h 124"/>
                <a:gd name="T22" fmla="*/ 134 w 156"/>
                <a:gd name="T23" fmla="*/ 46 h 124"/>
                <a:gd name="T24" fmla="*/ 122 w 156"/>
                <a:gd name="T25" fmla="*/ 55 h 124"/>
                <a:gd name="T26" fmla="*/ 122 w 156"/>
                <a:gd name="T27" fmla="*/ 55 h 124"/>
                <a:gd name="T28" fmla="*/ 122 w 156"/>
                <a:gd name="T29" fmla="*/ 55 h 124"/>
                <a:gd name="T30" fmla="*/ 122 w 156"/>
                <a:gd name="T31" fmla="*/ 55 h 124"/>
                <a:gd name="T32" fmla="*/ 134 w 156"/>
                <a:gd name="T33" fmla="*/ 46 h 124"/>
                <a:gd name="T34" fmla="*/ 134 w 156"/>
                <a:gd name="T35" fmla="*/ 46 h 124"/>
                <a:gd name="T36" fmla="*/ 100 w 156"/>
                <a:gd name="T37" fmla="*/ 34 h 124"/>
                <a:gd name="T38" fmla="*/ 92 w 156"/>
                <a:gd name="T39" fmla="*/ 34 h 124"/>
                <a:gd name="T40" fmla="*/ 76 w 156"/>
                <a:gd name="T41" fmla="*/ 61 h 124"/>
                <a:gd name="T42" fmla="*/ 72 w 156"/>
                <a:gd name="T43" fmla="*/ 59 h 124"/>
                <a:gd name="T44" fmla="*/ 60 w 156"/>
                <a:gd name="T45" fmla="*/ 58 h 124"/>
                <a:gd name="T46" fmla="*/ 66 w 156"/>
                <a:gd name="T47" fmla="*/ 49 h 124"/>
                <a:gd name="T48" fmla="*/ 76 w 156"/>
                <a:gd name="T49" fmla="*/ 37 h 124"/>
                <a:gd name="T50" fmla="*/ 72 w 156"/>
                <a:gd name="T51" fmla="*/ 19 h 124"/>
                <a:gd name="T52" fmla="*/ 45 w 156"/>
                <a:gd name="T53" fmla="*/ 1 h 124"/>
                <a:gd name="T54" fmla="*/ 15 w 156"/>
                <a:gd name="T55" fmla="*/ 17 h 124"/>
                <a:gd name="T56" fmla="*/ 3 w 156"/>
                <a:gd name="T57" fmla="*/ 44 h 124"/>
                <a:gd name="T58" fmla="*/ 6 w 156"/>
                <a:gd name="T59" fmla="*/ 6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6" h="124">
                  <a:moveTo>
                    <a:pt x="6" y="68"/>
                  </a:moveTo>
                  <a:cubicBezTo>
                    <a:pt x="9" y="72"/>
                    <a:pt x="15" y="75"/>
                    <a:pt x="18" y="77"/>
                  </a:cubicBezTo>
                  <a:cubicBezTo>
                    <a:pt x="21" y="78"/>
                    <a:pt x="26" y="81"/>
                    <a:pt x="28" y="83"/>
                  </a:cubicBezTo>
                  <a:cubicBezTo>
                    <a:pt x="34" y="87"/>
                    <a:pt x="40" y="93"/>
                    <a:pt x="46" y="99"/>
                  </a:cubicBezTo>
                  <a:cubicBezTo>
                    <a:pt x="52" y="107"/>
                    <a:pt x="60" y="108"/>
                    <a:pt x="67" y="111"/>
                  </a:cubicBezTo>
                  <a:cubicBezTo>
                    <a:pt x="70" y="113"/>
                    <a:pt x="72" y="114"/>
                    <a:pt x="75" y="116"/>
                  </a:cubicBezTo>
                  <a:cubicBezTo>
                    <a:pt x="78" y="117"/>
                    <a:pt x="82" y="118"/>
                    <a:pt x="85" y="120"/>
                  </a:cubicBezTo>
                  <a:cubicBezTo>
                    <a:pt x="91" y="123"/>
                    <a:pt x="95" y="123"/>
                    <a:pt x="98" y="123"/>
                  </a:cubicBezTo>
                  <a:cubicBezTo>
                    <a:pt x="107" y="123"/>
                    <a:pt x="112" y="120"/>
                    <a:pt x="119" y="114"/>
                  </a:cubicBezTo>
                  <a:cubicBezTo>
                    <a:pt x="121" y="113"/>
                    <a:pt x="124" y="111"/>
                    <a:pt x="127" y="110"/>
                  </a:cubicBezTo>
                  <a:cubicBezTo>
                    <a:pt x="138" y="101"/>
                    <a:pt x="146" y="95"/>
                    <a:pt x="149" y="89"/>
                  </a:cubicBezTo>
                  <a:cubicBezTo>
                    <a:pt x="155" y="75"/>
                    <a:pt x="146" y="61"/>
                    <a:pt x="134" y="46"/>
                  </a:cubicBezTo>
                  <a:lnTo>
                    <a:pt x="122" y="55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34" y="46"/>
                  </a:lnTo>
                  <a:lnTo>
                    <a:pt x="134" y="46"/>
                  </a:lnTo>
                  <a:cubicBezTo>
                    <a:pt x="125" y="32"/>
                    <a:pt x="107" y="34"/>
                    <a:pt x="100" y="34"/>
                  </a:cubicBezTo>
                  <a:lnTo>
                    <a:pt x="92" y="34"/>
                  </a:lnTo>
                  <a:lnTo>
                    <a:pt x="76" y="61"/>
                  </a:lnTo>
                  <a:cubicBezTo>
                    <a:pt x="75" y="61"/>
                    <a:pt x="73" y="59"/>
                    <a:pt x="72" y="59"/>
                  </a:cubicBezTo>
                  <a:cubicBezTo>
                    <a:pt x="69" y="59"/>
                    <a:pt x="64" y="59"/>
                    <a:pt x="60" y="58"/>
                  </a:cubicBezTo>
                  <a:cubicBezTo>
                    <a:pt x="61" y="53"/>
                    <a:pt x="63" y="50"/>
                    <a:pt x="66" y="49"/>
                  </a:cubicBezTo>
                  <a:cubicBezTo>
                    <a:pt x="69" y="47"/>
                    <a:pt x="73" y="44"/>
                    <a:pt x="76" y="37"/>
                  </a:cubicBezTo>
                  <a:cubicBezTo>
                    <a:pt x="79" y="28"/>
                    <a:pt x="73" y="22"/>
                    <a:pt x="72" y="19"/>
                  </a:cubicBezTo>
                  <a:cubicBezTo>
                    <a:pt x="69" y="14"/>
                    <a:pt x="60" y="1"/>
                    <a:pt x="45" y="1"/>
                  </a:cubicBezTo>
                  <a:cubicBezTo>
                    <a:pt x="37" y="0"/>
                    <a:pt x="26" y="3"/>
                    <a:pt x="15" y="17"/>
                  </a:cubicBezTo>
                  <a:cubicBezTo>
                    <a:pt x="11" y="26"/>
                    <a:pt x="8" y="34"/>
                    <a:pt x="3" y="44"/>
                  </a:cubicBezTo>
                  <a:cubicBezTo>
                    <a:pt x="0" y="53"/>
                    <a:pt x="2" y="61"/>
                    <a:pt x="6" y="6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5" name="Freeform 29">
              <a:extLst>
                <a:ext uri="{FF2B5EF4-FFF2-40B4-BE49-F238E27FC236}">
                  <a16:creationId xmlns:a16="http://schemas.microsoft.com/office/drawing/2014/main" id="{0192EB6C-FEA5-4678-BB87-4D0626533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8438" y="2116138"/>
              <a:ext cx="25400" cy="23812"/>
            </a:xfrm>
            <a:custGeom>
              <a:avLst/>
              <a:gdLst>
                <a:gd name="T0" fmla="*/ 5 w 71"/>
                <a:gd name="T1" fmla="*/ 9 h 68"/>
                <a:gd name="T2" fmla="*/ 0 w 71"/>
                <a:gd name="T3" fmla="*/ 24 h 68"/>
                <a:gd name="T4" fmla="*/ 3 w 71"/>
                <a:gd name="T5" fmla="*/ 49 h 68"/>
                <a:gd name="T6" fmla="*/ 30 w 71"/>
                <a:gd name="T7" fmla="*/ 67 h 68"/>
                <a:gd name="T8" fmla="*/ 31 w 71"/>
                <a:gd name="T9" fmla="*/ 67 h 68"/>
                <a:gd name="T10" fmla="*/ 49 w 71"/>
                <a:gd name="T11" fmla="*/ 60 h 68"/>
                <a:gd name="T12" fmla="*/ 55 w 71"/>
                <a:gd name="T13" fmla="*/ 51 h 68"/>
                <a:gd name="T14" fmla="*/ 57 w 71"/>
                <a:gd name="T15" fmla="*/ 48 h 68"/>
                <a:gd name="T16" fmla="*/ 57 w 71"/>
                <a:gd name="T17" fmla="*/ 11 h 68"/>
                <a:gd name="T18" fmla="*/ 37 w 71"/>
                <a:gd name="T19" fmla="*/ 3 h 68"/>
                <a:gd name="T20" fmla="*/ 25 w 71"/>
                <a:gd name="T21" fmla="*/ 2 h 68"/>
                <a:gd name="T22" fmla="*/ 5 w 71"/>
                <a:gd name="T23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68">
                  <a:moveTo>
                    <a:pt x="5" y="9"/>
                  </a:moveTo>
                  <a:cubicBezTo>
                    <a:pt x="0" y="14"/>
                    <a:pt x="0" y="20"/>
                    <a:pt x="0" y="24"/>
                  </a:cubicBezTo>
                  <a:cubicBezTo>
                    <a:pt x="0" y="32"/>
                    <a:pt x="0" y="40"/>
                    <a:pt x="3" y="49"/>
                  </a:cubicBezTo>
                  <a:cubicBezTo>
                    <a:pt x="5" y="55"/>
                    <a:pt x="12" y="67"/>
                    <a:pt x="30" y="6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6" y="67"/>
                    <a:pt x="43" y="67"/>
                    <a:pt x="49" y="60"/>
                  </a:cubicBezTo>
                  <a:cubicBezTo>
                    <a:pt x="52" y="57"/>
                    <a:pt x="54" y="54"/>
                    <a:pt x="55" y="51"/>
                  </a:cubicBezTo>
                  <a:lnTo>
                    <a:pt x="57" y="48"/>
                  </a:lnTo>
                  <a:cubicBezTo>
                    <a:pt x="70" y="26"/>
                    <a:pt x="60" y="14"/>
                    <a:pt x="57" y="11"/>
                  </a:cubicBezTo>
                  <a:cubicBezTo>
                    <a:pt x="51" y="5"/>
                    <a:pt x="43" y="5"/>
                    <a:pt x="37" y="3"/>
                  </a:cubicBezTo>
                  <a:lnTo>
                    <a:pt x="25" y="2"/>
                  </a:lnTo>
                  <a:cubicBezTo>
                    <a:pt x="22" y="2"/>
                    <a:pt x="12" y="0"/>
                    <a:pt x="5" y="9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6" name="Freeform 30">
              <a:extLst>
                <a:ext uri="{FF2B5EF4-FFF2-40B4-BE49-F238E27FC236}">
                  <a16:creationId xmlns:a16="http://schemas.microsoft.com/office/drawing/2014/main" id="{2B67EF5F-2B73-41E0-B2A4-679CD4170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538" y="2390775"/>
              <a:ext cx="63500" cy="57150"/>
            </a:xfrm>
            <a:custGeom>
              <a:avLst/>
              <a:gdLst>
                <a:gd name="T0" fmla="*/ 112 w 177"/>
                <a:gd name="T1" fmla="*/ 12 h 157"/>
                <a:gd name="T2" fmla="*/ 98 w 177"/>
                <a:gd name="T3" fmla="*/ 14 h 157"/>
                <a:gd name="T4" fmla="*/ 90 w 177"/>
                <a:gd name="T5" fmla="*/ 8 h 157"/>
                <a:gd name="T6" fmla="*/ 51 w 177"/>
                <a:gd name="T7" fmla="*/ 14 h 157"/>
                <a:gd name="T8" fmla="*/ 36 w 177"/>
                <a:gd name="T9" fmla="*/ 23 h 157"/>
                <a:gd name="T10" fmla="*/ 21 w 177"/>
                <a:gd name="T11" fmla="*/ 37 h 157"/>
                <a:gd name="T12" fmla="*/ 23 w 177"/>
                <a:gd name="T13" fmla="*/ 67 h 157"/>
                <a:gd name="T14" fmla="*/ 23 w 177"/>
                <a:gd name="T15" fmla="*/ 75 h 157"/>
                <a:gd name="T16" fmla="*/ 11 w 177"/>
                <a:gd name="T17" fmla="*/ 84 h 157"/>
                <a:gd name="T18" fmla="*/ 18 w 177"/>
                <a:gd name="T19" fmla="*/ 125 h 157"/>
                <a:gd name="T20" fmla="*/ 48 w 177"/>
                <a:gd name="T21" fmla="*/ 133 h 157"/>
                <a:gd name="T22" fmla="*/ 64 w 177"/>
                <a:gd name="T23" fmla="*/ 137 h 157"/>
                <a:gd name="T24" fmla="*/ 69 w 177"/>
                <a:gd name="T25" fmla="*/ 140 h 157"/>
                <a:gd name="T26" fmla="*/ 72 w 177"/>
                <a:gd name="T27" fmla="*/ 144 h 157"/>
                <a:gd name="T28" fmla="*/ 107 w 177"/>
                <a:gd name="T29" fmla="*/ 156 h 157"/>
                <a:gd name="T30" fmla="*/ 122 w 177"/>
                <a:gd name="T31" fmla="*/ 155 h 157"/>
                <a:gd name="T32" fmla="*/ 134 w 177"/>
                <a:gd name="T33" fmla="*/ 147 h 157"/>
                <a:gd name="T34" fmla="*/ 139 w 177"/>
                <a:gd name="T35" fmla="*/ 134 h 157"/>
                <a:gd name="T36" fmla="*/ 139 w 177"/>
                <a:gd name="T37" fmla="*/ 134 h 157"/>
                <a:gd name="T38" fmla="*/ 152 w 177"/>
                <a:gd name="T39" fmla="*/ 122 h 157"/>
                <a:gd name="T40" fmla="*/ 165 w 177"/>
                <a:gd name="T41" fmla="*/ 110 h 157"/>
                <a:gd name="T42" fmla="*/ 174 w 177"/>
                <a:gd name="T43" fmla="*/ 76 h 157"/>
                <a:gd name="T44" fmla="*/ 161 w 177"/>
                <a:gd name="T45" fmla="*/ 24 h 157"/>
                <a:gd name="T46" fmla="*/ 153 w 177"/>
                <a:gd name="T47" fmla="*/ 14 h 157"/>
                <a:gd name="T48" fmla="*/ 112 w 177"/>
                <a:gd name="T49" fmla="*/ 1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" h="157">
                  <a:moveTo>
                    <a:pt x="112" y="12"/>
                  </a:moveTo>
                  <a:cubicBezTo>
                    <a:pt x="109" y="14"/>
                    <a:pt x="101" y="17"/>
                    <a:pt x="98" y="14"/>
                  </a:cubicBezTo>
                  <a:cubicBezTo>
                    <a:pt x="95" y="12"/>
                    <a:pt x="94" y="9"/>
                    <a:pt x="90" y="8"/>
                  </a:cubicBezTo>
                  <a:cubicBezTo>
                    <a:pt x="75" y="0"/>
                    <a:pt x="57" y="9"/>
                    <a:pt x="51" y="14"/>
                  </a:cubicBezTo>
                  <a:lnTo>
                    <a:pt x="36" y="23"/>
                  </a:lnTo>
                  <a:cubicBezTo>
                    <a:pt x="32" y="26"/>
                    <a:pt x="26" y="30"/>
                    <a:pt x="21" y="37"/>
                  </a:cubicBezTo>
                  <a:cubicBezTo>
                    <a:pt x="17" y="49"/>
                    <a:pt x="20" y="60"/>
                    <a:pt x="23" y="67"/>
                  </a:cubicBezTo>
                  <a:cubicBezTo>
                    <a:pt x="23" y="69"/>
                    <a:pt x="24" y="73"/>
                    <a:pt x="23" y="75"/>
                  </a:cubicBezTo>
                  <a:cubicBezTo>
                    <a:pt x="18" y="76"/>
                    <a:pt x="14" y="79"/>
                    <a:pt x="11" y="84"/>
                  </a:cubicBezTo>
                  <a:cubicBezTo>
                    <a:pt x="0" y="97"/>
                    <a:pt x="6" y="116"/>
                    <a:pt x="18" y="125"/>
                  </a:cubicBezTo>
                  <a:cubicBezTo>
                    <a:pt x="29" y="131"/>
                    <a:pt x="37" y="133"/>
                    <a:pt x="48" y="133"/>
                  </a:cubicBezTo>
                  <a:cubicBezTo>
                    <a:pt x="54" y="134"/>
                    <a:pt x="60" y="134"/>
                    <a:pt x="64" y="137"/>
                  </a:cubicBezTo>
                  <a:cubicBezTo>
                    <a:pt x="66" y="137"/>
                    <a:pt x="67" y="139"/>
                    <a:pt x="69" y="140"/>
                  </a:cubicBezTo>
                  <a:cubicBezTo>
                    <a:pt x="69" y="142"/>
                    <a:pt x="70" y="143"/>
                    <a:pt x="72" y="144"/>
                  </a:cubicBezTo>
                  <a:cubicBezTo>
                    <a:pt x="82" y="152"/>
                    <a:pt x="95" y="156"/>
                    <a:pt x="107" y="156"/>
                  </a:cubicBezTo>
                  <a:cubicBezTo>
                    <a:pt x="112" y="156"/>
                    <a:pt x="118" y="156"/>
                    <a:pt x="122" y="155"/>
                  </a:cubicBezTo>
                  <a:cubicBezTo>
                    <a:pt x="125" y="153"/>
                    <a:pt x="130" y="152"/>
                    <a:pt x="134" y="147"/>
                  </a:cubicBezTo>
                  <a:cubicBezTo>
                    <a:pt x="137" y="143"/>
                    <a:pt x="139" y="137"/>
                    <a:pt x="139" y="134"/>
                  </a:cubicBezTo>
                  <a:lnTo>
                    <a:pt x="139" y="134"/>
                  </a:lnTo>
                  <a:cubicBezTo>
                    <a:pt x="139" y="131"/>
                    <a:pt x="147" y="125"/>
                    <a:pt x="152" y="122"/>
                  </a:cubicBezTo>
                  <a:cubicBezTo>
                    <a:pt x="158" y="118"/>
                    <a:pt x="162" y="115"/>
                    <a:pt x="165" y="110"/>
                  </a:cubicBezTo>
                  <a:cubicBezTo>
                    <a:pt x="176" y="98"/>
                    <a:pt x="174" y="82"/>
                    <a:pt x="174" y="76"/>
                  </a:cubicBezTo>
                  <a:cubicBezTo>
                    <a:pt x="173" y="58"/>
                    <a:pt x="168" y="40"/>
                    <a:pt x="161" y="24"/>
                  </a:cubicBezTo>
                  <a:cubicBezTo>
                    <a:pt x="159" y="23"/>
                    <a:pt x="158" y="18"/>
                    <a:pt x="153" y="14"/>
                  </a:cubicBezTo>
                  <a:cubicBezTo>
                    <a:pt x="149" y="9"/>
                    <a:pt x="136" y="0"/>
                    <a:pt x="112" y="1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7" name="Freeform 31">
              <a:extLst>
                <a:ext uri="{FF2B5EF4-FFF2-40B4-BE49-F238E27FC236}">
                  <a16:creationId xmlns:a16="http://schemas.microsoft.com/office/drawing/2014/main" id="{DB9358AC-0A48-4059-B1C4-2BA370DAE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4275" y="2146300"/>
              <a:ext cx="39688" cy="34925"/>
            </a:xfrm>
            <a:custGeom>
              <a:avLst/>
              <a:gdLst>
                <a:gd name="T0" fmla="*/ 33 w 111"/>
                <a:gd name="T1" fmla="*/ 95 h 99"/>
                <a:gd name="T2" fmla="*/ 39 w 111"/>
                <a:gd name="T3" fmla="*/ 96 h 99"/>
                <a:gd name="T4" fmla="*/ 53 w 111"/>
                <a:gd name="T5" fmla="*/ 98 h 99"/>
                <a:gd name="T6" fmla="*/ 77 w 111"/>
                <a:gd name="T7" fmla="*/ 89 h 99"/>
                <a:gd name="T8" fmla="*/ 88 w 111"/>
                <a:gd name="T9" fmla="*/ 78 h 99"/>
                <a:gd name="T10" fmla="*/ 94 w 111"/>
                <a:gd name="T11" fmla="*/ 72 h 99"/>
                <a:gd name="T12" fmla="*/ 105 w 111"/>
                <a:gd name="T13" fmla="*/ 61 h 99"/>
                <a:gd name="T14" fmla="*/ 110 w 111"/>
                <a:gd name="T15" fmla="*/ 47 h 99"/>
                <a:gd name="T16" fmla="*/ 108 w 111"/>
                <a:gd name="T17" fmla="*/ 34 h 99"/>
                <a:gd name="T18" fmla="*/ 108 w 111"/>
                <a:gd name="T19" fmla="*/ 28 h 99"/>
                <a:gd name="T20" fmla="*/ 105 w 111"/>
                <a:gd name="T21" fmla="*/ 11 h 99"/>
                <a:gd name="T22" fmla="*/ 95 w 111"/>
                <a:gd name="T23" fmla="*/ 1 h 99"/>
                <a:gd name="T24" fmla="*/ 89 w 111"/>
                <a:gd name="T25" fmla="*/ 1 h 99"/>
                <a:gd name="T26" fmla="*/ 65 w 111"/>
                <a:gd name="T27" fmla="*/ 11 h 99"/>
                <a:gd name="T28" fmla="*/ 58 w 111"/>
                <a:gd name="T29" fmla="*/ 16 h 99"/>
                <a:gd name="T30" fmla="*/ 46 w 111"/>
                <a:gd name="T31" fmla="*/ 20 h 99"/>
                <a:gd name="T32" fmla="*/ 36 w 111"/>
                <a:gd name="T33" fmla="*/ 31 h 99"/>
                <a:gd name="T34" fmla="*/ 28 w 111"/>
                <a:gd name="T35" fmla="*/ 37 h 99"/>
                <a:gd name="T36" fmla="*/ 12 w 111"/>
                <a:gd name="T37" fmla="*/ 81 h 99"/>
                <a:gd name="T38" fmla="*/ 24 w 111"/>
                <a:gd name="T39" fmla="*/ 92 h 99"/>
                <a:gd name="T40" fmla="*/ 33 w 111"/>
                <a:gd name="T41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99">
                  <a:moveTo>
                    <a:pt x="33" y="95"/>
                  </a:moveTo>
                  <a:lnTo>
                    <a:pt x="39" y="96"/>
                  </a:lnTo>
                  <a:cubicBezTo>
                    <a:pt x="43" y="96"/>
                    <a:pt x="49" y="98"/>
                    <a:pt x="53" y="98"/>
                  </a:cubicBezTo>
                  <a:cubicBezTo>
                    <a:pt x="61" y="98"/>
                    <a:pt x="70" y="95"/>
                    <a:pt x="77" y="89"/>
                  </a:cubicBezTo>
                  <a:cubicBezTo>
                    <a:pt x="82" y="86"/>
                    <a:pt x="85" y="83"/>
                    <a:pt x="88" y="78"/>
                  </a:cubicBezTo>
                  <a:cubicBezTo>
                    <a:pt x="88" y="77"/>
                    <a:pt x="89" y="75"/>
                    <a:pt x="94" y="72"/>
                  </a:cubicBezTo>
                  <a:cubicBezTo>
                    <a:pt x="96" y="71"/>
                    <a:pt x="102" y="66"/>
                    <a:pt x="105" y="61"/>
                  </a:cubicBezTo>
                  <a:cubicBezTo>
                    <a:pt x="108" y="56"/>
                    <a:pt x="108" y="50"/>
                    <a:pt x="110" y="47"/>
                  </a:cubicBezTo>
                  <a:cubicBezTo>
                    <a:pt x="110" y="41"/>
                    <a:pt x="110" y="37"/>
                    <a:pt x="108" y="34"/>
                  </a:cubicBezTo>
                  <a:cubicBezTo>
                    <a:pt x="108" y="31"/>
                    <a:pt x="107" y="29"/>
                    <a:pt x="108" y="28"/>
                  </a:cubicBezTo>
                  <a:cubicBezTo>
                    <a:pt x="108" y="25"/>
                    <a:pt x="110" y="17"/>
                    <a:pt x="105" y="11"/>
                  </a:cubicBezTo>
                  <a:lnTo>
                    <a:pt x="95" y="1"/>
                  </a:lnTo>
                  <a:lnTo>
                    <a:pt x="89" y="1"/>
                  </a:lnTo>
                  <a:cubicBezTo>
                    <a:pt x="82" y="0"/>
                    <a:pt x="74" y="3"/>
                    <a:pt x="65" y="11"/>
                  </a:cubicBezTo>
                  <a:cubicBezTo>
                    <a:pt x="64" y="13"/>
                    <a:pt x="62" y="14"/>
                    <a:pt x="58" y="16"/>
                  </a:cubicBezTo>
                  <a:cubicBezTo>
                    <a:pt x="55" y="16"/>
                    <a:pt x="50" y="17"/>
                    <a:pt x="46" y="20"/>
                  </a:cubicBezTo>
                  <a:cubicBezTo>
                    <a:pt x="41" y="23"/>
                    <a:pt x="39" y="26"/>
                    <a:pt x="36" y="31"/>
                  </a:cubicBezTo>
                  <a:cubicBezTo>
                    <a:pt x="34" y="32"/>
                    <a:pt x="31" y="34"/>
                    <a:pt x="28" y="37"/>
                  </a:cubicBezTo>
                  <a:cubicBezTo>
                    <a:pt x="19" y="43"/>
                    <a:pt x="0" y="58"/>
                    <a:pt x="12" y="81"/>
                  </a:cubicBezTo>
                  <a:cubicBezTo>
                    <a:pt x="15" y="87"/>
                    <a:pt x="19" y="90"/>
                    <a:pt x="24" y="92"/>
                  </a:cubicBezTo>
                  <a:cubicBezTo>
                    <a:pt x="27" y="95"/>
                    <a:pt x="31" y="95"/>
                    <a:pt x="33" y="95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8" name="Freeform 32">
              <a:extLst>
                <a:ext uri="{FF2B5EF4-FFF2-40B4-BE49-F238E27FC236}">
                  <a16:creationId xmlns:a16="http://schemas.microsoft.com/office/drawing/2014/main" id="{66E78E81-CF92-41C3-B500-196F5874E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988" y="2201863"/>
              <a:ext cx="23812" cy="22225"/>
            </a:xfrm>
            <a:custGeom>
              <a:avLst/>
              <a:gdLst>
                <a:gd name="T0" fmla="*/ 14 w 64"/>
                <a:gd name="T1" fmla="*/ 9 h 61"/>
                <a:gd name="T2" fmla="*/ 0 w 64"/>
                <a:gd name="T3" fmla="*/ 30 h 61"/>
                <a:gd name="T4" fmla="*/ 9 w 64"/>
                <a:gd name="T5" fmla="*/ 52 h 61"/>
                <a:gd name="T6" fmla="*/ 29 w 64"/>
                <a:gd name="T7" fmla="*/ 60 h 61"/>
                <a:gd name="T8" fmla="*/ 33 w 64"/>
                <a:gd name="T9" fmla="*/ 60 h 61"/>
                <a:gd name="T10" fmla="*/ 37 w 64"/>
                <a:gd name="T11" fmla="*/ 57 h 61"/>
                <a:gd name="T12" fmla="*/ 61 w 64"/>
                <a:gd name="T13" fmla="*/ 28 h 61"/>
                <a:gd name="T14" fmla="*/ 54 w 64"/>
                <a:gd name="T15" fmla="*/ 14 h 61"/>
                <a:gd name="T16" fmla="*/ 14 w 64"/>
                <a:gd name="T17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1">
                  <a:moveTo>
                    <a:pt x="14" y="9"/>
                  </a:moveTo>
                  <a:cubicBezTo>
                    <a:pt x="6" y="14"/>
                    <a:pt x="2" y="21"/>
                    <a:pt x="0" y="30"/>
                  </a:cubicBezTo>
                  <a:cubicBezTo>
                    <a:pt x="0" y="39"/>
                    <a:pt x="3" y="48"/>
                    <a:pt x="9" y="52"/>
                  </a:cubicBezTo>
                  <a:cubicBezTo>
                    <a:pt x="14" y="57"/>
                    <a:pt x="23" y="60"/>
                    <a:pt x="29" y="60"/>
                  </a:cubicBezTo>
                  <a:cubicBezTo>
                    <a:pt x="30" y="60"/>
                    <a:pt x="31" y="60"/>
                    <a:pt x="33" y="60"/>
                  </a:cubicBezTo>
                  <a:lnTo>
                    <a:pt x="37" y="57"/>
                  </a:lnTo>
                  <a:cubicBezTo>
                    <a:pt x="45" y="55"/>
                    <a:pt x="63" y="48"/>
                    <a:pt x="61" y="28"/>
                  </a:cubicBezTo>
                  <a:cubicBezTo>
                    <a:pt x="61" y="24"/>
                    <a:pt x="58" y="18"/>
                    <a:pt x="54" y="14"/>
                  </a:cubicBezTo>
                  <a:cubicBezTo>
                    <a:pt x="43" y="3"/>
                    <a:pt x="26" y="0"/>
                    <a:pt x="14" y="9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49" name="Freeform 33">
              <a:extLst>
                <a:ext uri="{FF2B5EF4-FFF2-40B4-BE49-F238E27FC236}">
                  <a16:creationId xmlns:a16="http://schemas.microsoft.com/office/drawing/2014/main" id="{64ACEA89-8113-4036-98A7-1EFA12D1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2124075"/>
              <a:ext cx="31750" cy="31750"/>
            </a:xfrm>
            <a:custGeom>
              <a:avLst/>
              <a:gdLst>
                <a:gd name="T0" fmla="*/ 23 w 89"/>
                <a:gd name="T1" fmla="*/ 89 h 90"/>
                <a:gd name="T2" fmla="*/ 51 w 89"/>
                <a:gd name="T3" fmla="*/ 64 h 90"/>
                <a:gd name="T4" fmla="*/ 51 w 89"/>
                <a:gd name="T5" fmla="*/ 63 h 90"/>
                <a:gd name="T6" fmla="*/ 61 w 89"/>
                <a:gd name="T7" fmla="*/ 61 h 90"/>
                <a:gd name="T8" fmla="*/ 73 w 89"/>
                <a:gd name="T9" fmla="*/ 57 h 90"/>
                <a:gd name="T10" fmla="*/ 84 w 89"/>
                <a:gd name="T11" fmla="*/ 25 h 90"/>
                <a:gd name="T12" fmla="*/ 69 w 89"/>
                <a:gd name="T13" fmla="*/ 6 h 90"/>
                <a:gd name="T14" fmla="*/ 52 w 89"/>
                <a:gd name="T15" fmla="*/ 0 h 90"/>
                <a:gd name="T16" fmla="*/ 24 w 89"/>
                <a:gd name="T17" fmla="*/ 14 h 90"/>
                <a:gd name="T18" fmla="*/ 9 w 89"/>
                <a:gd name="T19" fmla="*/ 33 h 90"/>
                <a:gd name="T20" fmla="*/ 5 w 89"/>
                <a:gd name="T21" fmla="*/ 45 h 90"/>
                <a:gd name="T22" fmla="*/ 2 w 89"/>
                <a:gd name="T23" fmla="*/ 57 h 90"/>
                <a:gd name="T24" fmla="*/ 2 w 89"/>
                <a:gd name="T25" fmla="*/ 70 h 90"/>
                <a:gd name="T26" fmla="*/ 23 w 89"/>
                <a:gd name="T27" fmla="*/ 8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90">
                  <a:moveTo>
                    <a:pt x="23" y="89"/>
                  </a:moveTo>
                  <a:cubicBezTo>
                    <a:pt x="36" y="89"/>
                    <a:pt x="48" y="76"/>
                    <a:pt x="51" y="64"/>
                  </a:cubicBezTo>
                  <a:lnTo>
                    <a:pt x="51" y="63"/>
                  </a:lnTo>
                  <a:lnTo>
                    <a:pt x="61" y="61"/>
                  </a:lnTo>
                  <a:cubicBezTo>
                    <a:pt x="64" y="60"/>
                    <a:pt x="69" y="60"/>
                    <a:pt x="73" y="57"/>
                  </a:cubicBezTo>
                  <a:cubicBezTo>
                    <a:pt x="84" y="51"/>
                    <a:pt x="88" y="37"/>
                    <a:pt x="84" y="25"/>
                  </a:cubicBezTo>
                  <a:cubicBezTo>
                    <a:pt x="82" y="18"/>
                    <a:pt x="76" y="12"/>
                    <a:pt x="69" y="6"/>
                  </a:cubicBezTo>
                  <a:cubicBezTo>
                    <a:pt x="63" y="3"/>
                    <a:pt x="57" y="2"/>
                    <a:pt x="52" y="0"/>
                  </a:cubicBezTo>
                  <a:cubicBezTo>
                    <a:pt x="39" y="0"/>
                    <a:pt x="30" y="9"/>
                    <a:pt x="24" y="14"/>
                  </a:cubicBezTo>
                  <a:cubicBezTo>
                    <a:pt x="20" y="18"/>
                    <a:pt x="12" y="25"/>
                    <a:pt x="9" y="33"/>
                  </a:cubicBezTo>
                  <a:cubicBezTo>
                    <a:pt x="8" y="37"/>
                    <a:pt x="6" y="40"/>
                    <a:pt x="5" y="45"/>
                  </a:cubicBezTo>
                  <a:lnTo>
                    <a:pt x="2" y="57"/>
                  </a:lnTo>
                  <a:cubicBezTo>
                    <a:pt x="2" y="60"/>
                    <a:pt x="0" y="66"/>
                    <a:pt x="2" y="70"/>
                  </a:cubicBezTo>
                  <a:cubicBezTo>
                    <a:pt x="5" y="83"/>
                    <a:pt x="14" y="89"/>
                    <a:pt x="23" y="89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0" name="Freeform 34">
              <a:extLst>
                <a:ext uri="{FF2B5EF4-FFF2-40B4-BE49-F238E27FC236}">
                  <a16:creationId xmlns:a16="http://schemas.microsoft.com/office/drawing/2014/main" id="{1865DF6E-82FE-4484-8BDD-064B41301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2389188"/>
              <a:ext cx="66675" cy="61912"/>
            </a:xfrm>
            <a:custGeom>
              <a:avLst/>
              <a:gdLst>
                <a:gd name="T0" fmla="*/ 155 w 184"/>
                <a:gd name="T1" fmla="*/ 82 h 172"/>
                <a:gd name="T2" fmla="*/ 149 w 184"/>
                <a:gd name="T3" fmla="*/ 30 h 172"/>
                <a:gd name="T4" fmla="*/ 72 w 184"/>
                <a:gd name="T5" fmla="*/ 9 h 172"/>
                <a:gd name="T6" fmla="*/ 30 w 184"/>
                <a:gd name="T7" fmla="*/ 58 h 172"/>
                <a:gd name="T8" fmla="*/ 27 w 184"/>
                <a:gd name="T9" fmla="*/ 67 h 172"/>
                <a:gd name="T10" fmla="*/ 18 w 184"/>
                <a:gd name="T11" fmla="*/ 84 h 172"/>
                <a:gd name="T12" fmla="*/ 3 w 184"/>
                <a:gd name="T13" fmla="*/ 113 h 172"/>
                <a:gd name="T14" fmla="*/ 17 w 184"/>
                <a:gd name="T15" fmla="*/ 149 h 172"/>
                <a:gd name="T16" fmla="*/ 104 w 184"/>
                <a:gd name="T17" fmla="*/ 171 h 172"/>
                <a:gd name="T18" fmla="*/ 146 w 184"/>
                <a:gd name="T19" fmla="*/ 167 h 172"/>
                <a:gd name="T20" fmla="*/ 179 w 184"/>
                <a:gd name="T21" fmla="*/ 122 h 172"/>
                <a:gd name="T22" fmla="*/ 158 w 184"/>
                <a:gd name="T23" fmla="*/ 100 h 172"/>
                <a:gd name="T24" fmla="*/ 147 w 184"/>
                <a:gd name="T25" fmla="*/ 94 h 172"/>
                <a:gd name="T26" fmla="*/ 149 w 184"/>
                <a:gd name="T27" fmla="*/ 91 h 172"/>
                <a:gd name="T28" fmla="*/ 155 w 184"/>
                <a:gd name="T29" fmla="*/ 8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72">
                  <a:moveTo>
                    <a:pt x="155" y="82"/>
                  </a:moveTo>
                  <a:cubicBezTo>
                    <a:pt x="167" y="66"/>
                    <a:pt x="170" y="52"/>
                    <a:pt x="149" y="30"/>
                  </a:cubicBezTo>
                  <a:cubicBezTo>
                    <a:pt x="128" y="9"/>
                    <a:pt x="97" y="0"/>
                    <a:pt x="72" y="9"/>
                  </a:cubicBezTo>
                  <a:cubicBezTo>
                    <a:pt x="43" y="18"/>
                    <a:pt x="36" y="39"/>
                    <a:pt x="30" y="58"/>
                  </a:cubicBezTo>
                  <a:lnTo>
                    <a:pt x="27" y="67"/>
                  </a:lnTo>
                  <a:cubicBezTo>
                    <a:pt x="25" y="72"/>
                    <a:pt x="22" y="78"/>
                    <a:pt x="18" y="84"/>
                  </a:cubicBezTo>
                  <a:cubicBezTo>
                    <a:pt x="12" y="93"/>
                    <a:pt x="6" y="103"/>
                    <a:pt x="3" y="113"/>
                  </a:cubicBezTo>
                  <a:cubicBezTo>
                    <a:pt x="0" y="127"/>
                    <a:pt x="5" y="140"/>
                    <a:pt x="17" y="149"/>
                  </a:cubicBezTo>
                  <a:cubicBezTo>
                    <a:pt x="34" y="167"/>
                    <a:pt x="73" y="171"/>
                    <a:pt x="104" y="171"/>
                  </a:cubicBezTo>
                  <a:cubicBezTo>
                    <a:pt x="122" y="171"/>
                    <a:pt x="138" y="170"/>
                    <a:pt x="146" y="167"/>
                  </a:cubicBezTo>
                  <a:cubicBezTo>
                    <a:pt x="165" y="161"/>
                    <a:pt x="183" y="143"/>
                    <a:pt x="179" y="122"/>
                  </a:cubicBezTo>
                  <a:cubicBezTo>
                    <a:pt x="177" y="113"/>
                    <a:pt x="174" y="98"/>
                    <a:pt x="158" y="100"/>
                  </a:cubicBezTo>
                  <a:cubicBezTo>
                    <a:pt x="155" y="97"/>
                    <a:pt x="150" y="95"/>
                    <a:pt x="147" y="94"/>
                  </a:cubicBezTo>
                  <a:cubicBezTo>
                    <a:pt x="147" y="93"/>
                    <a:pt x="149" y="91"/>
                    <a:pt x="149" y="91"/>
                  </a:cubicBezTo>
                  <a:cubicBezTo>
                    <a:pt x="152" y="87"/>
                    <a:pt x="153" y="84"/>
                    <a:pt x="155" y="82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1" name="Freeform 35">
              <a:extLst>
                <a:ext uri="{FF2B5EF4-FFF2-40B4-BE49-F238E27FC236}">
                  <a16:creationId xmlns:a16="http://schemas.microsoft.com/office/drawing/2014/main" id="{91E27C35-0497-452E-B530-EA1FA5D6A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263" y="2438400"/>
              <a:ext cx="53975" cy="31750"/>
            </a:xfrm>
            <a:custGeom>
              <a:avLst/>
              <a:gdLst>
                <a:gd name="T0" fmla="*/ 41 w 149"/>
                <a:gd name="T1" fmla="*/ 76 h 89"/>
                <a:gd name="T2" fmla="*/ 74 w 149"/>
                <a:gd name="T3" fmla="*/ 63 h 89"/>
                <a:gd name="T4" fmla="*/ 75 w 149"/>
                <a:gd name="T5" fmla="*/ 61 h 89"/>
                <a:gd name="T6" fmla="*/ 99 w 149"/>
                <a:gd name="T7" fmla="*/ 74 h 89"/>
                <a:gd name="T8" fmla="*/ 108 w 149"/>
                <a:gd name="T9" fmla="*/ 83 h 89"/>
                <a:gd name="T10" fmla="*/ 120 w 149"/>
                <a:gd name="T11" fmla="*/ 88 h 89"/>
                <a:gd name="T12" fmla="*/ 127 w 149"/>
                <a:gd name="T13" fmla="*/ 86 h 89"/>
                <a:gd name="T14" fmla="*/ 141 w 149"/>
                <a:gd name="T15" fmla="*/ 76 h 89"/>
                <a:gd name="T16" fmla="*/ 132 w 149"/>
                <a:gd name="T17" fmla="*/ 39 h 89"/>
                <a:gd name="T18" fmla="*/ 123 w 149"/>
                <a:gd name="T19" fmla="*/ 33 h 89"/>
                <a:gd name="T20" fmla="*/ 120 w 149"/>
                <a:gd name="T21" fmla="*/ 28 h 89"/>
                <a:gd name="T22" fmla="*/ 102 w 149"/>
                <a:gd name="T23" fmla="*/ 9 h 89"/>
                <a:gd name="T24" fmla="*/ 90 w 149"/>
                <a:gd name="T25" fmla="*/ 0 h 89"/>
                <a:gd name="T26" fmla="*/ 80 w 149"/>
                <a:gd name="T27" fmla="*/ 0 h 89"/>
                <a:gd name="T28" fmla="*/ 41 w 149"/>
                <a:gd name="T29" fmla="*/ 5 h 89"/>
                <a:gd name="T30" fmla="*/ 10 w 149"/>
                <a:gd name="T31" fmla="*/ 21 h 89"/>
                <a:gd name="T32" fmla="*/ 10 w 149"/>
                <a:gd name="T33" fmla="*/ 21 h 89"/>
                <a:gd name="T34" fmla="*/ 5 w 149"/>
                <a:gd name="T35" fmla="*/ 58 h 89"/>
                <a:gd name="T36" fmla="*/ 41 w 149"/>
                <a:gd name="T37" fmla="*/ 7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89">
                  <a:moveTo>
                    <a:pt x="41" y="76"/>
                  </a:moveTo>
                  <a:cubicBezTo>
                    <a:pt x="47" y="76"/>
                    <a:pt x="66" y="77"/>
                    <a:pt x="74" y="63"/>
                  </a:cubicBezTo>
                  <a:lnTo>
                    <a:pt x="75" y="61"/>
                  </a:lnTo>
                  <a:cubicBezTo>
                    <a:pt x="86" y="65"/>
                    <a:pt x="95" y="68"/>
                    <a:pt x="99" y="74"/>
                  </a:cubicBezTo>
                  <a:cubicBezTo>
                    <a:pt x="101" y="77"/>
                    <a:pt x="104" y="80"/>
                    <a:pt x="108" y="83"/>
                  </a:cubicBezTo>
                  <a:cubicBezTo>
                    <a:pt x="111" y="86"/>
                    <a:pt x="115" y="88"/>
                    <a:pt x="120" y="88"/>
                  </a:cubicBezTo>
                  <a:cubicBezTo>
                    <a:pt x="123" y="88"/>
                    <a:pt x="124" y="86"/>
                    <a:pt x="127" y="86"/>
                  </a:cubicBezTo>
                  <a:cubicBezTo>
                    <a:pt x="133" y="85"/>
                    <a:pt x="138" y="80"/>
                    <a:pt x="141" y="76"/>
                  </a:cubicBezTo>
                  <a:cubicBezTo>
                    <a:pt x="148" y="63"/>
                    <a:pt x="144" y="46"/>
                    <a:pt x="132" y="39"/>
                  </a:cubicBezTo>
                  <a:cubicBezTo>
                    <a:pt x="130" y="37"/>
                    <a:pt x="129" y="36"/>
                    <a:pt x="123" y="33"/>
                  </a:cubicBezTo>
                  <a:cubicBezTo>
                    <a:pt x="121" y="33"/>
                    <a:pt x="121" y="31"/>
                    <a:pt x="120" y="28"/>
                  </a:cubicBezTo>
                  <a:lnTo>
                    <a:pt x="102" y="9"/>
                  </a:lnTo>
                  <a:cubicBezTo>
                    <a:pt x="101" y="6"/>
                    <a:pt x="96" y="3"/>
                    <a:pt x="90" y="0"/>
                  </a:cubicBezTo>
                  <a:cubicBezTo>
                    <a:pt x="86" y="0"/>
                    <a:pt x="81" y="0"/>
                    <a:pt x="80" y="0"/>
                  </a:cubicBezTo>
                  <a:lnTo>
                    <a:pt x="41" y="5"/>
                  </a:lnTo>
                  <a:cubicBezTo>
                    <a:pt x="34" y="6"/>
                    <a:pt x="19" y="8"/>
                    <a:pt x="10" y="21"/>
                  </a:cubicBezTo>
                  <a:lnTo>
                    <a:pt x="10" y="21"/>
                  </a:lnTo>
                  <a:cubicBezTo>
                    <a:pt x="2" y="34"/>
                    <a:pt x="0" y="48"/>
                    <a:pt x="5" y="58"/>
                  </a:cubicBezTo>
                  <a:cubicBezTo>
                    <a:pt x="11" y="68"/>
                    <a:pt x="23" y="74"/>
                    <a:pt x="41" y="76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2" name="Freeform 36">
              <a:extLst>
                <a:ext uri="{FF2B5EF4-FFF2-40B4-BE49-F238E27FC236}">
                  <a16:creationId xmlns:a16="http://schemas.microsoft.com/office/drawing/2014/main" id="{2C5A98C2-A33B-431D-99AC-83A1E6900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813" y="2517775"/>
              <a:ext cx="38100" cy="53975"/>
            </a:xfrm>
            <a:custGeom>
              <a:avLst/>
              <a:gdLst>
                <a:gd name="T0" fmla="*/ 20 w 107"/>
                <a:gd name="T1" fmla="*/ 113 h 151"/>
                <a:gd name="T2" fmla="*/ 51 w 107"/>
                <a:gd name="T3" fmla="*/ 145 h 151"/>
                <a:gd name="T4" fmla="*/ 67 w 107"/>
                <a:gd name="T5" fmla="*/ 150 h 151"/>
                <a:gd name="T6" fmla="*/ 84 w 107"/>
                <a:gd name="T7" fmla="*/ 147 h 151"/>
                <a:gd name="T8" fmla="*/ 101 w 107"/>
                <a:gd name="T9" fmla="*/ 126 h 151"/>
                <a:gd name="T10" fmla="*/ 100 w 107"/>
                <a:gd name="T11" fmla="*/ 86 h 151"/>
                <a:gd name="T12" fmla="*/ 97 w 107"/>
                <a:gd name="T13" fmla="*/ 71 h 151"/>
                <a:gd name="T14" fmla="*/ 97 w 107"/>
                <a:gd name="T15" fmla="*/ 63 h 151"/>
                <a:gd name="T16" fmla="*/ 84 w 107"/>
                <a:gd name="T17" fmla="*/ 11 h 151"/>
                <a:gd name="T18" fmla="*/ 81 w 107"/>
                <a:gd name="T19" fmla="*/ 8 h 151"/>
                <a:gd name="T20" fmla="*/ 32 w 107"/>
                <a:gd name="T21" fmla="*/ 16 h 151"/>
                <a:gd name="T22" fmla="*/ 21 w 107"/>
                <a:gd name="T23" fmla="*/ 35 h 151"/>
                <a:gd name="T24" fmla="*/ 14 w 107"/>
                <a:gd name="T25" fmla="*/ 47 h 151"/>
                <a:gd name="T26" fmla="*/ 5 w 107"/>
                <a:gd name="T27" fmla="*/ 55 h 151"/>
                <a:gd name="T28" fmla="*/ 2 w 107"/>
                <a:gd name="T29" fmla="*/ 75 h 151"/>
                <a:gd name="T30" fmla="*/ 20 w 107"/>
                <a:gd name="T31" fmla="*/ 1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51">
                  <a:moveTo>
                    <a:pt x="20" y="113"/>
                  </a:moveTo>
                  <a:cubicBezTo>
                    <a:pt x="27" y="123"/>
                    <a:pt x="35" y="138"/>
                    <a:pt x="51" y="145"/>
                  </a:cubicBezTo>
                  <a:cubicBezTo>
                    <a:pt x="55" y="148"/>
                    <a:pt x="61" y="150"/>
                    <a:pt x="67" y="150"/>
                  </a:cubicBezTo>
                  <a:cubicBezTo>
                    <a:pt x="73" y="150"/>
                    <a:pt x="79" y="148"/>
                    <a:pt x="84" y="147"/>
                  </a:cubicBezTo>
                  <a:cubicBezTo>
                    <a:pt x="93" y="142"/>
                    <a:pt x="100" y="135"/>
                    <a:pt x="101" y="126"/>
                  </a:cubicBezTo>
                  <a:cubicBezTo>
                    <a:pt x="106" y="115"/>
                    <a:pt x="103" y="101"/>
                    <a:pt x="100" y="86"/>
                  </a:cubicBezTo>
                  <a:cubicBezTo>
                    <a:pt x="98" y="80"/>
                    <a:pt x="98" y="75"/>
                    <a:pt x="97" y="71"/>
                  </a:cubicBezTo>
                  <a:lnTo>
                    <a:pt x="97" y="63"/>
                  </a:lnTo>
                  <a:cubicBezTo>
                    <a:pt x="97" y="47"/>
                    <a:pt x="96" y="25"/>
                    <a:pt x="84" y="11"/>
                  </a:cubicBezTo>
                  <a:lnTo>
                    <a:pt x="81" y="8"/>
                  </a:lnTo>
                  <a:cubicBezTo>
                    <a:pt x="64" y="0"/>
                    <a:pt x="45" y="3"/>
                    <a:pt x="32" y="16"/>
                  </a:cubicBezTo>
                  <a:cubicBezTo>
                    <a:pt x="27" y="22"/>
                    <a:pt x="24" y="29"/>
                    <a:pt x="21" y="35"/>
                  </a:cubicBezTo>
                  <a:cubicBezTo>
                    <a:pt x="18" y="41"/>
                    <a:pt x="17" y="46"/>
                    <a:pt x="14" y="47"/>
                  </a:cubicBezTo>
                  <a:cubicBezTo>
                    <a:pt x="11" y="49"/>
                    <a:pt x="8" y="50"/>
                    <a:pt x="5" y="55"/>
                  </a:cubicBezTo>
                  <a:cubicBezTo>
                    <a:pt x="0" y="60"/>
                    <a:pt x="0" y="66"/>
                    <a:pt x="2" y="75"/>
                  </a:cubicBezTo>
                  <a:cubicBezTo>
                    <a:pt x="6" y="90"/>
                    <a:pt x="14" y="102"/>
                    <a:pt x="20" y="113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3" name="Freeform 37">
              <a:extLst>
                <a:ext uri="{FF2B5EF4-FFF2-40B4-BE49-F238E27FC236}">
                  <a16:creationId xmlns:a16="http://schemas.microsoft.com/office/drawing/2014/main" id="{35B65D56-AE1B-44FE-A038-C57EBAFA8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638" y="2470150"/>
              <a:ext cx="38100" cy="39688"/>
            </a:xfrm>
            <a:custGeom>
              <a:avLst/>
              <a:gdLst>
                <a:gd name="T0" fmla="*/ 36 w 105"/>
                <a:gd name="T1" fmla="*/ 6 h 109"/>
                <a:gd name="T2" fmla="*/ 24 w 105"/>
                <a:gd name="T3" fmla="*/ 16 h 109"/>
                <a:gd name="T4" fmla="*/ 18 w 105"/>
                <a:gd name="T5" fmla="*/ 21 h 109"/>
                <a:gd name="T6" fmla="*/ 3 w 105"/>
                <a:gd name="T7" fmla="*/ 37 h 109"/>
                <a:gd name="T8" fmla="*/ 9 w 105"/>
                <a:gd name="T9" fmla="*/ 59 h 109"/>
                <a:gd name="T10" fmla="*/ 24 w 105"/>
                <a:gd name="T11" fmla="*/ 82 h 109"/>
                <a:gd name="T12" fmla="*/ 28 w 105"/>
                <a:gd name="T13" fmla="*/ 87 h 109"/>
                <a:gd name="T14" fmla="*/ 37 w 105"/>
                <a:gd name="T15" fmla="*/ 104 h 109"/>
                <a:gd name="T16" fmla="*/ 51 w 105"/>
                <a:gd name="T17" fmla="*/ 108 h 109"/>
                <a:gd name="T18" fmla="*/ 61 w 105"/>
                <a:gd name="T19" fmla="*/ 105 h 109"/>
                <a:gd name="T20" fmla="*/ 73 w 105"/>
                <a:gd name="T21" fmla="*/ 89 h 109"/>
                <a:gd name="T22" fmla="*/ 75 w 105"/>
                <a:gd name="T23" fmla="*/ 85 h 109"/>
                <a:gd name="T24" fmla="*/ 82 w 105"/>
                <a:gd name="T25" fmla="*/ 82 h 109"/>
                <a:gd name="T26" fmla="*/ 101 w 105"/>
                <a:gd name="T27" fmla="*/ 64 h 109"/>
                <a:gd name="T28" fmla="*/ 100 w 105"/>
                <a:gd name="T29" fmla="*/ 44 h 109"/>
                <a:gd name="T30" fmla="*/ 91 w 105"/>
                <a:gd name="T31" fmla="*/ 27 h 109"/>
                <a:gd name="T32" fmla="*/ 76 w 105"/>
                <a:gd name="T33" fmla="*/ 7 h 109"/>
                <a:gd name="T34" fmla="*/ 36 w 105"/>
                <a:gd name="T35" fmla="*/ 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9">
                  <a:moveTo>
                    <a:pt x="36" y="6"/>
                  </a:moveTo>
                  <a:cubicBezTo>
                    <a:pt x="30" y="9"/>
                    <a:pt x="27" y="13"/>
                    <a:pt x="24" y="16"/>
                  </a:cubicBezTo>
                  <a:cubicBezTo>
                    <a:pt x="23" y="18"/>
                    <a:pt x="21" y="19"/>
                    <a:pt x="18" y="21"/>
                  </a:cubicBezTo>
                  <a:cubicBezTo>
                    <a:pt x="14" y="24"/>
                    <a:pt x="6" y="27"/>
                    <a:pt x="3" y="37"/>
                  </a:cubicBezTo>
                  <a:cubicBezTo>
                    <a:pt x="0" y="47"/>
                    <a:pt x="6" y="56"/>
                    <a:pt x="9" y="59"/>
                  </a:cubicBezTo>
                  <a:lnTo>
                    <a:pt x="24" y="82"/>
                  </a:lnTo>
                  <a:cubicBezTo>
                    <a:pt x="26" y="83"/>
                    <a:pt x="27" y="85"/>
                    <a:pt x="28" y="87"/>
                  </a:cubicBezTo>
                  <a:cubicBezTo>
                    <a:pt x="28" y="92"/>
                    <a:pt x="30" y="99"/>
                    <a:pt x="37" y="104"/>
                  </a:cubicBezTo>
                  <a:cubicBezTo>
                    <a:pt x="40" y="107"/>
                    <a:pt x="46" y="108"/>
                    <a:pt x="51" y="108"/>
                  </a:cubicBezTo>
                  <a:cubicBezTo>
                    <a:pt x="54" y="108"/>
                    <a:pt x="58" y="107"/>
                    <a:pt x="61" y="105"/>
                  </a:cubicBezTo>
                  <a:cubicBezTo>
                    <a:pt x="67" y="102"/>
                    <a:pt x="72" y="96"/>
                    <a:pt x="73" y="89"/>
                  </a:cubicBezTo>
                  <a:cubicBezTo>
                    <a:pt x="75" y="87"/>
                    <a:pt x="75" y="86"/>
                    <a:pt x="75" y="85"/>
                  </a:cubicBezTo>
                  <a:cubicBezTo>
                    <a:pt x="75" y="83"/>
                    <a:pt x="79" y="82"/>
                    <a:pt x="82" y="82"/>
                  </a:cubicBezTo>
                  <a:cubicBezTo>
                    <a:pt x="88" y="79"/>
                    <a:pt x="98" y="74"/>
                    <a:pt x="101" y="64"/>
                  </a:cubicBezTo>
                  <a:cubicBezTo>
                    <a:pt x="104" y="58"/>
                    <a:pt x="104" y="52"/>
                    <a:pt x="100" y="44"/>
                  </a:cubicBezTo>
                  <a:lnTo>
                    <a:pt x="91" y="27"/>
                  </a:lnTo>
                  <a:cubicBezTo>
                    <a:pt x="88" y="21"/>
                    <a:pt x="83" y="13"/>
                    <a:pt x="76" y="7"/>
                  </a:cubicBezTo>
                  <a:cubicBezTo>
                    <a:pt x="64" y="0"/>
                    <a:pt x="51" y="0"/>
                    <a:pt x="36" y="6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4" name="Freeform 38">
              <a:extLst>
                <a:ext uri="{FF2B5EF4-FFF2-40B4-BE49-F238E27FC236}">
                  <a16:creationId xmlns:a16="http://schemas.microsoft.com/office/drawing/2014/main" id="{5CE6C20E-2069-43E0-B480-4F4FFDB95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2376488"/>
              <a:ext cx="20637" cy="20637"/>
            </a:xfrm>
            <a:custGeom>
              <a:avLst/>
              <a:gdLst>
                <a:gd name="T0" fmla="*/ 8 w 59"/>
                <a:gd name="T1" fmla="*/ 48 h 59"/>
                <a:gd name="T2" fmla="*/ 17 w 59"/>
                <a:gd name="T3" fmla="*/ 55 h 59"/>
                <a:gd name="T4" fmla="*/ 30 w 59"/>
                <a:gd name="T5" fmla="*/ 58 h 59"/>
                <a:gd name="T6" fmla="*/ 47 w 59"/>
                <a:gd name="T7" fmla="*/ 54 h 59"/>
                <a:gd name="T8" fmla="*/ 55 w 59"/>
                <a:gd name="T9" fmla="*/ 43 h 59"/>
                <a:gd name="T10" fmla="*/ 58 w 59"/>
                <a:gd name="T11" fmla="*/ 34 h 59"/>
                <a:gd name="T12" fmla="*/ 58 w 59"/>
                <a:gd name="T13" fmla="*/ 34 h 59"/>
                <a:gd name="T14" fmla="*/ 58 w 59"/>
                <a:gd name="T15" fmla="*/ 25 h 59"/>
                <a:gd name="T16" fmla="*/ 57 w 59"/>
                <a:gd name="T17" fmla="*/ 21 h 59"/>
                <a:gd name="T18" fmla="*/ 54 w 59"/>
                <a:gd name="T19" fmla="*/ 18 h 59"/>
                <a:gd name="T20" fmla="*/ 54 w 59"/>
                <a:gd name="T21" fmla="*/ 18 h 59"/>
                <a:gd name="T22" fmla="*/ 52 w 59"/>
                <a:gd name="T23" fmla="*/ 12 h 59"/>
                <a:gd name="T24" fmla="*/ 48 w 59"/>
                <a:gd name="T25" fmla="*/ 8 h 59"/>
                <a:gd name="T26" fmla="*/ 44 w 59"/>
                <a:gd name="T27" fmla="*/ 5 h 59"/>
                <a:gd name="T28" fmla="*/ 14 w 59"/>
                <a:gd name="T29" fmla="*/ 11 h 59"/>
                <a:gd name="T30" fmla="*/ 8 w 59"/>
                <a:gd name="T31" fmla="*/ 17 h 59"/>
                <a:gd name="T32" fmla="*/ 0 w 59"/>
                <a:gd name="T33" fmla="*/ 28 h 59"/>
                <a:gd name="T34" fmla="*/ 0 w 59"/>
                <a:gd name="T35" fmla="*/ 39 h 59"/>
                <a:gd name="T36" fmla="*/ 6 w 59"/>
                <a:gd name="T37" fmla="*/ 43 h 59"/>
                <a:gd name="T38" fmla="*/ 8 w 59"/>
                <a:gd name="T39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59">
                  <a:moveTo>
                    <a:pt x="8" y="48"/>
                  </a:moveTo>
                  <a:cubicBezTo>
                    <a:pt x="9" y="52"/>
                    <a:pt x="14" y="55"/>
                    <a:pt x="17" y="55"/>
                  </a:cubicBezTo>
                  <a:cubicBezTo>
                    <a:pt x="21" y="58"/>
                    <a:pt x="26" y="58"/>
                    <a:pt x="30" y="58"/>
                  </a:cubicBezTo>
                  <a:cubicBezTo>
                    <a:pt x="36" y="58"/>
                    <a:pt x="42" y="57"/>
                    <a:pt x="47" y="54"/>
                  </a:cubicBezTo>
                  <a:cubicBezTo>
                    <a:pt x="51" y="51"/>
                    <a:pt x="52" y="48"/>
                    <a:pt x="55" y="43"/>
                  </a:cubicBezTo>
                  <a:cubicBezTo>
                    <a:pt x="57" y="40"/>
                    <a:pt x="58" y="37"/>
                    <a:pt x="58" y="34"/>
                  </a:cubicBezTo>
                  <a:lnTo>
                    <a:pt x="58" y="34"/>
                  </a:lnTo>
                  <a:cubicBezTo>
                    <a:pt x="58" y="31"/>
                    <a:pt x="58" y="28"/>
                    <a:pt x="58" y="25"/>
                  </a:cubicBezTo>
                  <a:lnTo>
                    <a:pt x="57" y="21"/>
                  </a:lnTo>
                  <a:lnTo>
                    <a:pt x="54" y="18"/>
                  </a:lnTo>
                  <a:lnTo>
                    <a:pt x="54" y="18"/>
                  </a:lnTo>
                  <a:cubicBezTo>
                    <a:pt x="54" y="17"/>
                    <a:pt x="52" y="14"/>
                    <a:pt x="52" y="12"/>
                  </a:cubicBezTo>
                  <a:lnTo>
                    <a:pt x="48" y="8"/>
                  </a:lnTo>
                  <a:lnTo>
                    <a:pt x="44" y="5"/>
                  </a:lnTo>
                  <a:cubicBezTo>
                    <a:pt x="33" y="0"/>
                    <a:pt x="21" y="2"/>
                    <a:pt x="14" y="11"/>
                  </a:cubicBezTo>
                  <a:cubicBezTo>
                    <a:pt x="11" y="12"/>
                    <a:pt x="9" y="14"/>
                    <a:pt x="8" y="17"/>
                  </a:cubicBezTo>
                  <a:cubicBezTo>
                    <a:pt x="3" y="20"/>
                    <a:pt x="0" y="24"/>
                    <a:pt x="0" y="28"/>
                  </a:cubicBezTo>
                  <a:lnTo>
                    <a:pt x="0" y="39"/>
                  </a:lnTo>
                  <a:lnTo>
                    <a:pt x="6" y="43"/>
                  </a:lnTo>
                  <a:cubicBezTo>
                    <a:pt x="6" y="45"/>
                    <a:pt x="6" y="46"/>
                    <a:pt x="8" y="4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5" name="Freeform 39">
              <a:extLst>
                <a:ext uri="{FF2B5EF4-FFF2-40B4-BE49-F238E27FC236}">
                  <a16:creationId xmlns:a16="http://schemas.microsoft.com/office/drawing/2014/main" id="{C5F57862-7686-48D7-BEF5-21BFCAA4A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3600" y="2408238"/>
              <a:ext cx="23813" cy="20637"/>
            </a:xfrm>
            <a:custGeom>
              <a:avLst/>
              <a:gdLst>
                <a:gd name="T0" fmla="*/ 23 w 68"/>
                <a:gd name="T1" fmla="*/ 2 h 56"/>
                <a:gd name="T2" fmla="*/ 15 w 68"/>
                <a:gd name="T3" fmla="*/ 3 h 56"/>
                <a:gd name="T4" fmla="*/ 9 w 68"/>
                <a:gd name="T5" fmla="*/ 8 h 56"/>
                <a:gd name="T6" fmla="*/ 6 w 68"/>
                <a:gd name="T7" fmla="*/ 11 h 56"/>
                <a:gd name="T8" fmla="*/ 3 w 68"/>
                <a:gd name="T9" fmla="*/ 20 h 56"/>
                <a:gd name="T10" fmla="*/ 0 w 68"/>
                <a:gd name="T11" fmla="*/ 30 h 56"/>
                <a:gd name="T12" fmla="*/ 9 w 68"/>
                <a:gd name="T13" fmla="*/ 43 h 56"/>
                <a:gd name="T14" fmla="*/ 17 w 68"/>
                <a:gd name="T15" fmla="*/ 51 h 56"/>
                <a:gd name="T16" fmla="*/ 26 w 68"/>
                <a:gd name="T17" fmla="*/ 55 h 56"/>
                <a:gd name="T18" fmla="*/ 29 w 68"/>
                <a:gd name="T19" fmla="*/ 55 h 56"/>
                <a:gd name="T20" fmla="*/ 35 w 68"/>
                <a:gd name="T21" fmla="*/ 55 h 56"/>
                <a:gd name="T22" fmla="*/ 38 w 68"/>
                <a:gd name="T23" fmla="*/ 52 h 56"/>
                <a:gd name="T24" fmla="*/ 40 w 68"/>
                <a:gd name="T25" fmla="*/ 51 h 56"/>
                <a:gd name="T26" fmla="*/ 53 w 68"/>
                <a:gd name="T27" fmla="*/ 45 h 56"/>
                <a:gd name="T28" fmla="*/ 65 w 68"/>
                <a:gd name="T29" fmla="*/ 30 h 56"/>
                <a:gd name="T30" fmla="*/ 65 w 68"/>
                <a:gd name="T31" fmla="*/ 21 h 56"/>
                <a:gd name="T32" fmla="*/ 64 w 68"/>
                <a:gd name="T33" fmla="*/ 14 h 56"/>
                <a:gd name="T34" fmla="*/ 59 w 68"/>
                <a:gd name="T35" fmla="*/ 11 h 56"/>
                <a:gd name="T36" fmla="*/ 38 w 68"/>
                <a:gd name="T37" fmla="*/ 0 h 56"/>
                <a:gd name="T38" fmla="*/ 28 w 68"/>
                <a:gd name="T39" fmla="*/ 2 h 56"/>
                <a:gd name="T40" fmla="*/ 23 w 68"/>
                <a:gd name="T41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56">
                  <a:moveTo>
                    <a:pt x="23" y="2"/>
                  </a:moveTo>
                  <a:cubicBezTo>
                    <a:pt x="22" y="2"/>
                    <a:pt x="19" y="2"/>
                    <a:pt x="15" y="3"/>
                  </a:cubicBezTo>
                  <a:lnTo>
                    <a:pt x="9" y="8"/>
                  </a:lnTo>
                  <a:lnTo>
                    <a:pt x="6" y="11"/>
                  </a:lnTo>
                  <a:cubicBezTo>
                    <a:pt x="3" y="14"/>
                    <a:pt x="3" y="17"/>
                    <a:pt x="3" y="20"/>
                  </a:cubicBezTo>
                  <a:cubicBezTo>
                    <a:pt x="1" y="21"/>
                    <a:pt x="0" y="26"/>
                    <a:pt x="0" y="30"/>
                  </a:cubicBezTo>
                  <a:cubicBezTo>
                    <a:pt x="1" y="38"/>
                    <a:pt x="6" y="42"/>
                    <a:pt x="9" y="43"/>
                  </a:cubicBezTo>
                  <a:cubicBezTo>
                    <a:pt x="12" y="46"/>
                    <a:pt x="13" y="48"/>
                    <a:pt x="17" y="51"/>
                  </a:cubicBezTo>
                  <a:lnTo>
                    <a:pt x="26" y="55"/>
                  </a:lnTo>
                  <a:lnTo>
                    <a:pt x="29" y="55"/>
                  </a:lnTo>
                  <a:lnTo>
                    <a:pt x="35" y="55"/>
                  </a:lnTo>
                  <a:lnTo>
                    <a:pt x="38" y="52"/>
                  </a:lnTo>
                  <a:lnTo>
                    <a:pt x="40" y="51"/>
                  </a:lnTo>
                  <a:cubicBezTo>
                    <a:pt x="44" y="51"/>
                    <a:pt x="49" y="48"/>
                    <a:pt x="53" y="45"/>
                  </a:cubicBezTo>
                  <a:cubicBezTo>
                    <a:pt x="59" y="42"/>
                    <a:pt x="64" y="36"/>
                    <a:pt x="65" y="30"/>
                  </a:cubicBezTo>
                  <a:cubicBezTo>
                    <a:pt x="65" y="27"/>
                    <a:pt x="67" y="26"/>
                    <a:pt x="65" y="21"/>
                  </a:cubicBezTo>
                  <a:lnTo>
                    <a:pt x="64" y="14"/>
                  </a:lnTo>
                  <a:lnTo>
                    <a:pt x="59" y="11"/>
                  </a:lnTo>
                  <a:cubicBezTo>
                    <a:pt x="52" y="5"/>
                    <a:pt x="46" y="2"/>
                    <a:pt x="38" y="0"/>
                  </a:cubicBezTo>
                  <a:cubicBezTo>
                    <a:pt x="34" y="0"/>
                    <a:pt x="31" y="0"/>
                    <a:pt x="28" y="2"/>
                  </a:cubicBezTo>
                  <a:lnTo>
                    <a:pt x="23" y="2"/>
                  </a:ln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6" name="Freeform 40">
              <a:extLst>
                <a:ext uri="{FF2B5EF4-FFF2-40B4-BE49-F238E27FC236}">
                  <a16:creationId xmlns:a16="http://schemas.microsoft.com/office/drawing/2014/main" id="{75CFD13A-808E-4794-86EC-2D6992D65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2432050"/>
              <a:ext cx="28575" cy="17463"/>
            </a:xfrm>
            <a:custGeom>
              <a:avLst/>
              <a:gdLst>
                <a:gd name="T0" fmla="*/ 10 w 78"/>
                <a:gd name="T1" fmla="*/ 41 h 50"/>
                <a:gd name="T2" fmla="*/ 38 w 78"/>
                <a:gd name="T3" fmla="*/ 44 h 50"/>
                <a:gd name="T4" fmla="*/ 56 w 78"/>
                <a:gd name="T5" fmla="*/ 49 h 50"/>
                <a:gd name="T6" fmla="*/ 71 w 78"/>
                <a:gd name="T7" fmla="*/ 41 h 50"/>
                <a:gd name="T8" fmla="*/ 67 w 78"/>
                <a:gd name="T9" fmla="*/ 18 h 50"/>
                <a:gd name="T10" fmla="*/ 46 w 78"/>
                <a:gd name="T11" fmla="*/ 3 h 50"/>
                <a:gd name="T12" fmla="*/ 21 w 78"/>
                <a:gd name="T13" fmla="*/ 6 h 50"/>
                <a:gd name="T14" fmla="*/ 10 w 78"/>
                <a:gd name="T15" fmla="*/ 10 h 50"/>
                <a:gd name="T16" fmla="*/ 1 w 78"/>
                <a:gd name="T17" fmla="*/ 31 h 50"/>
                <a:gd name="T18" fmla="*/ 3 w 78"/>
                <a:gd name="T19" fmla="*/ 38 h 50"/>
                <a:gd name="T20" fmla="*/ 10 w 78"/>
                <a:gd name="T21" fmla="*/ 41 h 50"/>
                <a:gd name="T22" fmla="*/ 41 w 78"/>
                <a:gd name="T23" fmla="*/ 38 h 50"/>
                <a:gd name="T24" fmla="*/ 40 w 78"/>
                <a:gd name="T25" fmla="*/ 37 h 50"/>
                <a:gd name="T26" fmla="*/ 43 w 78"/>
                <a:gd name="T27" fmla="*/ 34 h 50"/>
                <a:gd name="T28" fmla="*/ 43 w 78"/>
                <a:gd name="T29" fmla="*/ 34 h 50"/>
                <a:gd name="T30" fmla="*/ 41 w 78"/>
                <a:gd name="T31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50">
                  <a:moveTo>
                    <a:pt x="10" y="41"/>
                  </a:moveTo>
                  <a:cubicBezTo>
                    <a:pt x="16" y="44"/>
                    <a:pt x="27" y="49"/>
                    <a:pt x="38" y="44"/>
                  </a:cubicBezTo>
                  <a:cubicBezTo>
                    <a:pt x="44" y="47"/>
                    <a:pt x="50" y="49"/>
                    <a:pt x="56" y="49"/>
                  </a:cubicBezTo>
                  <a:cubicBezTo>
                    <a:pt x="62" y="49"/>
                    <a:pt x="68" y="47"/>
                    <a:pt x="71" y="41"/>
                  </a:cubicBezTo>
                  <a:cubicBezTo>
                    <a:pt x="74" y="37"/>
                    <a:pt x="77" y="29"/>
                    <a:pt x="67" y="18"/>
                  </a:cubicBezTo>
                  <a:cubicBezTo>
                    <a:pt x="62" y="12"/>
                    <a:pt x="56" y="6"/>
                    <a:pt x="46" y="3"/>
                  </a:cubicBezTo>
                  <a:cubicBezTo>
                    <a:pt x="35" y="0"/>
                    <a:pt x="27" y="3"/>
                    <a:pt x="21" y="6"/>
                  </a:cubicBezTo>
                  <a:cubicBezTo>
                    <a:pt x="18" y="6"/>
                    <a:pt x="13" y="7"/>
                    <a:pt x="10" y="10"/>
                  </a:cubicBezTo>
                  <a:cubicBezTo>
                    <a:pt x="3" y="16"/>
                    <a:pt x="0" y="24"/>
                    <a:pt x="1" y="31"/>
                  </a:cubicBezTo>
                  <a:lnTo>
                    <a:pt x="3" y="38"/>
                  </a:lnTo>
                  <a:lnTo>
                    <a:pt x="10" y="41"/>
                  </a:lnTo>
                  <a:close/>
                  <a:moveTo>
                    <a:pt x="41" y="38"/>
                  </a:moveTo>
                  <a:lnTo>
                    <a:pt x="40" y="37"/>
                  </a:lnTo>
                  <a:lnTo>
                    <a:pt x="43" y="34"/>
                  </a:lnTo>
                  <a:lnTo>
                    <a:pt x="43" y="34"/>
                  </a:lnTo>
                  <a:lnTo>
                    <a:pt x="41" y="38"/>
                  </a:lnTo>
                  <a:close/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7" name="Freeform 41">
              <a:extLst>
                <a:ext uri="{FF2B5EF4-FFF2-40B4-BE49-F238E27FC236}">
                  <a16:creationId xmlns:a16="http://schemas.microsoft.com/office/drawing/2014/main" id="{CB63FF1A-22B5-4790-85C6-636161A20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7725" y="2452688"/>
              <a:ext cx="19050" cy="19050"/>
            </a:xfrm>
            <a:custGeom>
              <a:avLst/>
              <a:gdLst>
                <a:gd name="T0" fmla="*/ 26 w 54"/>
                <a:gd name="T1" fmla="*/ 0 h 54"/>
                <a:gd name="T2" fmla="*/ 13 w 54"/>
                <a:gd name="T3" fmla="*/ 4 h 54"/>
                <a:gd name="T4" fmla="*/ 8 w 54"/>
                <a:gd name="T5" fmla="*/ 7 h 54"/>
                <a:gd name="T6" fmla="*/ 7 w 54"/>
                <a:gd name="T7" fmla="*/ 10 h 54"/>
                <a:gd name="T8" fmla="*/ 4 w 54"/>
                <a:gd name="T9" fmla="*/ 38 h 54"/>
                <a:gd name="T10" fmla="*/ 22 w 54"/>
                <a:gd name="T11" fmla="*/ 52 h 54"/>
                <a:gd name="T12" fmla="*/ 28 w 54"/>
                <a:gd name="T13" fmla="*/ 53 h 54"/>
                <a:gd name="T14" fmla="*/ 44 w 54"/>
                <a:gd name="T15" fmla="*/ 47 h 54"/>
                <a:gd name="T16" fmla="*/ 50 w 54"/>
                <a:gd name="T17" fmla="*/ 19 h 54"/>
                <a:gd name="T18" fmla="*/ 26 w 54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cubicBezTo>
                    <a:pt x="20" y="0"/>
                    <a:pt x="17" y="1"/>
                    <a:pt x="13" y="4"/>
                  </a:cubicBezTo>
                  <a:lnTo>
                    <a:pt x="8" y="7"/>
                  </a:lnTo>
                  <a:lnTo>
                    <a:pt x="7" y="10"/>
                  </a:lnTo>
                  <a:cubicBezTo>
                    <a:pt x="6" y="15"/>
                    <a:pt x="0" y="27"/>
                    <a:pt x="4" y="38"/>
                  </a:cubicBezTo>
                  <a:cubicBezTo>
                    <a:pt x="7" y="43"/>
                    <a:pt x="11" y="49"/>
                    <a:pt x="22" y="52"/>
                  </a:cubicBezTo>
                  <a:cubicBezTo>
                    <a:pt x="23" y="53"/>
                    <a:pt x="26" y="53"/>
                    <a:pt x="28" y="53"/>
                  </a:cubicBezTo>
                  <a:cubicBezTo>
                    <a:pt x="34" y="53"/>
                    <a:pt x="40" y="52"/>
                    <a:pt x="44" y="47"/>
                  </a:cubicBezTo>
                  <a:cubicBezTo>
                    <a:pt x="50" y="41"/>
                    <a:pt x="53" y="29"/>
                    <a:pt x="50" y="19"/>
                  </a:cubicBezTo>
                  <a:cubicBezTo>
                    <a:pt x="47" y="9"/>
                    <a:pt x="38" y="1"/>
                    <a:pt x="26" y="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8" name="Freeform 42">
              <a:extLst>
                <a:ext uri="{FF2B5EF4-FFF2-40B4-BE49-F238E27FC236}">
                  <a16:creationId xmlns:a16="http://schemas.microsoft.com/office/drawing/2014/main" id="{EDEC8BE5-0FBE-4045-862F-87F346016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2286000"/>
              <a:ext cx="34925" cy="42863"/>
            </a:xfrm>
            <a:custGeom>
              <a:avLst/>
              <a:gdLst>
                <a:gd name="T0" fmla="*/ 15 w 99"/>
                <a:gd name="T1" fmla="*/ 85 h 120"/>
                <a:gd name="T2" fmla="*/ 19 w 99"/>
                <a:gd name="T3" fmla="*/ 91 h 120"/>
                <a:gd name="T4" fmla="*/ 37 w 99"/>
                <a:gd name="T5" fmla="*/ 118 h 120"/>
                <a:gd name="T6" fmla="*/ 43 w 99"/>
                <a:gd name="T7" fmla="*/ 119 h 120"/>
                <a:gd name="T8" fmla="*/ 64 w 99"/>
                <a:gd name="T9" fmla="*/ 109 h 120"/>
                <a:gd name="T10" fmla="*/ 70 w 99"/>
                <a:gd name="T11" fmla="*/ 105 h 120"/>
                <a:gd name="T12" fmla="*/ 96 w 99"/>
                <a:gd name="T13" fmla="*/ 69 h 120"/>
                <a:gd name="T14" fmla="*/ 96 w 99"/>
                <a:gd name="T15" fmla="*/ 69 h 120"/>
                <a:gd name="T16" fmla="*/ 98 w 99"/>
                <a:gd name="T17" fmla="*/ 54 h 120"/>
                <a:gd name="T18" fmla="*/ 98 w 99"/>
                <a:gd name="T19" fmla="*/ 36 h 120"/>
                <a:gd name="T20" fmla="*/ 95 w 99"/>
                <a:gd name="T21" fmla="*/ 21 h 120"/>
                <a:gd name="T22" fmla="*/ 67 w 99"/>
                <a:gd name="T23" fmla="*/ 2 h 120"/>
                <a:gd name="T24" fmla="*/ 38 w 99"/>
                <a:gd name="T25" fmla="*/ 21 h 120"/>
                <a:gd name="T26" fmla="*/ 37 w 99"/>
                <a:gd name="T27" fmla="*/ 24 h 120"/>
                <a:gd name="T28" fmla="*/ 34 w 99"/>
                <a:gd name="T29" fmla="*/ 24 h 120"/>
                <a:gd name="T30" fmla="*/ 6 w 99"/>
                <a:gd name="T31" fmla="*/ 53 h 120"/>
                <a:gd name="T32" fmla="*/ 6 w 99"/>
                <a:gd name="T33" fmla="*/ 76 h 120"/>
                <a:gd name="T34" fmla="*/ 15 w 99"/>
                <a:gd name="T35" fmla="*/ 8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20">
                  <a:moveTo>
                    <a:pt x="15" y="85"/>
                  </a:moveTo>
                  <a:cubicBezTo>
                    <a:pt x="16" y="85"/>
                    <a:pt x="18" y="87"/>
                    <a:pt x="19" y="91"/>
                  </a:cubicBezTo>
                  <a:cubicBezTo>
                    <a:pt x="22" y="103"/>
                    <a:pt x="25" y="115"/>
                    <a:pt x="37" y="118"/>
                  </a:cubicBezTo>
                  <a:cubicBezTo>
                    <a:pt x="40" y="119"/>
                    <a:pt x="41" y="119"/>
                    <a:pt x="43" y="119"/>
                  </a:cubicBezTo>
                  <a:cubicBezTo>
                    <a:pt x="53" y="119"/>
                    <a:pt x="61" y="112"/>
                    <a:pt x="64" y="109"/>
                  </a:cubicBezTo>
                  <a:lnTo>
                    <a:pt x="70" y="105"/>
                  </a:lnTo>
                  <a:cubicBezTo>
                    <a:pt x="80" y="96"/>
                    <a:pt x="93" y="85"/>
                    <a:pt x="96" y="69"/>
                  </a:cubicBezTo>
                  <a:lnTo>
                    <a:pt x="96" y="69"/>
                  </a:lnTo>
                  <a:cubicBezTo>
                    <a:pt x="98" y="64"/>
                    <a:pt x="98" y="58"/>
                    <a:pt x="98" y="54"/>
                  </a:cubicBezTo>
                  <a:lnTo>
                    <a:pt x="98" y="36"/>
                  </a:lnTo>
                  <a:cubicBezTo>
                    <a:pt x="98" y="32"/>
                    <a:pt x="98" y="27"/>
                    <a:pt x="95" y="21"/>
                  </a:cubicBezTo>
                  <a:cubicBezTo>
                    <a:pt x="90" y="9"/>
                    <a:pt x="80" y="0"/>
                    <a:pt x="67" y="2"/>
                  </a:cubicBezTo>
                  <a:cubicBezTo>
                    <a:pt x="53" y="2"/>
                    <a:pt x="41" y="9"/>
                    <a:pt x="38" y="21"/>
                  </a:cubicBezTo>
                  <a:lnTo>
                    <a:pt x="37" y="24"/>
                  </a:lnTo>
                  <a:lnTo>
                    <a:pt x="34" y="24"/>
                  </a:lnTo>
                  <a:cubicBezTo>
                    <a:pt x="16" y="29"/>
                    <a:pt x="9" y="45"/>
                    <a:pt x="6" y="53"/>
                  </a:cubicBezTo>
                  <a:cubicBezTo>
                    <a:pt x="4" y="57"/>
                    <a:pt x="0" y="66"/>
                    <a:pt x="6" y="76"/>
                  </a:cubicBezTo>
                  <a:cubicBezTo>
                    <a:pt x="9" y="81"/>
                    <a:pt x="12" y="84"/>
                    <a:pt x="15" y="85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59" name="Freeform 43">
              <a:extLst>
                <a:ext uri="{FF2B5EF4-FFF2-40B4-BE49-F238E27FC236}">
                  <a16:creationId xmlns:a16="http://schemas.microsoft.com/office/drawing/2014/main" id="{7330EBC8-5EEA-41C3-B7DA-70E819C49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2238375"/>
              <a:ext cx="36513" cy="31750"/>
            </a:xfrm>
            <a:custGeom>
              <a:avLst/>
              <a:gdLst>
                <a:gd name="T0" fmla="*/ 23 w 103"/>
                <a:gd name="T1" fmla="*/ 55 h 87"/>
                <a:gd name="T2" fmla="*/ 26 w 103"/>
                <a:gd name="T3" fmla="*/ 58 h 87"/>
                <a:gd name="T4" fmla="*/ 31 w 103"/>
                <a:gd name="T5" fmla="*/ 66 h 87"/>
                <a:gd name="T6" fmla="*/ 73 w 103"/>
                <a:gd name="T7" fmla="*/ 86 h 87"/>
                <a:gd name="T8" fmla="*/ 80 w 103"/>
                <a:gd name="T9" fmla="*/ 86 h 87"/>
                <a:gd name="T10" fmla="*/ 98 w 103"/>
                <a:gd name="T11" fmla="*/ 66 h 87"/>
                <a:gd name="T12" fmla="*/ 59 w 103"/>
                <a:gd name="T13" fmla="*/ 14 h 87"/>
                <a:gd name="T14" fmla="*/ 59 w 103"/>
                <a:gd name="T15" fmla="*/ 14 h 87"/>
                <a:gd name="T16" fmla="*/ 55 w 103"/>
                <a:gd name="T17" fmla="*/ 11 h 87"/>
                <a:gd name="T18" fmla="*/ 41 w 103"/>
                <a:gd name="T19" fmla="*/ 3 h 87"/>
                <a:gd name="T20" fmla="*/ 19 w 103"/>
                <a:gd name="T21" fmla="*/ 5 h 87"/>
                <a:gd name="T22" fmla="*/ 1 w 103"/>
                <a:gd name="T23" fmla="*/ 24 h 87"/>
                <a:gd name="T24" fmla="*/ 7 w 103"/>
                <a:gd name="T25" fmla="*/ 45 h 87"/>
                <a:gd name="T26" fmla="*/ 23 w 103"/>
                <a:gd name="T27" fmla="*/ 5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87">
                  <a:moveTo>
                    <a:pt x="23" y="55"/>
                  </a:moveTo>
                  <a:cubicBezTo>
                    <a:pt x="23" y="55"/>
                    <a:pt x="25" y="57"/>
                    <a:pt x="26" y="58"/>
                  </a:cubicBezTo>
                  <a:cubicBezTo>
                    <a:pt x="28" y="61"/>
                    <a:pt x="29" y="64"/>
                    <a:pt x="31" y="66"/>
                  </a:cubicBezTo>
                  <a:cubicBezTo>
                    <a:pt x="38" y="73"/>
                    <a:pt x="56" y="86"/>
                    <a:pt x="73" y="86"/>
                  </a:cubicBezTo>
                  <a:cubicBezTo>
                    <a:pt x="76" y="86"/>
                    <a:pt x="77" y="86"/>
                    <a:pt x="80" y="86"/>
                  </a:cubicBezTo>
                  <a:cubicBezTo>
                    <a:pt x="89" y="83"/>
                    <a:pt x="96" y="76"/>
                    <a:pt x="98" y="66"/>
                  </a:cubicBezTo>
                  <a:cubicBezTo>
                    <a:pt x="102" y="40"/>
                    <a:pt x="80" y="21"/>
                    <a:pt x="59" y="14"/>
                  </a:cubicBezTo>
                  <a:lnTo>
                    <a:pt x="59" y="14"/>
                  </a:lnTo>
                  <a:cubicBezTo>
                    <a:pt x="58" y="12"/>
                    <a:pt x="56" y="12"/>
                    <a:pt x="55" y="11"/>
                  </a:cubicBezTo>
                  <a:cubicBezTo>
                    <a:pt x="50" y="8"/>
                    <a:pt x="47" y="5"/>
                    <a:pt x="41" y="3"/>
                  </a:cubicBezTo>
                  <a:cubicBezTo>
                    <a:pt x="34" y="0"/>
                    <a:pt x="25" y="2"/>
                    <a:pt x="19" y="5"/>
                  </a:cubicBezTo>
                  <a:cubicBezTo>
                    <a:pt x="10" y="8"/>
                    <a:pt x="4" y="15"/>
                    <a:pt x="1" y="24"/>
                  </a:cubicBezTo>
                  <a:cubicBezTo>
                    <a:pt x="0" y="31"/>
                    <a:pt x="3" y="40"/>
                    <a:pt x="7" y="45"/>
                  </a:cubicBezTo>
                  <a:cubicBezTo>
                    <a:pt x="12" y="51"/>
                    <a:pt x="18" y="52"/>
                    <a:pt x="23" y="55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60" name="Freeform 44">
              <a:extLst>
                <a:ext uri="{FF2B5EF4-FFF2-40B4-BE49-F238E27FC236}">
                  <a16:creationId xmlns:a16="http://schemas.microsoft.com/office/drawing/2014/main" id="{A4BA1447-6010-4C7B-86C8-6ECB4FEB5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138" y="2359025"/>
              <a:ext cx="26987" cy="23813"/>
            </a:xfrm>
            <a:custGeom>
              <a:avLst/>
              <a:gdLst>
                <a:gd name="T0" fmla="*/ 18 w 74"/>
                <a:gd name="T1" fmla="*/ 58 h 68"/>
                <a:gd name="T2" fmla="*/ 37 w 74"/>
                <a:gd name="T3" fmla="*/ 67 h 68"/>
                <a:gd name="T4" fmla="*/ 49 w 74"/>
                <a:gd name="T5" fmla="*/ 64 h 68"/>
                <a:gd name="T6" fmla="*/ 68 w 74"/>
                <a:gd name="T7" fmla="*/ 31 h 68"/>
                <a:gd name="T8" fmla="*/ 53 w 74"/>
                <a:gd name="T9" fmla="*/ 34 h 68"/>
                <a:gd name="T10" fmla="*/ 68 w 74"/>
                <a:gd name="T11" fmla="*/ 29 h 68"/>
                <a:gd name="T12" fmla="*/ 62 w 74"/>
                <a:gd name="T13" fmla="*/ 13 h 68"/>
                <a:gd name="T14" fmla="*/ 36 w 74"/>
                <a:gd name="T15" fmla="*/ 1 h 68"/>
                <a:gd name="T16" fmla="*/ 21 w 74"/>
                <a:gd name="T17" fmla="*/ 7 h 68"/>
                <a:gd name="T18" fmla="*/ 6 w 74"/>
                <a:gd name="T19" fmla="*/ 20 h 68"/>
                <a:gd name="T20" fmla="*/ 18 w 74"/>
                <a:gd name="T21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68">
                  <a:moveTo>
                    <a:pt x="18" y="58"/>
                  </a:moveTo>
                  <a:cubicBezTo>
                    <a:pt x="24" y="64"/>
                    <a:pt x="30" y="67"/>
                    <a:pt x="37" y="67"/>
                  </a:cubicBezTo>
                  <a:cubicBezTo>
                    <a:pt x="41" y="67"/>
                    <a:pt x="44" y="65"/>
                    <a:pt x="49" y="64"/>
                  </a:cubicBezTo>
                  <a:cubicBezTo>
                    <a:pt x="56" y="59"/>
                    <a:pt x="73" y="47"/>
                    <a:pt x="68" y="31"/>
                  </a:cubicBezTo>
                  <a:lnTo>
                    <a:pt x="53" y="34"/>
                  </a:lnTo>
                  <a:lnTo>
                    <a:pt x="68" y="29"/>
                  </a:lnTo>
                  <a:cubicBezTo>
                    <a:pt x="67" y="25"/>
                    <a:pt x="67" y="19"/>
                    <a:pt x="62" y="13"/>
                  </a:cubicBezTo>
                  <a:cubicBezTo>
                    <a:pt x="55" y="4"/>
                    <a:pt x="44" y="0"/>
                    <a:pt x="36" y="1"/>
                  </a:cubicBezTo>
                  <a:cubicBezTo>
                    <a:pt x="28" y="1"/>
                    <a:pt x="24" y="6"/>
                    <a:pt x="21" y="7"/>
                  </a:cubicBezTo>
                  <a:cubicBezTo>
                    <a:pt x="16" y="10"/>
                    <a:pt x="10" y="14"/>
                    <a:pt x="6" y="20"/>
                  </a:cubicBezTo>
                  <a:cubicBezTo>
                    <a:pt x="0" y="34"/>
                    <a:pt x="3" y="47"/>
                    <a:pt x="18" y="58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61" name="Freeform 45">
              <a:extLst>
                <a:ext uri="{FF2B5EF4-FFF2-40B4-BE49-F238E27FC236}">
                  <a16:creationId xmlns:a16="http://schemas.microsoft.com/office/drawing/2014/main" id="{B39422D4-D845-4273-858E-3FBCC1050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8550" y="2011363"/>
              <a:ext cx="723900" cy="461962"/>
            </a:xfrm>
            <a:custGeom>
              <a:avLst/>
              <a:gdLst>
                <a:gd name="T0" fmla="*/ 87 w 2010"/>
                <a:gd name="T1" fmla="*/ 843 h 1284"/>
                <a:gd name="T2" fmla="*/ 16 w 2010"/>
                <a:gd name="T3" fmla="*/ 877 h 1284"/>
                <a:gd name="T4" fmla="*/ 28 w 2010"/>
                <a:gd name="T5" fmla="*/ 974 h 1284"/>
                <a:gd name="T6" fmla="*/ 77 w 2010"/>
                <a:gd name="T7" fmla="*/ 939 h 1284"/>
                <a:gd name="T8" fmla="*/ 117 w 2010"/>
                <a:gd name="T9" fmla="*/ 862 h 1284"/>
                <a:gd name="T10" fmla="*/ 104 w 2010"/>
                <a:gd name="T11" fmla="*/ 911 h 1284"/>
                <a:gd name="T12" fmla="*/ 110 w 2010"/>
                <a:gd name="T13" fmla="*/ 962 h 1284"/>
                <a:gd name="T14" fmla="*/ 64 w 2010"/>
                <a:gd name="T15" fmla="*/ 978 h 1284"/>
                <a:gd name="T16" fmla="*/ 59 w 2010"/>
                <a:gd name="T17" fmla="*/ 1073 h 1284"/>
                <a:gd name="T18" fmla="*/ 157 w 2010"/>
                <a:gd name="T19" fmla="*/ 1174 h 1284"/>
                <a:gd name="T20" fmla="*/ 172 w 2010"/>
                <a:gd name="T21" fmla="*/ 1186 h 1284"/>
                <a:gd name="T22" fmla="*/ 246 w 2010"/>
                <a:gd name="T23" fmla="*/ 1253 h 1284"/>
                <a:gd name="T24" fmla="*/ 298 w 2010"/>
                <a:gd name="T25" fmla="*/ 1283 h 1284"/>
                <a:gd name="T26" fmla="*/ 334 w 2010"/>
                <a:gd name="T27" fmla="*/ 1191 h 1284"/>
                <a:gd name="T28" fmla="*/ 322 w 2010"/>
                <a:gd name="T29" fmla="*/ 1045 h 1284"/>
                <a:gd name="T30" fmla="*/ 371 w 2010"/>
                <a:gd name="T31" fmla="*/ 877 h 1284"/>
                <a:gd name="T32" fmla="*/ 450 w 2010"/>
                <a:gd name="T33" fmla="*/ 755 h 1284"/>
                <a:gd name="T34" fmla="*/ 562 w 2010"/>
                <a:gd name="T35" fmla="*/ 699 h 1284"/>
                <a:gd name="T36" fmla="*/ 618 w 2010"/>
                <a:gd name="T37" fmla="*/ 636 h 1284"/>
                <a:gd name="T38" fmla="*/ 750 w 2010"/>
                <a:gd name="T39" fmla="*/ 581 h 1284"/>
                <a:gd name="T40" fmla="*/ 787 w 2010"/>
                <a:gd name="T41" fmla="*/ 562 h 1284"/>
                <a:gd name="T42" fmla="*/ 848 w 2010"/>
                <a:gd name="T43" fmla="*/ 523 h 1284"/>
                <a:gd name="T44" fmla="*/ 914 w 2010"/>
                <a:gd name="T45" fmla="*/ 474 h 1284"/>
                <a:gd name="T46" fmla="*/ 997 w 2010"/>
                <a:gd name="T47" fmla="*/ 384 h 1284"/>
                <a:gd name="T48" fmla="*/ 1062 w 2010"/>
                <a:gd name="T49" fmla="*/ 386 h 1284"/>
                <a:gd name="T50" fmla="*/ 1123 w 2010"/>
                <a:gd name="T51" fmla="*/ 403 h 1284"/>
                <a:gd name="T52" fmla="*/ 1153 w 2010"/>
                <a:gd name="T53" fmla="*/ 386 h 1284"/>
                <a:gd name="T54" fmla="*/ 1224 w 2010"/>
                <a:gd name="T55" fmla="*/ 323 h 1284"/>
                <a:gd name="T56" fmla="*/ 1342 w 2010"/>
                <a:gd name="T57" fmla="*/ 294 h 1284"/>
                <a:gd name="T58" fmla="*/ 1455 w 2010"/>
                <a:gd name="T59" fmla="*/ 287 h 1284"/>
                <a:gd name="T60" fmla="*/ 1575 w 2010"/>
                <a:gd name="T61" fmla="*/ 294 h 1284"/>
                <a:gd name="T62" fmla="*/ 1780 w 2010"/>
                <a:gd name="T63" fmla="*/ 282 h 1284"/>
                <a:gd name="T64" fmla="*/ 1979 w 2010"/>
                <a:gd name="T65" fmla="*/ 196 h 1284"/>
                <a:gd name="T66" fmla="*/ 2000 w 2010"/>
                <a:gd name="T67" fmla="*/ 134 h 1284"/>
                <a:gd name="T68" fmla="*/ 1914 w 2010"/>
                <a:gd name="T69" fmla="*/ 10 h 1284"/>
                <a:gd name="T70" fmla="*/ 1660 w 2010"/>
                <a:gd name="T71" fmla="*/ 94 h 1284"/>
                <a:gd name="T72" fmla="*/ 1569 w 2010"/>
                <a:gd name="T73" fmla="*/ 74 h 1284"/>
                <a:gd name="T74" fmla="*/ 1398 w 2010"/>
                <a:gd name="T75" fmla="*/ 27 h 1284"/>
                <a:gd name="T76" fmla="*/ 1195 w 2010"/>
                <a:gd name="T77" fmla="*/ 42 h 1284"/>
                <a:gd name="T78" fmla="*/ 1108 w 2010"/>
                <a:gd name="T79" fmla="*/ 70 h 1284"/>
                <a:gd name="T80" fmla="*/ 1061 w 2010"/>
                <a:gd name="T81" fmla="*/ 101 h 1284"/>
                <a:gd name="T82" fmla="*/ 1009 w 2010"/>
                <a:gd name="T83" fmla="*/ 76 h 1284"/>
                <a:gd name="T84" fmla="*/ 973 w 2010"/>
                <a:gd name="T85" fmla="*/ 113 h 1284"/>
                <a:gd name="T86" fmla="*/ 897 w 2010"/>
                <a:gd name="T87" fmla="*/ 156 h 1284"/>
                <a:gd name="T88" fmla="*/ 875 w 2010"/>
                <a:gd name="T89" fmla="*/ 213 h 1284"/>
                <a:gd name="T90" fmla="*/ 801 w 2010"/>
                <a:gd name="T91" fmla="*/ 259 h 1284"/>
                <a:gd name="T92" fmla="*/ 738 w 2010"/>
                <a:gd name="T93" fmla="*/ 290 h 1284"/>
                <a:gd name="T94" fmla="*/ 661 w 2010"/>
                <a:gd name="T95" fmla="*/ 302 h 1284"/>
                <a:gd name="T96" fmla="*/ 556 w 2010"/>
                <a:gd name="T97" fmla="*/ 321 h 1284"/>
                <a:gd name="T98" fmla="*/ 504 w 2010"/>
                <a:gd name="T99" fmla="*/ 459 h 1284"/>
                <a:gd name="T100" fmla="*/ 368 w 2010"/>
                <a:gd name="T101" fmla="*/ 496 h 1284"/>
                <a:gd name="T102" fmla="*/ 287 w 2010"/>
                <a:gd name="T103" fmla="*/ 557 h 1284"/>
                <a:gd name="T104" fmla="*/ 214 w 2010"/>
                <a:gd name="T105" fmla="*/ 605 h 1284"/>
                <a:gd name="T106" fmla="*/ 162 w 2010"/>
                <a:gd name="T107" fmla="*/ 644 h 1284"/>
                <a:gd name="T108" fmla="*/ 64 w 2010"/>
                <a:gd name="T109" fmla="*/ 641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10" h="1284">
                  <a:moveTo>
                    <a:pt x="56" y="807"/>
                  </a:moveTo>
                  <a:cubicBezTo>
                    <a:pt x="67" y="809"/>
                    <a:pt x="74" y="809"/>
                    <a:pt x="77" y="813"/>
                  </a:cubicBezTo>
                  <a:cubicBezTo>
                    <a:pt x="80" y="818"/>
                    <a:pt x="81" y="820"/>
                    <a:pt x="81" y="826"/>
                  </a:cubicBezTo>
                  <a:cubicBezTo>
                    <a:pt x="83" y="831"/>
                    <a:pt x="84" y="837"/>
                    <a:pt x="87" y="843"/>
                  </a:cubicBezTo>
                  <a:lnTo>
                    <a:pt x="86" y="841"/>
                  </a:lnTo>
                  <a:cubicBezTo>
                    <a:pt x="59" y="818"/>
                    <a:pt x="38" y="810"/>
                    <a:pt x="23" y="818"/>
                  </a:cubicBezTo>
                  <a:cubicBezTo>
                    <a:pt x="16" y="820"/>
                    <a:pt x="7" y="829"/>
                    <a:pt x="7" y="852"/>
                  </a:cubicBezTo>
                  <a:cubicBezTo>
                    <a:pt x="9" y="862"/>
                    <a:pt x="13" y="870"/>
                    <a:pt x="16" y="877"/>
                  </a:cubicBezTo>
                  <a:cubicBezTo>
                    <a:pt x="18" y="881"/>
                    <a:pt x="21" y="884"/>
                    <a:pt x="21" y="887"/>
                  </a:cubicBezTo>
                  <a:cubicBezTo>
                    <a:pt x="21" y="892"/>
                    <a:pt x="18" y="902"/>
                    <a:pt x="15" y="910"/>
                  </a:cubicBezTo>
                  <a:cubicBezTo>
                    <a:pt x="10" y="925"/>
                    <a:pt x="4" y="939"/>
                    <a:pt x="9" y="953"/>
                  </a:cubicBezTo>
                  <a:cubicBezTo>
                    <a:pt x="10" y="957"/>
                    <a:pt x="15" y="972"/>
                    <a:pt x="28" y="974"/>
                  </a:cubicBezTo>
                  <a:cubicBezTo>
                    <a:pt x="29" y="974"/>
                    <a:pt x="31" y="974"/>
                    <a:pt x="32" y="974"/>
                  </a:cubicBezTo>
                  <a:cubicBezTo>
                    <a:pt x="43" y="974"/>
                    <a:pt x="52" y="965"/>
                    <a:pt x="55" y="960"/>
                  </a:cubicBezTo>
                  <a:cubicBezTo>
                    <a:pt x="61" y="954"/>
                    <a:pt x="61" y="947"/>
                    <a:pt x="61" y="945"/>
                  </a:cubicBezTo>
                  <a:cubicBezTo>
                    <a:pt x="65" y="945"/>
                    <a:pt x="71" y="944"/>
                    <a:pt x="77" y="939"/>
                  </a:cubicBezTo>
                  <a:cubicBezTo>
                    <a:pt x="92" y="930"/>
                    <a:pt x="98" y="899"/>
                    <a:pt x="98" y="881"/>
                  </a:cubicBezTo>
                  <a:cubicBezTo>
                    <a:pt x="99" y="868"/>
                    <a:pt x="96" y="858"/>
                    <a:pt x="92" y="849"/>
                  </a:cubicBezTo>
                  <a:cubicBezTo>
                    <a:pt x="95" y="853"/>
                    <a:pt x="101" y="858"/>
                    <a:pt x="108" y="861"/>
                  </a:cubicBezTo>
                  <a:cubicBezTo>
                    <a:pt x="111" y="862"/>
                    <a:pt x="114" y="862"/>
                    <a:pt x="117" y="862"/>
                  </a:cubicBezTo>
                  <a:cubicBezTo>
                    <a:pt x="114" y="867"/>
                    <a:pt x="111" y="873"/>
                    <a:pt x="113" y="880"/>
                  </a:cubicBezTo>
                  <a:cubicBezTo>
                    <a:pt x="114" y="890"/>
                    <a:pt x="119" y="896"/>
                    <a:pt x="125" y="901"/>
                  </a:cubicBezTo>
                  <a:lnTo>
                    <a:pt x="123" y="901"/>
                  </a:lnTo>
                  <a:cubicBezTo>
                    <a:pt x="117" y="902"/>
                    <a:pt x="108" y="904"/>
                    <a:pt x="104" y="911"/>
                  </a:cubicBezTo>
                  <a:cubicBezTo>
                    <a:pt x="99" y="917"/>
                    <a:pt x="99" y="925"/>
                    <a:pt x="101" y="932"/>
                  </a:cubicBezTo>
                  <a:cubicBezTo>
                    <a:pt x="104" y="945"/>
                    <a:pt x="114" y="948"/>
                    <a:pt x="119" y="950"/>
                  </a:cubicBezTo>
                  <a:cubicBezTo>
                    <a:pt x="120" y="953"/>
                    <a:pt x="122" y="954"/>
                    <a:pt x="122" y="954"/>
                  </a:cubicBezTo>
                  <a:cubicBezTo>
                    <a:pt x="120" y="956"/>
                    <a:pt x="117" y="957"/>
                    <a:pt x="110" y="962"/>
                  </a:cubicBezTo>
                  <a:lnTo>
                    <a:pt x="105" y="963"/>
                  </a:lnTo>
                  <a:cubicBezTo>
                    <a:pt x="104" y="965"/>
                    <a:pt x="102" y="965"/>
                    <a:pt x="102" y="965"/>
                  </a:cubicBezTo>
                  <a:cubicBezTo>
                    <a:pt x="95" y="954"/>
                    <a:pt x="86" y="954"/>
                    <a:pt x="81" y="956"/>
                  </a:cubicBezTo>
                  <a:cubicBezTo>
                    <a:pt x="68" y="959"/>
                    <a:pt x="65" y="971"/>
                    <a:pt x="64" y="978"/>
                  </a:cubicBezTo>
                  <a:cubicBezTo>
                    <a:pt x="62" y="980"/>
                    <a:pt x="58" y="984"/>
                    <a:pt x="53" y="987"/>
                  </a:cubicBezTo>
                  <a:cubicBezTo>
                    <a:pt x="44" y="994"/>
                    <a:pt x="34" y="1002"/>
                    <a:pt x="31" y="1012"/>
                  </a:cubicBezTo>
                  <a:cubicBezTo>
                    <a:pt x="25" y="1030"/>
                    <a:pt x="40" y="1049"/>
                    <a:pt x="52" y="1063"/>
                  </a:cubicBezTo>
                  <a:cubicBezTo>
                    <a:pt x="55" y="1067"/>
                    <a:pt x="58" y="1070"/>
                    <a:pt x="59" y="1073"/>
                  </a:cubicBezTo>
                  <a:cubicBezTo>
                    <a:pt x="65" y="1084"/>
                    <a:pt x="73" y="1091"/>
                    <a:pt x="78" y="1097"/>
                  </a:cubicBezTo>
                  <a:cubicBezTo>
                    <a:pt x="86" y="1106"/>
                    <a:pt x="92" y="1112"/>
                    <a:pt x="96" y="1122"/>
                  </a:cubicBezTo>
                  <a:lnTo>
                    <a:pt x="98" y="1128"/>
                  </a:lnTo>
                  <a:cubicBezTo>
                    <a:pt x="107" y="1150"/>
                    <a:pt x="120" y="1188"/>
                    <a:pt x="157" y="1174"/>
                  </a:cubicBezTo>
                  <a:cubicBezTo>
                    <a:pt x="162" y="1173"/>
                    <a:pt x="163" y="1170"/>
                    <a:pt x="166" y="1168"/>
                  </a:cubicBezTo>
                  <a:cubicBezTo>
                    <a:pt x="166" y="1170"/>
                    <a:pt x="166" y="1171"/>
                    <a:pt x="168" y="1173"/>
                  </a:cubicBezTo>
                  <a:cubicBezTo>
                    <a:pt x="168" y="1174"/>
                    <a:pt x="169" y="1177"/>
                    <a:pt x="169" y="1179"/>
                  </a:cubicBezTo>
                  <a:lnTo>
                    <a:pt x="172" y="1186"/>
                  </a:lnTo>
                  <a:cubicBezTo>
                    <a:pt x="177" y="1197"/>
                    <a:pt x="183" y="1214"/>
                    <a:pt x="208" y="1216"/>
                  </a:cubicBezTo>
                  <a:cubicBezTo>
                    <a:pt x="211" y="1216"/>
                    <a:pt x="214" y="1214"/>
                    <a:pt x="217" y="1214"/>
                  </a:cubicBezTo>
                  <a:cubicBezTo>
                    <a:pt x="214" y="1222"/>
                    <a:pt x="212" y="1232"/>
                    <a:pt x="220" y="1243"/>
                  </a:cubicBezTo>
                  <a:cubicBezTo>
                    <a:pt x="227" y="1250"/>
                    <a:pt x="237" y="1252"/>
                    <a:pt x="246" y="1253"/>
                  </a:cubicBezTo>
                  <a:cubicBezTo>
                    <a:pt x="249" y="1254"/>
                    <a:pt x="254" y="1254"/>
                    <a:pt x="254" y="1256"/>
                  </a:cubicBezTo>
                  <a:cubicBezTo>
                    <a:pt x="255" y="1256"/>
                    <a:pt x="255" y="1257"/>
                    <a:pt x="257" y="1259"/>
                  </a:cubicBezTo>
                  <a:cubicBezTo>
                    <a:pt x="258" y="1265"/>
                    <a:pt x="261" y="1271"/>
                    <a:pt x="269" y="1275"/>
                  </a:cubicBezTo>
                  <a:cubicBezTo>
                    <a:pt x="276" y="1281"/>
                    <a:pt x="287" y="1283"/>
                    <a:pt x="298" y="1283"/>
                  </a:cubicBezTo>
                  <a:cubicBezTo>
                    <a:pt x="315" y="1283"/>
                    <a:pt x="331" y="1278"/>
                    <a:pt x="340" y="1268"/>
                  </a:cubicBezTo>
                  <a:cubicBezTo>
                    <a:pt x="358" y="1246"/>
                    <a:pt x="346" y="1229"/>
                    <a:pt x="339" y="1220"/>
                  </a:cubicBezTo>
                  <a:cubicBezTo>
                    <a:pt x="336" y="1216"/>
                    <a:pt x="333" y="1213"/>
                    <a:pt x="331" y="1208"/>
                  </a:cubicBezTo>
                  <a:cubicBezTo>
                    <a:pt x="331" y="1204"/>
                    <a:pt x="333" y="1197"/>
                    <a:pt x="334" y="1191"/>
                  </a:cubicBezTo>
                  <a:cubicBezTo>
                    <a:pt x="334" y="1183"/>
                    <a:pt x="336" y="1177"/>
                    <a:pt x="336" y="1171"/>
                  </a:cubicBezTo>
                  <a:cubicBezTo>
                    <a:pt x="336" y="1156"/>
                    <a:pt x="334" y="1142"/>
                    <a:pt x="331" y="1128"/>
                  </a:cubicBezTo>
                  <a:lnTo>
                    <a:pt x="328" y="1116"/>
                  </a:lnTo>
                  <a:cubicBezTo>
                    <a:pt x="322" y="1091"/>
                    <a:pt x="318" y="1069"/>
                    <a:pt x="322" y="1045"/>
                  </a:cubicBezTo>
                  <a:cubicBezTo>
                    <a:pt x="325" y="1033"/>
                    <a:pt x="330" y="1020"/>
                    <a:pt x="336" y="1006"/>
                  </a:cubicBezTo>
                  <a:cubicBezTo>
                    <a:pt x="342" y="991"/>
                    <a:pt x="349" y="975"/>
                    <a:pt x="352" y="959"/>
                  </a:cubicBezTo>
                  <a:cubicBezTo>
                    <a:pt x="355" y="945"/>
                    <a:pt x="358" y="933"/>
                    <a:pt x="361" y="922"/>
                  </a:cubicBezTo>
                  <a:cubicBezTo>
                    <a:pt x="364" y="908"/>
                    <a:pt x="368" y="893"/>
                    <a:pt x="371" y="877"/>
                  </a:cubicBezTo>
                  <a:cubicBezTo>
                    <a:pt x="374" y="859"/>
                    <a:pt x="380" y="853"/>
                    <a:pt x="394" y="841"/>
                  </a:cubicBezTo>
                  <a:cubicBezTo>
                    <a:pt x="398" y="838"/>
                    <a:pt x="402" y="834"/>
                    <a:pt x="407" y="829"/>
                  </a:cubicBezTo>
                  <a:cubicBezTo>
                    <a:pt x="423" y="815"/>
                    <a:pt x="431" y="798"/>
                    <a:pt x="437" y="782"/>
                  </a:cubicBezTo>
                  <a:cubicBezTo>
                    <a:pt x="441" y="773"/>
                    <a:pt x="444" y="764"/>
                    <a:pt x="450" y="755"/>
                  </a:cubicBezTo>
                  <a:cubicBezTo>
                    <a:pt x="463" y="734"/>
                    <a:pt x="477" y="730"/>
                    <a:pt x="502" y="724"/>
                  </a:cubicBezTo>
                  <a:cubicBezTo>
                    <a:pt x="514" y="722"/>
                    <a:pt x="524" y="718"/>
                    <a:pt x="530" y="708"/>
                  </a:cubicBezTo>
                  <a:cubicBezTo>
                    <a:pt x="533" y="700"/>
                    <a:pt x="532" y="694"/>
                    <a:pt x="529" y="690"/>
                  </a:cubicBezTo>
                  <a:cubicBezTo>
                    <a:pt x="538" y="696"/>
                    <a:pt x="548" y="702"/>
                    <a:pt x="562" y="699"/>
                  </a:cubicBezTo>
                  <a:cubicBezTo>
                    <a:pt x="584" y="693"/>
                    <a:pt x="587" y="676"/>
                    <a:pt x="587" y="667"/>
                  </a:cubicBezTo>
                  <a:cubicBezTo>
                    <a:pt x="588" y="664"/>
                    <a:pt x="588" y="661"/>
                    <a:pt x="590" y="658"/>
                  </a:cubicBezTo>
                  <a:cubicBezTo>
                    <a:pt x="593" y="651"/>
                    <a:pt x="594" y="650"/>
                    <a:pt x="603" y="642"/>
                  </a:cubicBezTo>
                  <a:cubicBezTo>
                    <a:pt x="608" y="641"/>
                    <a:pt x="612" y="638"/>
                    <a:pt x="618" y="636"/>
                  </a:cubicBezTo>
                  <a:cubicBezTo>
                    <a:pt x="627" y="632"/>
                    <a:pt x="645" y="624"/>
                    <a:pt x="649" y="611"/>
                  </a:cubicBezTo>
                  <a:cubicBezTo>
                    <a:pt x="655" y="615"/>
                    <a:pt x="663" y="618"/>
                    <a:pt x="671" y="618"/>
                  </a:cubicBezTo>
                  <a:cubicBezTo>
                    <a:pt x="677" y="618"/>
                    <a:pt x="682" y="618"/>
                    <a:pt x="688" y="617"/>
                  </a:cubicBezTo>
                  <a:cubicBezTo>
                    <a:pt x="700" y="614"/>
                    <a:pt x="738" y="602"/>
                    <a:pt x="750" y="581"/>
                  </a:cubicBezTo>
                  <a:cubicBezTo>
                    <a:pt x="755" y="574"/>
                    <a:pt x="755" y="563"/>
                    <a:pt x="755" y="556"/>
                  </a:cubicBezTo>
                  <a:lnTo>
                    <a:pt x="755" y="556"/>
                  </a:lnTo>
                  <a:cubicBezTo>
                    <a:pt x="756" y="556"/>
                    <a:pt x="756" y="556"/>
                    <a:pt x="758" y="556"/>
                  </a:cubicBezTo>
                  <a:cubicBezTo>
                    <a:pt x="762" y="560"/>
                    <a:pt x="771" y="566"/>
                    <a:pt x="787" y="562"/>
                  </a:cubicBezTo>
                  <a:cubicBezTo>
                    <a:pt x="801" y="557"/>
                    <a:pt x="810" y="544"/>
                    <a:pt x="814" y="532"/>
                  </a:cubicBezTo>
                  <a:cubicBezTo>
                    <a:pt x="816" y="529"/>
                    <a:pt x="816" y="526"/>
                    <a:pt x="816" y="523"/>
                  </a:cubicBezTo>
                  <a:cubicBezTo>
                    <a:pt x="819" y="525"/>
                    <a:pt x="820" y="526"/>
                    <a:pt x="823" y="528"/>
                  </a:cubicBezTo>
                  <a:cubicBezTo>
                    <a:pt x="831" y="531"/>
                    <a:pt x="839" y="529"/>
                    <a:pt x="848" y="523"/>
                  </a:cubicBezTo>
                  <a:cubicBezTo>
                    <a:pt x="863" y="514"/>
                    <a:pt x="868" y="501"/>
                    <a:pt x="869" y="488"/>
                  </a:cubicBezTo>
                  <a:cubicBezTo>
                    <a:pt x="871" y="489"/>
                    <a:pt x="872" y="489"/>
                    <a:pt x="874" y="491"/>
                  </a:cubicBezTo>
                  <a:cubicBezTo>
                    <a:pt x="890" y="499"/>
                    <a:pt x="903" y="485"/>
                    <a:pt x="909" y="479"/>
                  </a:cubicBezTo>
                  <a:cubicBezTo>
                    <a:pt x="911" y="477"/>
                    <a:pt x="914" y="474"/>
                    <a:pt x="914" y="474"/>
                  </a:cubicBezTo>
                  <a:cubicBezTo>
                    <a:pt x="918" y="471"/>
                    <a:pt x="921" y="471"/>
                    <a:pt x="927" y="471"/>
                  </a:cubicBezTo>
                  <a:cubicBezTo>
                    <a:pt x="933" y="471"/>
                    <a:pt x="939" y="471"/>
                    <a:pt x="946" y="468"/>
                  </a:cubicBezTo>
                  <a:cubicBezTo>
                    <a:pt x="973" y="458"/>
                    <a:pt x="990" y="424"/>
                    <a:pt x="994" y="404"/>
                  </a:cubicBezTo>
                  <a:cubicBezTo>
                    <a:pt x="995" y="400"/>
                    <a:pt x="997" y="392"/>
                    <a:pt x="997" y="384"/>
                  </a:cubicBezTo>
                  <a:lnTo>
                    <a:pt x="997" y="384"/>
                  </a:lnTo>
                  <a:cubicBezTo>
                    <a:pt x="998" y="391"/>
                    <a:pt x="1001" y="398"/>
                    <a:pt x="1009" y="403"/>
                  </a:cubicBezTo>
                  <a:cubicBezTo>
                    <a:pt x="1016" y="407"/>
                    <a:pt x="1024" y="409"/>
                    <a:pt x="1034" y="406"/>
                  </a:cubicBezTo>
                  <a:cubicBezTo>
                    <a:pt x="1046" y="403"/>
                    <a:pt x="1055" y="394"/>
                    <a:pt x="1062" y="386"/>
                  </a:cubicBezTo>
                  <a:cubicBezTo>
                    <a:pt x="1067" y="382"/>
                    <a:pt x="1073" y="376"/>
                    <a:pt x="1074" y="375"/>
                  </a:cubicBezTo>
                  <a:cubicBezTo>
                    <a:pt x="1076" y="376"/>
                    <a:pt x="1077" y="381"/>
                    <a:pt x="1077" y="384"/>
                  </a:cubicBezTo>
                  <a:cubicBezTo>
                    <a:pt x="1080" y="394"/>
                    <a:pt x="1085" y="407"/>
                    <a:pt x="1098" y="412"/>
                  </a:cubicBezTo>
                  <a:cubicBezTo>
                    <a:pt x="1105" y="413"/>
                    <a:pt x="1114" y="410"/>
                    <a:pt x="1123" y="403"/>
                  </a:cubicBezTo>
                  <a:cubicBezTo>
                    <a:pt x="1131" y="395"/>
                    <a:pt x="1132" y="386"/>
                    <a:pt x="1134" y="381"/>
                  </a:cubicBezTo>
                  <a:cubicBezTo>
                    <a:pt x="1134" y="381"/>
                    <a:pt x="1134" y="381"/>
                    <a:pt x="1134" y="379"/>
                  </a:cubicBezTo>
                  <a:lnTo>
                    <a:pt x="1135" y="381"/>
                  </a:lnTo>
                  <a:cubicBezTo>
                    <a:pt x="1141" y="384"/>
                    <a:pt x="1147" y="386"/>
                    <a:pt x="1153" y="386"/>
                  </a:cubicBezTo>
                  <a:cubicBezTo>
                    <a:pt x="1189" y="386"/>
                    <a:pt x="1202" y="352"/>
                    <a:pt x="1210" y="337"/>
                  </a:cubicBezTo>
                  <a:lnTo>
                    <a:pt x="1212" y="327"/>
                  </a:lnTo>
                  <a:cubicBezTo>
                    <a:pt x="1214" y="326"/>
                    <a:pt x="1215" y="326"/>
                    <a:pt x="1218" y="326"/>
                  </a:cubicBezTo>
                  <a:cubicBezTo>
                    <a:pt x="1220" y="324"/>
                    <a:pt x="1223" y="324"/>
                    <a:pt x="1224" y="323"/>
                  </a:cubicBezTo>
                  <a:cubicBezTo>
                    <a:pt x="1233" y="321"/>
                    <a:pt x="1242" y="320"/>
                    <a:pt x="1251" y="318"/>
                  </a:cubicBezTo>
                  <a:cubicBezTo>
                    <a:pt x="1262" y="318"/>
                    <a:pt x="1270" y="317"/>
                    <a:pt x="1281" y="314"/>
                  </a:cubicBezTo>
                  <a:cubicBezTo>
                    <a:pt x="1290" y="312"/>
                    <a:pt x="1299" y="308"/>
                    <a:pt x="1308" y="305"/>
                  </a:cubicBezTo>
                  <a:cubicBezTo>
                    <a:pt x="1319" y="300"/>
                    <a:pt x="1330" y="296"/>
                    <a:pt x="1342" y="294"/>
                  </a:cubicBezTo>
                  <a:cubicBezTo>
                    <a:pt x="1351" y="293"/>
                    <a:pt x="1360" y="294"/>
                    <a:pt x="1370" y="296"/>
                  </a:cubicBezTo>
                  <a:cubicBezTo>
                    <a:pt x="1380" y="297"/>
                    <a:pt x="1391" y="299"/>
                    <a:pt x="1403" y="299"/>
                  </a:cubicBezTo>
                  <a:cubicBezTo>
                    <a:pt x="1412" y="297"/>
                    <a:pt x="1421" y="294"/>
                    <a:pt x="1429" y="291"/>
                  </a:cubicBezTo>
                  <a:cubicBezTo>
                    <a:pt x="1438" y="290"/>
                    <a:pt x="1447" y="285"/>
                    <a:pt x="1455" y="287"/>
                  </a:cubicBezTo>
                  <a:cubicBezTo>
                    <a:pt x="1465" y="287"/>
                    <a:pt x="1476" y="290"/>
                    <a:pt x="1487" y="291"/>
                  </a:cubicBezTo>
                  <a:cubicBezTo>
                    <a:pt x="1498" y="294"/>
                    <a:pt x="1508" y="297"/>
                    <a:pt x="1519" y="297"/>
                  </a:cubicBezTo>
                  <a:cubicBezTo>
                    <a:pt x="1531" y="299"/>
                    <a:pt x="1544" y="297"/>
                    <a:pt x="1554" y="296"/>
                  </a:cubicBezTo>
                  <a:cubicBezTo>
                    <a:pt x="1562" y="296"/>
                    <a:pt x="1569" y="294"/>
                    <a:pt x="1575" y="294"/>
                  </a:cubicBezTo>
                  <a:cubicBezTo>
                    <a:pt x="1603" y="293"/>
                    <a:pt x="1629" y="291"/>
                    <a:pt x="1652" y="288"/>
                  </a:cubicBezTo>
                  <a:cubicBezTo>
                    <a:pt x="1663" y="287"/>
                    <a:pt x="1675" y="288"/>
                    <a:pt x="1687" y="291"/>
                  </a:cubicBezTo>
                  <a:cubicBezTo>
                    <a:pt x="1697" y="293"/>
                    <a:pt x="1706" y="294"/>
                    <a:pt x="1716" y="294"/>
                  </a:cubicBezTo>
                  <a:cubicBezTo>
                    <a:pt x="1740" y="294"/>
                    <a:pt x="1761" y="288"/>
                    <a:pt x="1780" y="282"/>
                  </a:cubicBezTo>
                  <a:cubicBezTo>
                    <a:pt x="1798" y="277"/>
                    <a:pt x="1813" y="272"/>
                    <a:pt x="1829" y="271"/>
                  </a:cubicBezTo>
                  <a:cubicBezTo>
                    <a:pt x="1871" y="268"/>
                    <a:pt x="1898" y="254"/>
                    <a:pt x="1933" y="230"/>
                  </a:cubicBezTo>
                  <a:cubicBezTo>
                    <a:pt x="1936" y="229"/>
                    <a:pt x="1941" y="226"/>
                    <a:pt x="1945" y="223"/>
                  </a:cubicBezTo>
                  <a:cubicBezTo>
                    <a:pt x="1957" y="217"/>
                    <a:pt x="1972" y="208"/>
                    <a:pt x="1979" y="196"/>
                  </a:cubicBezTo>
                  <a:cubicBezTo>
                    <a:pt x="1985" y="186"/>
                    <a:pt x="1990" y="171"/>
                    <a:pt x="1993" y="158"/>
                  </a:cubicBezTo>
                  <a:cubicBezTo>
                    <a:pt x="1994" y="150"/>
                    <a:pt x="1997" y="143"/>
                    <a:pt x="1999" y="137"/>
                  </a:cubicBezTo>
                  <a:lnTo>
                    <a:pt x="1999" y="137"/>
                  </a:lnTo>
                  <a:cubicBezTo>
                    <a:pt x="1999" y="135"/>
                    <a:pt x="1999" y="135"/>
                    <a:pt x="2000" y="134"/>
                  </a:cubicBezTo>
                  <a:lnTo>
                    <a:pt x="2002" y="131"/>
                  </a:lnTo>
                  <a:lnTo>
                    <a:pt x="2000" y="131"/>
                  </a:lnTo>
                  <a:cubicBezTo>
                    <a:pt x="2009" y="106"/>
                    <a:pt x="2003" y="76"/>
                    <a:pt x="1987" y="52"/>
                  </a:cubicBezTo>
                  <a:cubicBezTo>
                    <a:pt x="1970" y="27"/>
                    <a:pt x="1942" y="10"/>
                    <a:pt x="1914" y="10"/>
                  </a:cubicBezTo>
                  <a:cubicBezTo>
                    <a:pt x="1855" y="8"/>
                    <a:pt x="1803" y="45"/>
                    <a:pt x="1758" y="79"/>
                  </a:cubicBezTo>
                  <a:cubicBezTo>
                    <a:pt x="1749" y="86"/>
                    <a:pt x="1740" y="85"/>
                    <a:pt x="1724" y="82"/>
                  </a:cubicBezTo>
                  <a:cubicBezTo>
                    <a:pt x="1716" y="82"/>
                    <a:pt x="1707" y="80"/>
                    <a:pt x="1697" y="80"/>
                  </a:cubicBezTo>
                  <a:cubicBezTo>
                    <a:pt x="1682" y="80"/>
                    <a:pt x="1670" y="88"/>
                    <a:pt x="1660" y="94"/>
                  </a:cubicBezTo>
                  <a:cubicBezTo>
                    <a:pt x="1652" y="98"/>
                    <a:pt x="1645" y="104"/>
                    <a:pt x="1641" y="103"/>
                  </a:cubicBezTo>
                  <a:cubicBezTo>
                    <a:pt x="1635" y="103"/>
                    <a:pt x="1633" y="101"/>
                    <a:pt x="1627" y="94"/>
                  </a:cubicBezTo>
                  <a:cubicBezTo>
                    <a:pt x="1623" y="88"/>
                    <a:pt x="1615" y="79"/>
                    <a:pt x="1603" y="74"/>
                  </a:cubicBezTo>
                  <a:cubicBezTo>
                    <a:pt x="1590" y="70"/>
                    <a:pt x="1578" y="73"/>
                    <a:pt x="1569" y="74"/>
                  </a:cubicBezTo>
                  <a:cubicBezTo>
                    <a:pt x="1560" y="77"/>
                    <a:pt x="1554" y="79"/>
                    <a:pt x="1545" y="74"/>
                  </a:cubicBezTo>
                  <a:cubicBezTo>
                    <a:pt x="1526" y="64"/>
                    <a:pt x="1513" y="51"/>
                    <a:pt x="1499" y="33"/>
                  </a:cubicBezTo>
                  <a:cubicBezTo>
                    <a:pt x="1484" y="13"/>
                    <a:pt x="1473" y="0"/>
                    <a:pt x="1441" y="3"/>
                  </a:cubicBezTo>
                  <a:cubicBezTo>
                    <a:pt x="1416" y="6"/>
                    <a:pt x="1407" y="16"/>
                    <a:pt x="1398" y="27"/>
                  </a:cubicBezTo>
                  <a:cubicBezTo>
                    <a:pt x="1395" y="30"/>
                    <a:pt x="1394" y="33"/>
                    <a:pt x="1391" y="37"/>
                  </a:cubicBezTo>
                  <a:cubicBezTo>
                    <a:pt x="1382" y="46"/>
                    <a:pt x="1376" y="45"/>
                    <a:pt x="1358" y="42"/>
                  </a:cubicBezTo>
                  <a:lnTo>
                    <a:pt x="1348" y="40"/>
                  </a:lnTo>
                  <a:cubicBezTo>
                    <a:pt x="1299" y="31"/>
                    <a:pt x="1242" y="24"/>
                    <a:pt x="1195" y="42"/>
                  </a:cubicBezTo>
                  <a:cubicBezTo>
                    <a:pt x="1181" y="46"/>
                    <a:pt x="1169" y="49"/>
                    <a:pt x="1156" y="52"/>
                  </a:cubicBezTo>
                  <a:cubicBezTo>
                    <a:pt x="1150" y="54"/>
                    <a:pt x="1144" y="55"/>
                    <a:pt x="1138" y="57"/>
                  </a:cubicBezTo>
                  <a:cubicBezTo>
                    <a:pt x="1131" y="58"/>
                    <a:pt x="1125" y="61"/>
                    <a:pt x="1119" y="64"/>
                  </a:cubicBezTo>
                  <a:cubicBezTo>
                    <a:pt x="1116" y="65"/>
                    <a:pt x="1111" y="68"/>
                    <a:pt x="1108" y="70"/>
                  </a:cubicBezTo>
                  <a:cubicBezTo>
                    <a:pt x="1107" y="70"/>
                    <a:pt x="1104" y="70"/>
                    <a:pt x="1102" y="70"/>
                  </a:cubicBezTo>
                  <a:cubicBezTo>
                    <a:pt x="1097" y="70"/>
                    <a:pt x="1089" y="70"/>
                    <a:pt x="1082" y="74"/>
                  </a:cubicBezTo>
                  <a:cubicBezTo>
                    <a:pt x="1073" y="80"/>
                    <a:pt x="1067" y="89"/>
                    <a:pt x="1064" y="95"/>
                  </a:cubicBezTo>
                  <a:cubicBezTo>
                    <a:pt x="1062" y="98"/>
                    <a:pt x="1059" y="101"/>
                    <a:pt x="1061" y="101"/>
                  </a:cubicBezTo>
                  <a:cubicBezTo>
                    <a:pt x="1061" y="101"/>
                    <a:pt x="1059" y="100"/>
                    <a:pt x="1056" y="98"/>
                  </a:cubicBezTo>
                  <a:cubicBezTo>
                    <a:pt x="1055" y="97"/>
                    <a:pt x="1053" y="94"/>
                    <a:pt x="1052" y="91"/>
                  </a:cubicBezTo>
                  <a:cubicBezTo>
                    <a:pt x="1049" y="85"/>
                    <a:pt x="1045" y="76"/>
                    <a:pt x="1036" y="73"/>
                  </a:cubicBezTo>
                  <a:cubicBezTo>
                    <a:pt x="1025" y="68"/>
                    <a:pt x="1016" y="73"/>
                    <a:pt x="1009" y="76"/>
                  </a:cubicBezTo>
                  <a:cubicBezTo>
                    <a:pt x="997" y="82"/>
                    <a:pt x="991" y="94"/>
                    <a:pt x="987" y="103"/>
                  </a:cubicBezTo>
                  <a:cubicBezTo>
                    <a:pt x="984" y="109"/>
                    <a:pt x="982" y="115"/>
                    <a:pt x="978" y="116"/>
                  </a:cubicBezTo>
                  <a:cubicBezTo>
                    <a:pt x="976" y="116"/>
                    <a:pt x="976" y="117"/>
                    <a:pt x="975" y="117"/>
                  </a:cubicBezTo>
                  <a:cubicBezTo>
                    <a:pt x="975" y="116"/>
                    <a:pt x="975" y="115"/>
                    <a:pt x="973" y="113"/>
                  </a:cubicBezTo>
                  <a:cubicBezTo>
                    <a:pt x="972" y="104"/>
                    <a:pt x="967" y="94"/>
                    <a:pt x="958" y="88"/>
                  </a:cubicBezTo>
                  <a:cubicBezTo>
                    <a:pt x="948" y="80"/>
                    <a:pt x="938" y="79"/>
                    <a:pt x="926" y="83"/>
                  </a:cubicBezTo>
                  <a:cubicBezTo>
                    <a:pt x="909" y="91"/>
                    <a:pt x="896" y="110"/>
                    <a:pt x="893" y="125"/>
                  </a:cubicBezTo>
                  <a:cubicBezTo>
                    <a:pt x="890" y="137"/>
                    <a:pt x="894" y="147"/>
                    <a:pt x="897" y="156"/>
                  </a:cubicBezTo>
                  <a:cubicBezTo>
                    <a:pt x="899" y="162"/>
                    <a:pt x="900" y="165"/>
                    <a:pt x="900" y="168"/>
                  </a:cubicBezTo>
                  <a:cubicBezTo>
                    <a:pt x="899" y="170"/>
                    <a:pt x="899" y="170"/>
                    <a:pt x="894" y="171"/>
                  </a:cubicBezTo>
                  <a:cubicBezTo>
                    <a:pt x="886" y="174"/>
                    <a:pt x="865" y="180"/>
                    <a:pt x="875" y="211"/>
                  </a:cubicBezTo>
                  <a:cubicBezTo>
                    <a:pt x="875" y="213"/>
                    <a:pt x="875" y="213"/>
                    <a:pt x="875" y="213"/>
                  </a:cubicBezTo>
                  <a:cubicBezTo>
                    <a:pt x="862" y="208"/>
                    <a:pt x="832" y="207"/>
                    <a:pt x="816" y="213"/>
                  </a:cubicBezTo>
                  <a:cubicBezTo>
                    <a:pt x="808" y="214"/>
                    <a:pt x="802" y="219"/>
                    <a:pt x="799" y="224"/>
                  </a:cubicBezTo>
                  <a:cubicBezTo>
                    <a:pt x="795" y="236"/>
                    <a:pt x="798" y="248"/>
                    <a:pt x="804" y="260"/>
                  </a:cubicBezTo>
                  <a:cubicBezTo>
                    <a:pt x="802" y="259"/>
                    <a:pt x="801" y="259"/>
                    <a:pt x="801" y="259"/>
                  </a:cubicBezTo>
                  <a:cubicBezTo>
                    <a:pt x="793" y="254"/>
                    <a:pt x="784" y="248"/>
                    <a:pt x="774" y="251"/>
                  </a:cubicBezTo>
                  <a:cubicBezTo>
                    <a:pt x="764" y="256"/>
                    <a:pt x="758" y="266"/>
                    <a:pt x="753" y="278"/>
                  </a:cubicBezTo>
                  <a:cubicBezTo>
                    <a:pt x="753" y="281"/>
                    <a:pt x="752" y="284"/>
                    <a:pt x="750" y="285"/>
                  </a:cubicBezTo>
                  <a:cubicBezTo>
                    <a:pt x="747" y="287"/>
                    <a:pt x="743" y="288"/>
                    <a:pt x="738" y="290"/>
                  </a:cubicBezTo>
                  <a:cubicBezTo>
                    <a:pt x="729" y="296"/>
                    <a:pt x="725" y="300"/>
                    <a:pt x="722" y="305"/>
                  </a:cubicBezTo>
                  <a:cubicBezTo>
                    <a:pt x="722" y="305"/>
                    <a:pt x="721" y="305"/>
                    <a:pt x="719" y="303"/>
                  </a:cubicBezTo>
                  <a:cubicBezTo>
                    <a:pt x="715" y="303"/>
                    <a:pt x="710" y="302"/>
                    <a:pt x="706" y="300"/>
                  </a:cubicBezTo>
                  <a:cubicBezTo>
                    <a:pt x="692" y="296"/>
                    <a:pt x="682" y="293"/>
                    <a:pt x="661" y="302"/>
                  </a:cubicBezTo>
                  <a:cubicBezTo>
                    <a:pt x="658" y="305"/>
                    <a:pt x="654" y="306"/>
                    <a:pt x="651" y="308"/>
                  </a:cubicBezTo>
                  <a:cubicBezTo>
                    <a:pt x="639" y="314"/>
                    <a:pt x="633" y="317"/>
                    <a:pt x="619" y="317"/>
                  </a:cubicBezTo>
                  <a:cubicBezTo>
                    <a:pt x="615" y="317"/>
                    <a:pt x="611" y="317"/>
                    <a:pt x="605" y="317"/>
                  </a:cubicBezTo>
                  <a:cubicBezTo>
                    <a:pt x="590" y="315"/>
                    <a:pt x="570" y="312"/>
                    <a:pt x="556" y="321"/>
                  </a:cubicBezTo>
                  <a:cubicBezTo>
                    <a:pt x="533" y="333"/>
                    <a:pt x="523" y="358"/>
                    <a:pt x="532" y="382"/>
                  </a:cubicBezTo>
                  <a:cubicBezTo>
                    <a:pt x="539" y="398"/>
                    <a:pt x="551" y="406"/>
                    <a:pt x="563" y="410"/>
                  </a:cubicBezTo>
                  <a:cubicBezTo>
                    <a:pt x="541" y="422"/>
                    <a:pt x="520" y="439"/>
                    <a:pt x="509" y="450"/>
                  </a:cubicBezTo>
                  <a:lnTo>
                    <a:pt x="504" y="459"/>
                  </a:lnTo>
                  <a:cubicBezTo>
                    <a:pt x="502" y="458"/>
                    <a:pt x="502" y="458"/>
                    <a:pt x="502" y="458"/>
                  </a:cubicBezTo>
                  <a:cubicBezTo>
                    <a:pt x="483" y="449"/>
                    <a:pt x="462" y="439"/>
                    <a:pt x="435" y="440"/>
                  </a:cubicBezTo>
                  <a:cubicBezTo>
                    <a:pt x="399" y="443"/>
                    <a:pt x="391" y="461"/>
                    <a:pt x="382" y="476"/>
                  </a:cubicBezTo>
                  <a:cubicBezTo>
                    <a:pt x="379" y="483"/>
                    <a:pt x="376" y="491"/>
                    <a:pt x="368" y="496"/>
                  </a:cubicBezTo>
                  <a:cubicBezTo>
                    <a:pt x="364" y="499"/>
                    <a:pt x="364" y="501"/>
                    <a:pt x="353" y="495"/>
                  </a:cubicBezTo>
                  <a:cubicBezTo>
                    <a:pt x="345" y="491"/>
                    <a:pt x="333" y="483"/>
                    <a:pt x="316" y="488"/>
                  </a:cubicBezTo>
                  <a:cubicBezTo>
                    <a:pt x="298" y="491"/>
                    <a:pt x="279" y="505"/>
                    <a:pt x="276" y="525"/>
                  </a:cubicBezTo>
                  <a:cubicBezTo>
                    <a:pt x="273" y="541"/>
                    <a:pt x="282" y="551"/>
                    <a:pt x="287" y="557"/>
                  </a:cubicBezTo>
                  <a:cubicBezTo>
                    <a:pt x="290" y="560"/>
                    <a:pt x="291" y="563"/>
                    <a:pt x="291" y="565"/>
                  </a:cubicBezTo>
                  <a:cubicBezTo>
                    <a:pt x="291" y="568"/>
                    <a:pt x="288" y="577"/>
                    <a:pt x="237" y="598"/>
                  </a:cubicBezTo>
                  <a:lnTo>
                    <a:pt x="229" y="602"/>
                  </a:lnTo>
                  <a:cubicBezTo>
                    <a:pt x="224" y="603"/>
                    <a:pt x="218" y="605"/>
                    <a:pt x="214" y="605"/>
                  </a:cubicBezTo>
                  <a:cubicBezTo>
                    <a:pt x="205" y="608"/>
                    <a:pt x="194" y="609"/>
                    <a:pt x="185" y="617"/>
                  </a:cubicBezTo>
                  <a:cubicBezTo>
                    <a:pt x="180" y="621"/>
                    <a:pt x="175" y="627"/>
                    <a:pt x="172" y="633"/>
                  </a:cubicBezTo>
                  <a:cubicBezTo>
                    <a:pt x="171" y="636"/>
                    <a:pt x="168" y="641"/>
                    <a:pt x="166" y="641"/>
                  </a:cubicBezTo>
                  <a:cubicBezTo>
                    <a:pt x="163" y="642"/>
                    <a:pt x="162" y="642"/>
                    <a:pt x="162" y="644"/>
                  </a:cubicBezTo>
                  <a:cubicBezTo>
                    <a:pt x="160" y="642"/>
                    <a:pt x="159" y="638"/>
                    <a:pt x="157" y="635"/>
                  </a:cubicBezTo>
                  <a:cubicBezTo>
                    <a:pt x="154" y="626"/>
                    <a:pt x="150" y="614"/>
                    <a:pt x="136" y="608"/>
                  </a:cubicBezTo>
                  <a:cubicBezTo>
                    <a:pt x="111" y="598"/>
                    <a:pt x="84" y="621"/>
                    <a:pt x="68" y="636"/>
                  </a:cubicBezTo>
                  <a:lnTo>
                    <a:pt x="64" y="641"/>
                  </a:lnTo>
                  <a:cubicBezTo>
                    <a:pt x="41" y="658"/>
                    <a:pt x="1" y="705"/>
                    <a:pt x="0" y="748"/>
                  </a:cubicBezTo>
                  <a:cubicBezTo>
                    <a:pt x="0" y="765"/>
                    <a:pt x="7" y="782"/>
                    <a:pt x="21" y="794"/>
                  </a:cubicBezTo>
                  <a:cubicBezTo>
                    <a:pt x="31" y="804"/>
                    <a:pt x="44" y="806"/>
                    <a:pt x="56" y="807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62" name="Freeform 46">
              <a:extLst>
                <a:ext uri="{FF2B5EF4-FFF2-40B4-BE49-F238E27FC236}">
                  <a16:creationId xmlns:a16="http://schemas.microsoft.com/office/drawing/2014/main" id="{CEB62D76-8EEE-45D9-A25F-EAAC8C103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850" y="2378075"/>
              <a:ext cx="96838" cy="80963"/>
            </a:xfrm>
            <a:custGeom>
              <a:avLst/>
              <a:gdLst>
                <a:gd name="T0" fmla="*/ 83 w 269"/>
                <a:gd name="T1" fmla="*/ 220 h 225"/>
                <a:gd name="T2" fmla="*/ 122 w 269"/>
                <a:gd name="T3" fmla="*/ 224 h 225"/>
                <a:gd name="T4" fmla="*/ 183 w 269"/>
                <a:gd name="T5" fmla="*/ 211 h 225"/>
                <a:gd name="T6" fmla="*/ 187 w 269"/>
                <a:gd name="T7" fmla="*/ 208 h 225"/>
                <a:gd name="T8" fmla="*/ 201 w 269"/>
                <a:gd name="T9" fmla="*/ 203 h 225"/>
                <a:gd name="T10" fmla="*/ 208 w 269"/>
                <a:gd name="T11" fmla="*/ 205 h 225"/>
                <a:gd name="T12" fmla="*/ 220 w 269"/>
                <a:gd name="T13" fmla="*/ 208 h 225"/>
                <a:gd name="T14" fmla="*/ 257 w 269"/>
                <a:gd name="T15" fmla="*/ 190 h 225"/>
                <a:gd name="T16" fmla="*/ 262 w 269"/>
                <a:gd name="T17" fmla="*/ 151 h 225"/>
                <a:gd name="T18" fmla="*/ 257 w 269"/>
                <a:gd name="T19" fmla="*/ 141 h 225"/>
                <a:gd name="T20" fmla="*/ 254 w 269"/>
                <a:gd name="T21" fmla="*/ 135 h 225"/>
                <a:gd name="T22" fmla="*/ 251 w 269"/>
                <a:gd name="T23" fmla="*/ 114 h 225"/>
                <a:gd name="T24" fmla="*/ 251 w 269"/>
                <a:gd name="T25" fmla="*/ 104 h 225"/>
                <a:gd name="T26" fmla="*/ 201 w 269"/>
                <a:gd name="T27" fmla="*/ 15 h 225"/>
                <a:gd name="T28" fmla="*/ 180 w 269"/>
                <a:gd name="T29" fmla="*/ 4 h 225"/>
                <a:gd name="T30" fmla="*/ 131 w 269"/>
                <a:gd name="T31" fmla="*/ 10 h 225"/>
                <a:gd name="T32" fmla="*/ 10 w 269"/>
                <a:gd name="T33" fmla="*/ 116 h 225"/>
                <a:gd name="T34" fmla="*/ 3 w 269"/>
                <a:gd name="T35" fmla="*/ 132 h 225"/>
                <a:gd name="T36" fmla="*/ 15 w 269"/>
                <a:gd name="T37" fmla="*/ 175 h 225"/>
                <a:gd name="T38" fmla="*/ 83 w 269"/>
                <a:gd name="T39" fmla="*/ 2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9" h="225">
                  <a:moveTo>
                    <a:pt x="83" y="220"/>
                  </a:moveTo>
                  <a:cubicBezTo>
                    <a:pt x="94" y="223"/>
                    <a:pt x="107" y="224"/>
                    <a:pt x="122" y="224"/>
                  </a:cubicBezTo>
                  <a:cubicBezTo>
                    <a:pt x="141" y="224"/>
                    <a:pt x="164" y="221"/>
                    <a:pt x="183" y="211"/>
                  </a:cubicBezTo>
                  <a:lnTo>
                    <a:pt x="187" y="208"/>
                  </a:lnTo>
                  <a:cubicBezTo>
                    <a:pt x="192" y="206"/>
                    <a:pt x="196" y="203"/>
                    <a:pt x="201" y="203"/>
                  </a:cubicBezTo>
                  <a:cubicBezTo>
                    <a:pt x="202" y="203"/>
                    <a:pt x="205" y="203"/>
                    <a:pt x="208" y="205"/>
                  </a:cubicBezTo>
                  <a:cubicBezTo>
                    <a:pt x="211" y="206"/>
                    <a:pt x="216" y="206"/>
                    <a:pt x="220" y="208"/>
                  </a:cubicBezTo>
                  <a:cubicBezTo>
                    <a:pt x="233" y="209"/>
                    <a:pt x="248" y="202"/>
                    <a:pt x="257" y="190"/>
                  </a:cubicBezTo>
                  <a:cubicBezTo>
                    <a:pt x="265" y="179"/>
                    <a:pt x="268" y="165"/>
                    <a:pt x="262" y="151"/>
                  </a:cubicBezTo>
                  <a:cubicBezTo>
                    <a:pt x="262" y="147"/>
                    <a:pt x="259" y="144"/>
                    <a:pt x="257" y="141"/>
                  </a:cubicBezTo>
                  <a:cubicBezTo>
                    <a:pt x="256" y="139"/>
                    <a:pt x="256" y="138"/>
                    <a:pt x="254" y="135"/>
                  </a:cubicBezTo>
                  <a:cubicBezTo>
                    <a:pt x="253" y="129"/>
                    <a:pt x="251" y="122"/>
                    <a:pt x="251" y="114"/>
                  </a:cubicBezTo>
                  <a:cubicBezTo>
                    <a:pt x="251" y="110"/>
                    <a:pt x="251" y="107"/>
                    <a:pt x="251" y="104"/>
                  </a:cubicBezTo>
                  <a:cubicBezTo>
                    <a:pt x="248" y="68"/>
                    <a:pt x="230" y="35"/>
                    <a:pt x="201" y="15"/>
                  </a:cubicBezTo>
                  <a:cubicBezTo>
                    <a:pt x="193" y="10"/>
                    <a:pt x="187" y="6"/>
                    <a:pt x="180" y="4"/>
                  </a:cubicBezTo>
                  <a:cubicBezTo>
                    <a:pt x="162" y="0"/>
                    <a:pt x="144" y="6"/>
                    <a:pt x="131" y="10"/>
                  </a:cubicBezTo>
                  <a:cubicBezTo>
                    <a:pt x="80" y="31"/>
                    <a:pt x="37" y="68"/>
                    <a:pt x="10" y="116"/>
                  </a:cubicBezTo>
                  <a:cubicBezTo>
                    <a:pt x="7" y="120"/>
                    <a:pt x="5" y="126"/>
                    <a:pt x="3" y="132"/>
                  </a:cubicBezTo>
                  <a:cubicBezTo>
                    <a:pt x="0" y="150"/>
                    <a:pt x="9" y="166"/>
                    <a:pt x="15" y="175"/>
                  </a:cubicBezTo>
                  <a:cubicBezTo>
                    <a:pt x="31" y="205"/>
                    <a:pt x="58" y="215"/>
                    <a:pt x="83" y="22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  <p:sp>
          <p:nvSpPr>
            <p:cNvPr id="263" name="Freeform 47">
              <a:extLst>
                <a:ext uri="{FF2B5EF4-FFF2-40B4-BE49-F238E27FC236}">
                  <a16:creationId xmlns:a16="http://schemas.microsoft.com/office/drawing/2014/main" id="{26C7FE6D-C1B4-48BC-96C2-458BC5525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0" y="4092575"/>
              <a:ext cx="63500" cy="179388"/>
            </a:xfrm>
            <a:custGeom>
              <a:avLst/>
              <a:gdLst>
                <a:gd name="T0" fmla="*/ 161 w 176"/>
                <a:gd name="T1" fmla="*/ 11 h 499"/>
                <a:gd name="T2" fmla="*/ 113 w 176"/>
                <a:gd name="T3" fmla="*/ 11 h 499"/>
                <a:gd name="T4" fmla="*/ 85 w 176"/>
                <a:gd name="T5" fmla="*/ 88 h 499"/>
                <a:gd name="T6" fmla="*/ 89 w 176"/>
                <a:gd name="T7" fmla="*/ 101 h 499"/>
                <a:gd name="T8" fmla="*/ 88 w 176"/>
                <a:gd name="T9" fmla="*/ 123 h 499"/>
                <a:gd name="T10" fmla="*/ 59 w 176"/>
                <a:gd name="T11" fmla="*/ 149 h 499"/>
                <a:gd name="T12" fmla="*/ 51 w 176"/>
                <a:gd name="T13" fmla="*/ 147 h 499"/>
                <a:gd name="T14" fmla="*/ 7 w 176"/>
                <a:gd name="T15" fmla="*/ 146 h 499"/>
                <a:gd name="T16" fmla="*/ 15 w 176"/>
                <a:gd name="T17" fmla="*/ 190 h 499"/>
                <a:gd name="T18" fmla="*/ 22 w 176"/>
                <a:gd name="T19" fmla="*/ 205 h 499"/>
                <a:gd name="T20" fmla="*/ 16 w 176"/>
                <a:gd name="T21" fmla="*/ 248 h 499"/>
                <a:gd name="T22" fmla="*/ 7 w 176"/>
                <a:gd name="T23" fmla="*/ 309 h 499"/>
                <a:gd name="T24" fmla="*/ 3 w 176"/>
                <a:gd name="T25" fmla="*/ 337 h 499"/>
                <a:gd name="T26" fmla="*/ 3 w 176"/>
                <a:gd name="T27" fmla="*/ 339 h 499"/>
                <a:gd name="T28" fmla="*/ 2 w 176"/>
                <a:gd name="T29" fmla="*/ 376 h 499"/>
                <a:gd name="T30" fmla="*/ 4 w 176"/>
                <a:gd name="T31" fmla="*/ 385 h 499"/>
                <a:gd name="T32" fmla="*/ 24 w 176"/>
                <a:gd name="T33" fmla="*/ 425 h 499"/>
                <a:gd name="T34" fmla="*/ 19 w 176"/>
                <a:gd name="T35" fmla="*/ 453 h 499"/>
                <a:gd name="T36" fmla="*/ 19 w 176"/>
                <a:gd name="T37" fmla="*/ 479 h 499"/>
                <a:gd name="T38" fmla="*/ 42 w 176"/>
                <a:gd name="T39" fmla="*/ 498 h 499"/>
                <a:gd name="T40" fmla="*/ 68 w 176"/>
                <a:gd name="T41" fmla="*/ 474 h 499"/>
                <a:gd name="T42" fmla="*/ 74 w 176"/>
                <a:gd name="T43" fmla="*/ 447 h 499"/>
                <a:gd name="T44" fmla="*/ 74 w 176"/>
                <a:gd name="T45" fmla="*/ 439 h 499"/>
                <a:gd name="T46" fmla="*/ 76 w 176"/>
                <a:gd name="T47" fmla="*/ 434 h 499"/>
                <a:gd name="T48" fmla="*/ 79 w 176"/>
                <a:gd name="T49" fmla="*/ 425 h 499"/>
                <a:gd name="T50" fmla="*/ 83 w 176"/>
                <a:gd name="T51" fmla="*/ 385 h 499"/>
                <a:gd name="T52" fmla="*/ 80 w 176"/>
                <a:gd name="T53" fmla="*/ 363 h 499"/>
                <a:gd name="T54" fmla="*/ 94 w 176"/>
                <a:gd name="T55" fmla="*/ 333 h 499"/>
                <a:gd name="T56" fmla="*/ 89 w 176"/>
                <a:gd name="T57" fmla="*/ 302 h 499"/>
                <a:gd name="T58" fmla="*/ 73 w 176"/>
                <a:gd name="T59" fmla="*/ 283 h 499"/>
                <a:gd name="T60" fmla="*/ 88 w 176"/>
                <a:gd name="T61" fmla="*/ 272 h 499"/>
                <a:gd name="T62" fmla="*/ 117 w 176"/>
                <a:gd name="T63" fmla="*/ 220 h 499"/>
                <a:gd name="T64" fmla="*/ 117 w 176"/>
                <a:gd name="T65" fmla="*/ 213 h 499"/>
                <a:gd name="T66" fmla="*/ 119 w 176"/>
                <a:gd name="T67" fmla="*/ 192 h 499"/>
                <a:gd name="T68" fmla="*/ 120 w 176"/>
                <a:gd name="T69" fmla="*/ 170 h 499"/>
                <a:gd name="T70" fmla="*/ 125 w 176"/>
                <a:gd name="T71" fmla="*/ 147 h 499"/>
                <a:gd name="T72" fmla="*/ 168 w 176"/>
                <a:gd name="T73" fmla="*/ 67 h 499"/>
                <a:gd name="T74" fmla="*/ 175 w 176"/>
                <a:gd name="T75" fmla="*/ 4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499">
                  <a:moveTo>
                    <a:pt x="175" y="40"/>
                  </a:moveTo>
                  <a:cubicBezTo>
                    <a:pt x="175" y="30"/>
                    <a:pt x="169" y="18"/>
                    <a:pt x="161" y="11"/>
                  </a:cubicBezTo>
                  <a:cubicBezTo>
                    <a:pt x="149" y="2"/>
                    <a:pt x="131" y="0"/>
                    <a:pt x="117" y="6"/>
                  </a:cubicBezTo>
                  <a:lnTo>
                    <a:pt x="113" y="11"/>
                  </a:lnTo>
                  <a:cubicBezTo>
                    <a:pt x="106" y="19"/>
                    <a:pt x="94" y="34"/>
                    <a:pt x="88" y="52"/>
                  </a:cubicBezTo>
                  <a:cubicBezTo>
                    <a:pt x="83" y="63"/>
                    <a:pt x="82" y="74"/>
                    <a:pt x="85" y="88"/>
                  </a:cubicBezTo>
                  <a:cubicBezTo>
                    <a:pt x="86" y="89"/>
                    <a:pt x="86" y="92"/>
                    <a:pt x="88" y="94"/>
                  </a:cubicBezTo>
                  <a:lnTo>
                    <a:pt x="89" y="101"/>
                  </a:lnTo>
                  <a:cubicBezTo>
                    <a:pt x="92" y="107"/>
                    <a:pt x="95" y="115"/>
                    <a:pt x="94" y="118"/>
                  </a:cubicBezTo>
                  <a:cubicBezTo>
                    <a:pt x="92" y="119"/>
                    <a:pt x="89" y="122"/>
                    <a:pt x="88" y="123"/>
                  </a:cubicBezTo>
                  <a:lnTo>
                    <a:pt x="83" y="126"/>
                  </a:lnTo>
                  <a:cubicBezTo>
                    <a:pt x="76" y="134"/>
                    <a:pt x="68" y="141"/>
                    <a:pt x="59" y="149"/>
                  </a:cubicBezTo>
                  <a:cubicBezTo>
                    <a:pt x="56" y="152"/>
                    <a:pt x="55" y="152"/>
                    <a:pt x="55" y="152"/>
                  </a:cubicBezTo>
                  <a:cubicBezTo>
                    <a:pt x="54" y="152"/>
                    <a:pt x="52" y="149"/>
                    <a:pt x="51" y="147"/>
                  </a:cubicBezTo>
                  <a:cubicBezTo>
                    <a:pt x="45" y="143"/>
                    <a:pt x="34" y="132"/>
                    <a:pt x="21" y="137"/>
                  </a:cubicBezTo>
                  <a:lnTo>
                    <a:pt x="7" y="146"/>
                  </a:lnTo>
                  <a:cubicBezTo>
                    <a:pt x="2" y="153"/>
                    <a:pt x="2" y="164"/>
                    <a:pt x="6" y="174"/>
                  </a:cubicBezTo>
                  <a:cubicBezTo>
                    <a:pt x="7" y="181"/>
                    <a:pt x="12" y="186"/>
                    <a:pt x="15" y="190"/>
                  </a:cubicBezTo>
                  <a:cubicBezTo>
                    <a:pt x="16" y="192"/>
                    <a:pt x="18" y="193"/>
                    <a:pt x="18" y="193"/>
                  </a:cubicBezTo>
                  <a:cubicBezTo>
                    <a:pt x="21" y="196"/>
                    <a:pt x="21" y="201"/>
                    <a:pt x="22" y="205"/>
                  </a:cubicBezTo>
                  <a:cubicBezTo>
                    <a:pt x="22" y="211"/>
                    <a:pt x="21" y="220"/>
                    <a:pt x="19" y="228"/>
                  </a:cubicBezTo>
                  <a:lnTo>
                    <a:pt x="16" y="248"/>
                  </a:lnTo>
                  <a:cubicBezTo>
                    <a:pt x="16" y="256"/>
                    <a:pt x="15" y="263"/>
                    <a:pt x="13" y="271"/>
                  </a:cubicBezTo>
                  <a:lnTo>
                    <a:pt x="7" y="309"/>
                  </a:lnTo>
                  <a:lnTo>
                    <a:pt x="7" y="308"/>
                  </a:lnTo>
                  <a:cubicBezTo>
                    <a:pt x="6" y="317"/>
                    <a:pt x="4" y="327"/>
                    <a:pt x="3" y="337"/>
                  </a:cubicBezTo>
                  <a:lnTo>
                    <a:pt x="3" y="337"/>
                  </a:lnTo>
                  <a:lnTo>
                    <a:pt x="3" y="339"/>
                  </a:lnTo>
                  <a:cubicBezTo>
                    <a:pt x="3" y="340"/>
                    <a:pt x="3" y="342"/>
                    <a:pt x="3" y="343"/>
                  </a:cubicBezTo>
                  <a:cubicBezTo>
                    <a:pt x="2" y="352"/>
                    <a:pt x="0" y="364"/>
                    <a:pt x="2" y="376"/>
                  </a:cubicBezTo>
                  <a:lnTo>
                    <a:pt x="2" y="376"/>
                  </a:lnTo>
                  <a:cubicBezTo>
                    <a:pt x="3" y="379"/>
                    <a:pt x="4" y="382"/>
                    <a:pt x="4" y="385"/>
                  </a:cubicBezTo>
                  <a:cubicBezTo>
                    <a:pt x="7" y="392"/>
                    <a:pt x="12" y="400"/>
                    <a:pt x="16" y="406"/>
                  </a:cubicBezTo>
                  <a:cubicBezTo>
                    <a:pt x="19" y="412"/>
                    <a:pt x="22" y="418"/>
                    <a:pt x="24" y="425"/>
                  </a:cubicBezTo>
                  <a:cubicBezTo>
                    <a:pt x="24" y="430"/>
                    <a:pt x="24" y="436"/>
                    <a:pt x="22" y="443"/>
                  </a:cubicBezTo>
                  <a:cubicBezTo>
                    <a:pt x="21" y="446"/>
                    <a:pt x="19" y="450"/>
                    <a:pt x="19" y="453"/>
                  </a:cubicBezTo>
                  <a:cubicBezTo>
                    <a:pt x="18" y="458"/>
                    <a:pt x="18" y="462"/>
                    <a:pt x="18" y="467"/>
                  </a:cubicBezTo>
                  <a:cubicBezTo>
                    <a:pt x="18" y="471"/>
                    <a:pt x="19" y="474"/>
                    <a:pt x="19" y="479"/>
                  </a:cubicBezTo>
                  <a:cubicBezTo>
                    <a:pt x="21" y="485"/>
                    <a:pt x="25" y="491"/>
                    <a:pt x="31" y="495"/>
                  </a:cubicBezTo>
                  <a:cubicBezTo>
                    <a:pt x="34" y="497"/>
                    <a:pt x="37" y="498"/>
                    <a:pt x="42" y="498"/>
                  </a:cubicBezTo>
                  <a:cubicBezTo>
                    <a:pt x="45" y="498"/>
                    <a:pt x="48" y="497"/>
                    <a:pt x="51" y="497"/>
                  </a:cubicBezTo>
                  <a:cubicBezTo>
                    <a:pt x="59" y="492"/>
                    <a:pt x="67" y="482"/>
                    <a:pt x="68" y="474"/>
                  </a:cubicBezTo>
                  <a:cubicBezTo>
                    <a:pt x="68" y="474"/>
                    <a:pt x="68" y="474"/>
                    <a:pt x="68" y="473"/>
                  </a:cubicBezTo>
                  <a:cubicBezTo>
                    <a:pt x="71" y="465"/>
                    <a:pt x="73" y="456"/>
                    <a:pt x="74" y="447"/>
                  </a:cubicBezTo>
                  <a:lnTo>
                    <a:pt x="74" y="447"/>
                  </a:lnTo>
                  <a:lnTo>
                    <a:pt x="74" y="439"/>
                  </a:lnTo>
                  <a:lnTo>
                    <a:pt x="74" y="439"/>
                  </a:lnTo>
                  <a:lnTo>
                    <a:pt x="76" y="434"/>
                  </a:lnTo>
                  <a:lnTo>
                    <a:pt x="76" y="434"/>
                  </a:lnTo>
                  <a:cubicBezTo>
                    <a:pt x="76" y="431"/>
                    <a:pt x="77" y="428"/>
                    <a:pt x="79" y="425"/>
                  </a:cubicBezTo>
                  <a:cubicBezTo>
                    <a:pt x="82" y="422"/>
                    <a:pt x="85" y="419"/>
                    <a:pt x="88" y="410"/>
                  </a:cubicBezTo>
                  <a:cubicBezTo>
                    <a:pt x="89" y="401"/>
                    <a:pt x="86" y="394"/>
                    <a:pt x="83" y="385"/>
                  </a:cubicBezTo>
                  <a:cubicBezTo>
                    <a:pt x="82" y="379"/>
                    <a:pt x="80" y="373"/>
                    <a:pt x="80" y="367"/>
                  </a:cubicBezTo>
                  <a:cubicBezTo>
                    <a:pt x="80" y="366"/>
                    <a:pt x="80" y="364"/>
                    <a:pt x="80" y="363"/>
                  </a:cubicBezTo>
                  <a:cubicBezTo>
                    <a:pt x="80" y="360"/>
                    <a:pt x="83" y="355"/>
                    <a:pt x="85" y="351"/>
                  </a:cubicBezTo>
                  <a:cubicBezTo>
                    <a:pt x="88" y="346"/>
                    <a:pt x="92" y="340"/>
                    <a:pt x="94" y="333"/>
                  </a:cubicBezTo>
                  <a:cubicBezTo>
                    <a:pt x="95" y="327"/>
                    <a:pt x="94" y="322"/>
                    <a:pt x="94" y="317"/>
                  </a:cubicBezTo>
                  <a:cubicBezTo>
                    <a:pt x="93" y="311"/>
                    <a:pt x="92" y="306"/>
                    <a:pt x="89" y="302"/>
                  </a:cubicBezTo>
                  <a:cubicBezTo>
                    <a:pt x="88" y="297"/>
                    <a:pt x="85" y="294"/>
                    <a:pt x="82" y="291"/>
                  </a:cubicBezTo>
                  <a:lnTo>
                    <a:pt x="73" y="283"/>
                  </a:lnTo>
                  <a:cubicBezTo>
                    <a:pt x="77" y="281"/>
                    <a:pt x="79" y="278"/>
                    <a:pt x="82" y="277"/>
                  </a:cubicBezTo>
                  <a:cubicBezTo>
                    <a:pt x="83" y="275"/>
                    <a:pt x="86" y="274"/>
                    <a:pt x="88" y="272"/>
                  </a:cubicBezTo>
                  <a:cubicBezTo>
                    <a:pt x="92" y="269"/>
                    <a:pt x="97" y="266"/>
                    <a:pt x="100" y="263"/>
                  </a:cubicBezTo>
                  <a:cubicBezTo>
                    <a:pt x="113" y="250"/>
                    <a:pt x="116" y="233"/>
                    <a:pt x="117" y="220"/>
                  </a:cubicBezTo>
                  <a:lnTo>
                    <a:pt x="117" y="220"/>
                  </a:lnTo>
                  <a:lnTo>
                    <a:pt x="117" y="213"/>
                  </a:lnTo>
                  <a:cubicBezTo>
                    <a:pt x="119" y="207"/>
                    <a:pt x="119" y="199"/>
                    <a:pt x="119" y="192"/>
                  </a:cubicBezTo>
                  <a:lnTo>
                    <a:pt x="119" y="192"/>
                  </a:lnTo>
                  <a:cubicBezTo>
                    <a:pt x="119" y="186"/>
                    <a:pt x="119" y="180"/>
                    <a:pt x="119" y="175"/>
                  </a:cubicBezTo>
                  <a:cubicBezTo>
                    <a:pt x="119" y="173"/>
                    <a:pt x="120" y="171"/>
                    <a:pt x="120" y="170"/>
                  </a:cubicBezTo>
                  <a:cubicBezTo>
                    <a:pt x="122" y="162"/>
                    <a:pt x="122" y="156"/>
                    <a:pt x="125" y="149"/>
                  </a:cubicBezTo>
                  <a:lnTo>
                    <a:pt x="125" y="147"/>
                  </a:lnTo>
                  <a:cubicBezTo>
                    <a:pt x="134" y="122"/>
                    <a:pt x="150" y="97"/>
                    <a:pt x="164" y="74"/>
                  </a:cubicBezTo>
                  <a:lnTo>
                    <a:pt x="168" y="67"/>
                  </a:lnTo>
                  <a:cubicBezTo>
                    <a:pt x="169" y="63"/>
                    <a:pt x="172" y="58"/>
                    <a:pt x="174" y="52"/>
                  </a:cubicBezTo>
                  <a:cubicBezTo>
                    <a:pt x="175" y="48"/>
                    <a:pt x="175" y="43"/>
                    <a:pt x="175" y="40"/>
                  </a:cubicBezTo>
                </a:path>
              </a:pathLst>
            </a:custGeom>
            <a:gradFill>
              <a:gsLst>
                <a:gs pos="97000">
                  <a:srgbClr val="1D7BAD">
                    <a:lumMod val="75000"/>
                  </a:srgbClr>
                </a:gs>
                <a:gs pos="0">
                  <a:srgbClr val="1D7BAD"/>
                </a:gs>
              </a:gsLst>
              <a:lin ang="3360000" scaled="0"/>
            </a:gradFill>
            <a:ln w="6350" cap="flat" cmpd="sng" algn="ctr">
              <a:noFill/>
              <a:prstDash val="solid"/>
              <a:miter lim="800000"/>
            </a:ln>
            <a:effectLst>
              <a:outerShdw blurRad="290241" dist="243725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1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endParaRPr>
            </a:p>
          </p:txBody>
        </p:sp>
      </p:grpSp>
      <p:grpSp>
        <p:nvGrpSpPr>
          <p:cNvPr id="264" name="Group 4220">
            <a:extLst>
              <a:ext uri="{FF2B5EF4-FFF2-40B4-BE49-F238E27FC236}">
                <a16:creationId xmlns:a16="http://schemas.microsoft.com/office/drawing/2014/main" id="{0D06CEA7-6FD8-4CEB-9126-71B113376418}"/>
              </a:ext>
            </a:extLst>
          </p:cNvPr>
          <p:cNvGrpSpPr/>
          <p:nvPr/>
        </p:nvGrpSpPr>
        <p:grpSpPr>
          <a:xfrm>
            <a:off x="5129138" y="1528868"/>
            <a:ext cx="212470" cy="348290"/>
            <a:chOff x="808639" y="3451029"/>
            <a:chExt cx="212470" cy="348290"/>
          </a:xfrm>
        </p:grpSpPr>
        <p:grpSp>
          <p:nvGrpSpPr>
            <p:cNvPr id="265" name="Группа 316">
              <a:extLst>
                <a:ext uri="{FF2B5EF4-FFF2-40B4-BE49-F238E27FC236}">
                  <a16:creationId xmlns:a16="http://schemas.microsoft.com/office/drawing/2014/main" id="{6E88015B-A846-4B66-BDDF-186AB4B7535D}"/>
                </a:ext>
              </a:extLst>
            </p:cNvPr>
            <p:cNvGrpSpPr/>
            <p:nvPr/>
          </p:nvGrpSpPr>
          <p:grpSpPr>
            <a:xfrm>
              <a:off x="826343" y="3625083"/>
              <a:ext cx="177934" cy="174236"/>
              <a:chOff x="7698109" y="2935918"/>
              <a:chExt cx="218624" cy="163327"/>
            </a:xfrm>
          </p:grpSpPr>
          <p:sp>
            <p:nvSpPr>
              <p:cNvPr id="269" name="Овал 317">
                <a:extLst>
                  <a:ext uri="{FF2B5EF4-FFF2-40B4-BE49-F238E27FC236}">
                    <a16:creationId xmlns:a16="http://schemas.microsoft.com/office/drawing/2014/main" id="{1B8C68B8-0F38-4411-BB3E-9483E6B99396}"/>
                  </a:ext>
                </a:extLst>
              </p:cNvPr>
              <p:cNvSpPr/>
              <p:nvPr/>
            </p:nvSpPr>
            <p:spPr>
              <a:xfrm>
                <a:off x="7698109" y="2942390"/>
                <a:ext cx="218624" cy="156855"/>
              </a:xfrm>
              <a:prstGeom prst="ellipse">
                <a:avLst/>
              </a:prstGeom>
              <a:gradFill>
                <a:gsLst>
                  <a:gs pos="0">
                    <a:srgbClr val="1D7BAD">
                      <a:alpha val="42682"/>
                    </a:srgbClr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Овал 318">
                <a:extLst>
                  <a:ext uri="{FF2B5EF4-FFF2-40B4-BE49-F238E27FC236}">
                    <a16:creationId xmlns:a16="http://schemas.microsoft.com/office/drawing/2014/main" id="{9CD4E181-E71A-4041-82B7-6C188528EBD6}"/>
                  </a:ext>
                </a:extLst>
              </p:cNvPr>
              <p:cNvSpPr/>
              <p:nvPr/>
            </p:nvSpPr>
            <p:spPr>
              <a:xfrm>
                <a:off x="7710568" y="2935918"/>
                <a:ext cx="193708" cy="138976"/>
              </a:xfrm>
              <a:prstGeom prst="ellipse">
                <a:avLst/>
              </a:prstGeom>
              <a:gradFill>
                <a:gsLst>
                  <a:gs pos="0">
                    <a:srgbClr val="1D7BAD"/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Группа 268">
              <a:extLst>
                <a:ext uri="{FF2B5EF4-FFF2-40B4-BE49-F238E27FC236}">
                  <a16:creationId xmlns:a16="http://schemas.microsoft.com/office/drawing/2014/main" id="{08C0A2E4-9A90-4D44-BAE2-6BA983CCA7F3}"/>
                </a:ext>
              </a:extLst>
            </p:cNvPr>
            <p:cNvGrpSpPr/>
            <p:nvPr/>
          </p:nvGrpSpPr>
          <p:grpSpPr>
            <a:xfrm>
              <a:off x="808639" y="3451029"/>
              <a:ext cx="212470" cy="216780"/>
              <a:chOff x="2331677" y="3635025"/>
              <a:chExt cx="81850" cy="83511"/>
            </a:xfrm>
          </p:grpSpPr>
          <p:sp>
            <p:nvSpPr>
              <p:cNvPr id="267" name="Teardrop 67">
                <a:extLst>
                  <a:ext uri="{FF2B5EF4-FFF2-40B4-BE49-F238E27FC236}">
                    <a16:creationId xmlns:a16="http://schemas.microsoft.com/office/drawing/2014/main" id="{06D31A13-78EB-44A9-8B62-50CA15A4A9E5}"/>
                  </a:ext>
                </a:extLst>
              </p:cNvPr>
              <p:cNvSpPr/>
              <p:nvPr/>
            </p:nvSpPr>
            <p:spPr>
              <a:xfrm rot="8100000">
                <a:off x="2331677" y="3635025"/>
                <a:ext cx="81850" cy="83511"/>
              </a:xfrm>
              <a:prstGeom prst="teardrop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1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Oval 68">
                <a:extLst>
                  <a:ext uri="{FF2B5EF4-FFF2-40B4-BE49-F238E27FC236}">
                    <a16:creationId xmlns:a16="http://schemas.microsoft.com/office/drawing/2014/main" id="{0337636D-02DB-4FE5-BC8A-16A9EBB64546}"/>
                  </a:ext>
                </a:extLst>
              </p:cNvPr>
              <p:cNvSpPr/>
              <p:nvPr/>
            </p:nvSpPr>
            <p:spPr>
              <a:xfrm>
                <a:off x="2352140" y="3655724"/>
                <a:ext cx="40925" cy="41756"/>
              </a:xfrm>
              <a:prstGeom prst="ellipse">
                <a:avLst/>
              </a:prstGeom>
              <a:solidFill>
                <a:srgbClr val="31506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9B28DD75-25F1-4967-9880-8469FD2B2E29}"/>
              </a:ext>
            </a:extLst>
          </p:cNvPr>
          <p:cNvSpPr txBox="1"/>
          <p:nvPr/>
        </p:nvSpPr>
        <p:spPr>
          <a:xfrm>
            <a:off x="5382312" y="1667171"/>
            <a:ext cx="343043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ru-RU" sz="700" dirty="0">
                <a:solidFill>
                  <a:srgbClr val="FFFFF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Москва</a:t>
            </a:r>
            <a:endParaRPr lang="en-AE" sz="700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272" name="Group 4222">
            <a:extLst>
              <a:ext uri="{FF2B5EF4-FFF2-40B4-BE49-F238E27FC236}">
                <a16:creationId xmlns:a16="http://schemas.microsoft.com/office/drawing/2014/main" id="{1A29F20C-9A9A-49D2-82B0-3D22BEB26B59}"/>
              </a:ext>
            </a:extLst>
          </p:cNvPr>
          <p:cNvGrpSpPr/>
          <p:nvPr/>
        </p:nvGrpSpPr>
        <p:grpSpPr>
          <a:xfrm>
            <a:off x="4879266" y="1680254"/>
            <a:ext cx="212470" cy="348290"/>
            <a:chOff x="808639" y="3451029"/>
            <a:chExt cx="212470" cy="348290"/>
          </a:xfrm>
        </p:grpSpPr>
        <p:grpSp>
          <p:nvGrpSpPr>
            <p:cNvPr id="273" name="Группа 316">
              <a:extLst>
                <a:ext uri="{FF2B5EF4-FFF2-40B4-BE49-F238E27FC236}">
                  <a16:creationId xmlns:a16="http://schemas.microsoft.com/office/drawing/2014/main" id="{F56325FB-73C3-4ED7-B8E4-3C9ACA16FDB3}"/>
                </a:ext>
              </a:extLst>
            </p:cNvPr>
            <p:cNvGrpSpPr/>
            <p:nvPr/>
          </p:nvGrpSpPr>
          <p:grpSpPr>
            <a:xfrm>
              <a:off x="826343" y="3625083"/>
              <a:ext cx="177934" cy="174236"/>
              <a:chOff x="7698109" y="2935918"/>
              <a:chExt cx="218624" cy="163327"/>
            </a:xfrm>
          </p:grpSpPr>
          <p:sp>
            <p:nvSpPr>
              <p:cNvPr id="277" name="Овал 317">
                <a:extLst>
                  <a:ext uri="{FF2B5EF4-FFF2-40B4-BE49-F238E27FC236}">
                    <a16:creationId xmlns:a16="http://schemas.microsoft.com/office/drawing/2014/main" id="{1202494C-1EAD-4B5C-BF25-47B69E589CCE}"/>
                  </a:ext>
                </a:extLst>
              </p:cNvPr>
              <p:cNvSpPr/>
              <p:nvPr/>
            </p:nvSpPr>
            <p:spPr>
              <a:xfrm>
                <a:off x="7698109" y="2942390"/>
                <a:ext cx="218624" cy="156855"/>
              </a:xfrm>
              <a:prstGeom prst="ellipse">
                <a:avLst/>
              </a:prstGeom>
              <a:gradFill>
                <a:gsLst>
                  <a:gs pos="0">
                    <a:srgbClr val="1D7BAD">
                      <a:alpha val="42682"/>
                    </a:srgbClr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8" name="Овал 318">
                <a:extLst>
                  <a:ext uri="{FF2B5EF4-FFF2-40B4-BE49-F238E27FC236}">
                    <a16:creationId xmlns:a16="http://schemas.microsoft.com/office/drawing/2014/main" id="{9A941D39-7776-45CB-901E-72755F2FE879}"/>
                  </a:ext>
                </a:extLst>
              </p:cNvPr>
              <p:cNvSpPr/>
              <p:nvPr/>
            </p:nvSpPr>
            <p:spPr>
              <a:xfrm>
                <a:off x="7710568" y="2935918"/>
                <a:ext cx="193708" cy="138976"/>
              </a:xfrm>
              <a:prstGeom prst="ellipse">
                <a:avLst/>
              </a:prstGeom>
              <a:gradFill>
                <a:gsLst>
                  <a:gs pos="0">
                    <a:srgbClr val="1D7BAD"/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4" name="Группа 268">
              <a:extLst>
                <a:ext uri="{FF2B5EF4-FFF2-40B4-BE49-F238E27FC236}">
                  <a16:creationId xmlns:a16="http://schemas.microsoft.com/office/drawing/2014/main" id="{60D44AAF-A489-4580-9A66-8E4918CE5A39}"/>
                </a:ext>
              </a:extLst>
            </p:cNvPr>
            <p:cNvGrpSpPr/>
            <p:nvPr/>
          </p:nvGrpSpPr>
          <p:grpSpPr>
            <a:xfrm>
              <a:off x="808639" y="3451029"/>
              <a:ext cx="212470" cy="216780"/>
              <a:chOff x="2331677" y="3635025"/>
              <a:chExt cx="81850" cy="83511"/>
            </a:xfrm>
          </p:grpSpPr>
          <p:sp>
            <p:nvSpPr>
              <p:cNvPr id="275" name="Teardrop 67">
                <a:extLst>
                  <a:ext uri="{FF2B5EF4-FFF2-40B4-BE49-F238E27FC236}">
                    <a16:creationId xmlns:a16="http://schemas.microsoft.com/office/drawing/2014/main" id="{DB3C60BD-232B-4F38-BE18-D5FE6AF5C258}"/>
                  </a:ext>
                </a:extLst>
              </p:cNvPr>
              <p:cNvSpPr/>
              <p:nvPr/>
            </p:nvSpPr>
            <p:spPr>
              <a:xfrm rot="8100000">
                <a:off x="2331677" y="3635025"/>
                <a:ext cx="81850" cy="83511"/>
              </a:xfrm>
              <a:prstGeom prst="teardrop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1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Oval 68">
                <a:extLst>
                  <a:ext uri="{FF2B5EF4-FFF2-40B4-BE49-F238E27FC236}">
                    <a16:creationId xmlns:a16="http://schemas.microsoft.com/office/drawing/2014/main" id="{2FB9580C-D159-42D1-92F8-27281D8FCB2E}"/>
                  </a:ext>
                </a:extLst>
              </p:cNvPr>
              <p:cNvSpPr/>
              <p:nvPr/>
            </p:nvSpPr>
            <p:spPr>
              <a:xfrm>
                <a:off x="2352140" y="3655724"/>
                <a:ext cx="40925" cy="41756"/>
              </a:xfrm>
              <a:prstGeom prst="ellipse">
                <a:avLst/>
              </a:prstGeom>
              <a:solidFill>
                <a:srgbClr val="31506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9FE7706D-CE19-4148-AA72-607A9548FABD}"/>
              </a:ext>
            </a:extLst>
          </p:cNvPr>
          <p:cNvSpPr txBox="1"/>
          <p:nvPr/>
        </p:nvSpPr>
        <p:spPr>
          <a:xfrm>
            <a:off x="5091430" y="1853595"/>
            <a:ext cx="738985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ru-RU" sz="700" dirty="0">
                <a:solidFill>
                  <a:srgbClr val="FFFFF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Ростов-на-Дону</a:t>
            </a:r>
            <a:endParaRPr lang="en-AE" sz="700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280" name="Group 4230">
            <a:extLst>
              <a:ext uri="{FF2B5EF4-FFF2-40B4-BE49-F238E27FC236}">
                <a16:creationId xmlns:a16="http://schemas.microsoft.com/office/drawing/2014/main" id="{0CED7642-4156-4752-B485-8E5618214E5F}"/>
              </a:ext>
            </a:extLst>
          </p:cNvPr>
          <p:cNvGrpSpPr/>
          <p:nvPr/>
        </p:nvGrpSpPr>
        <p:grpSpPr>
          <a:xfrm>
            <a:off x="5925552" y="1769232"/>
            <a:ext cx="212470" cy="348290"/>
            <a:chOff x="808639" y="3451029"/>
            <a:chExt cx="212470" cy="348290"/>
          </a:xfrm>
        </p:grpSpPr>
        <p:grpSp>
          <p:nvGrpSpPr>
            <p:cNvPr id="281" name="Группа 316">
              <a:extLst>
                <a:ext uri="{FF2B5EF4-FFF2-40B4-BE49-F238E27FC236}">
                  <a16:creationId xmlns:a16="http://schemas.microsoft.com/office/drawing/2014/main" id="{D06DB597-6BA0-4C5D-9CCA-4B7A7A1B2BD0}"/>
                </a:ext>
              </a:extLst>
            </p:cNvPr>
            <p:cNvGrpSpPr/>
            <p:nvPr/>
          </p:nvGrpSpPr>
          <p:grpSpPr>
            <a:xfrm>
              <a:off x="826343" y="3625083"/>
              <a:ext cx="177934" cy="174236"/>
              <a:chOff x="7698109" y="2935918"/>
              <a:chExt cx="218624" cy="163327"/>
            </a:xfrm>
          </p:grpSpPr>
          <p:sp>
            <p:nvSpPr>
              <p:cNvPr id="285" name="Овал 317">
                <a:extLst>
                  <a:ext uri="{FF2B5EF4-FFF2-40B4-BE49-F238E27FC236}">
                    <a16:creationId xmlns:a16="http://schemas.microsoft.com/office/drawing/2014/main" id="{4E973BC2-A01F-4513-B73B-0F8BE5586A7B}"/>
                  </a:ext>
                </a:extLst>
              </p:cNvPr>
              <p:cNvSpPr/>
              <p:nvPr/>
            </p:nvSpPr>
            <p:spPr>
              <a:xfrm>
                <a:off x="7698109" y="2942390"/>
                <a:ext cx="218624" cy="156855"/>
              </a:xfrm>
              <a:prstGeom prst="ellipse">
                <a:avLst/>
              </a:prstGeom>
              <a:gradFill>
                <a:gsLst>
                  <a:gs pos="0">
                    <a:srgbClr val="1D7BAD">
                      <a:alpha val="42682"/>
                    </a:srgbClr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6" name="Овал 318">
                <a:extLst>
                  <a:ext uri="{FF2B5EF4-FFF2-40B4-BE49-F238E27FC236}">
                    <a16:creationId xmlns:a16="http://schemas.microsoft.com/office/drawing/2014/main" id="{E2E79F51-D80D-4CE2-93C9-52A59B639BD8}"/>
                  </a:ext>
                </a:extLst>
              </p:cNvPr>
              <p:cNvSpPr/>
              <p:nvPr/>
            </p:nvSpPr>
            <p:spPr>
              <a:xfrm>
                <a:off x="7710568" y="2935918"/>
                <a:ext cx="193708" cy="138976"/>
              </a:xfrm>
              <a:prstGeom prst="ellipse">
                <a:avLst/>
              </a:prstGeom>
              <a:gradFill>
                <a:gsLst>
                  <a:gs pos="0">
                    <a:srgbClr val="1D7BAD"/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2" name="Группа 268">
              <a:extLst>
                <a:ext uri="{FF2B5EF4-FFF2-40B4-BE49-F238E27FC236}">
                  <a16:creationId xmlns:a16="http://schemas.microsoft.com/office/drawing/2014/main" id="{98ABA17C-CC98-4366-A7AF-E21B19A65180}"/>
                </a:ext>
              </a:extLst>
            </p:cNvPr>
            <p:cNvGrpSpPr/>
            <p:nvPr/>
          </p:nvGrpSpPr>
          <p:grpSpPr>
            <a:xfrm>
              <a:off x="808639" y="3451029"/>
              <a:ext cx="212470" cy="216780"/>
              <a:chOff x="2331677" y="3635025"/>
              <a:chExt cx="81850" cy="83511"/>
            </a:xfrm>
          </p:grpSpPr>
          <p:sp>
            <p:nvSpPr>
              <p:cNvPr id="283" name="Teardrop 67">
                <a:extLst>
                  <a:ext uri="{FF2B5EF4-FFF2-40B4-BE49-F238E27FC236}">
                    <a16:creationId xmlns:a16="http://schemas.microsoft.com/office/drawing/2014/main" id="{65336007-8991-450C-AA74-939A0426B61A}"/>
                  </a:ext>
                </a:extLst>
              </p:cNvPr>
              <p:cNvSpPr/>
              <p:nvPr/>
            </p:nvSpPr>
            <p:spPr>
              <a:xfrm rot="8100000">
                <a:off x="2331677" y="3635025"/>
                <a:ext cx="81850" cy="83511"/>
              </a:xfrm>
              <a:prstGeom prst="teardrop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1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Oval 68">
                <a:extLst>
                  <a:ext uri="{FF2B5EF4-FFF2-40B4-BE49-F238E27FC236}">
                    <a16:creationId xmlns:a16="http://schemas.microsoft.com/office/drawing/2014/main" id="{B331421D-612A-4585-97F5-66026DD11406}"/>
                  </a:ext>
                </a:extLst>
              </p:cNvPr>
              <p:cNvSpPr/>
              <p:nvPr/>
            </p:nvSpPr>
            <p:spPr>
              <a:xfrm>
                <a:off x="2352140" y="3655724"/>
                <a:ext cx="40925" cy="41756"/>
              </a:xfrm>
              <a:prstGeom prst="ellipse">
                <a:avLst/>
              </a:prstGeom>
              <a:solidFill>
                <a:srgbClr val="31506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7" name="TextBox 286">
            <a:extLst>
              <a:ext uri="{FF2B5EF4-FFF2-40B4-BE49-F238E27FC236}">
                <a16:creationId xmlns:a16="http://schemas.microsoft.com/office/drawing/2014/main" id="{9A91F4F3-ED56-4A24-86DA-0BF83EE5FC43}"/>
              </a:ext>
            </a:extLst>
          </p:cNvPr>
          <p:cNvSpPr txBox="1"/>
          <p:nvPr/>
        </p:nvSpPr>
        <p:spPr>
          <a:xfrm>
            <a:off x="6170362" y="1849019"/>
            <a:ext cx="460062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ru-RU" sz="700" dirty="0">
                <a:solidFill>
                  <a:srgbClr val="FFFFF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Кемерово</a:t>
            </a:r>
            <a:endParaRPr lang="en-AE" sz="700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grpSp>
        <p:nvGrpSpPr>
          <p:cNvPr id="288" name="Group 4238">
            <a:extLst>
              <a:ext uri="{FF2B5EF4-FFF2-40B4-BE49-F238E27FC236}">
                <a16:creationId xmlns:a16="http://schemas.microsoft.com/office/drawing/2014/main" id="{EACB5A34-13AD-4FBF-942F-7626B97DD3C9}"/>
              </a:ext>
            </a:extLst>
          </p:cNvPr>
          <p:cNvGrpSpPr/>
          <p:nvPr/>
        </p:nvGrpSpPr>
        <p:grpSpPr>
          <a:xfrm>
            <a:off x="5849089" y="1971694"/>
            <a:ext cx="212470" cy="348290"/>
            <a:chOff x="808639" y="3451029"/>
            <a:chExt cx="212470" cy="348290"/>
          </a:xfrm>
        </p:grpSpPr>
        <p:grpSp>
          <p:nvGrpSpPr>
            <p:cNvPr id="289" name="Группа 316">
              <a:extLst>
                <a:ext uri="{FF2B5EF4-FFF2-40B4-BE49-F238E27FC236}">
                  <a16:creationId xmlns:a16="http://schemas.microsoft.com/office/drawing/2014/main" id="{5193987B-AE22-46FB-BF0D-732D6874C28C}"/>
                </a:ext>
              </a:extLst>
            </p:cNvPr>
            <p:cNvGrpSpPr/>
            <p:nvPr/>
          </p:nvGrpSpPr>
          <p:grpSpPr>
            <a:xfrm>
              <a:off x="826343" y="3625083"/>
              <a:ext cx="177934" cy="174236"/>
              <a:chOff x="7698109" y="2935918"/>
              <a:chExt cx="218624" cy="163327"/>
            </a:xfrm>
          </p:grpSpPr>
          <p:sp>
            <p:nvSpPr>
              <p:cNvPr id="293" name="Овал 317">
                <a:extLst>
                  <a:ext uri="{FF2B5EF4-FFF2-40B4-BE49-F238E27FC236}">
                    <a16:creationId xmlns:a16="http://schemas.microsoft.com/office/drawing/2014/main" id="{95ECC40D-68E0-41B7-ABEE-76439C7024AD}"/>
                  </a:ext>
                </a:extLst>
              </p:cNvPr>
              <p:cNvSpPr/>
              <p:nvPr/>
            </p:nvSpPr>
            <p:spPr>
              <a:xfrm>
                <a:off x="7698109" y="2942390"/>
                <a:ext cx="218624" cy="156855"/>
              </a:xfrm>
              <a:prstGeom prst="ellipse">
                <a:avLst/>
              </a:prstGeom>
              <a:gradFill>
                <a:gsLst>
                  <a:gs pos="0">
                    <a:srgbClr val="1D7BAD">
                      <a:alpha val="42682"/>
                    </a:srgbClr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Овал 318">
                <a:extLst>
                  <a:ext uri="{FF2B5EF4-FFF2-40B4-BE49-F238E27FC236}">
                    <a16:creationId xmlns:a16="http://schemas.microsoft.com/office/drawing/2014/main" id="{142CF615-89B5-4E9C-91F8-05A289722DEE}"/>
                  </a:ext>
                </a:extLst>
              </p:cNvPr>
              <p:cNvSpPr/>
              <p:nvPr/>
            </p:nvSpPr>
            <p:spPr>
              <a:xfrm>
                <a:off x="7710568" y="2935918"/>
                <a:ext cx="193708" cy="138976"/>
              </a:xfrm>
              <a:prstGeom prst="ellipse">
                <a:avLst/>
              </a:prstGeom>
              <a:gradFill>
                <a:gsLst>
                  <a:gs pos="0">
                    <a:srgbClr val="1D7BAD"/>
                  </a:gs>
                  <a:gs pos="99000">
                    <a:srgbClr val="FFFFFF">
                      <a:alpha val="26323"/>
                    </a:srgbClr>
                  </a:gs>
                </a:gsLst>
                <a:lin ang="162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Группа 268">
              <a:extLst>
                <a:ext uri="{FF2B5EF4-FFF2-40B4-BE49-F238E27FC236}">
                  <a16:creationId xmlns:a16="http://schemas.microsoft.com/office/drawing/2014/main" id="{4DBB947A-0F2A-46E5-B99D-84EB2D8F6741}"/>
                </a:ext>
              </a:extLst>
            </p:cNvPr>
            <p:cNvGrpSpPr/>
            <p:nvPr/>
          </p:nvGrpSpPr>
          <p:grpSpPr>
            <a:xfrm>
              <a:off x="808639" y="3451029"/>
              <a:ext cx="212470" cy="216780"/>
              <a:chOff x="2331677" y="3635025"/>
              <a:chExt cx="81850" cy="83511"/>
            </a:xfrm>
          </p:grpSpPr>
          <p:sp>
            <p:nvSpPr>
              <p:cNvPr id="291" name="Teardrop 67">
                <a:extLst>
                  <a:ext uri="{FF2B5EF4-FFF2-40B4-BE49-F238E27FC236}">
                    <a16:creationId xmlns:a16="http://schemas.microsoft.com/office/drawing/2014/main" id="{4971461F-7188-48F5-8942-5F52EFE3E72E}"/>
                  </a:ext>
                </a:extLst>
              </p:cNvPr>
              <p:cNvSpPr/>
              <p:nvPr/>
            </p:nvSpPr>
            <p:spPr>
              <a:xfrm rot="8100000">
                <a:off x="2331677" y="3635025"/>
                <a:ext cx="81850" cy="83511"/>
              </a:xfrm>
              <a:prstGeom prst="teardrop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1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2" name="Oval 68">
                <a:extLst>
                  <a:ext uri="{FF2B5EF4-FFF2-40B4-BE49-F238E27FC236}">
                    <a16:creationId xmlns:a16="http://schemas.microsoft.com/office/drawing/2014/main" id="{A4F42C45-717A-4264-A232-8047C359974D}"/>
                  </a:ext>
                </a:extLst>
              </p:cNvPr>
              <p:cNvSpPr/>
              <p:nvPr/>
            </p:nvSpPr>
            <p:spPr>
              <a:xfrm>
                <a:off x="2352140" y="3655724"/>
                <a:ext cx="40925" cy="41756"/>
              </a:xfrm>
              <a:prstGeom prst="ellipse">
                <a:avLst/>
              </a:prstGeom>
              <a:solidFill>
                <a:srgbClr val="31506A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5" name="TextBox 294">
            <a:extLst>
              <a:ext uri="{FF2B5EF4-FFF2-40B4-BE49-F238E27FC236}">
                <a16:creationId xmlns:a16="http://schemas.microsoft.com/office/drawing/2014/main" id="{DF4FC9C2-8EF6-4C92-931C-6DBE5AF260D4}"/>
              </a:ext>
            </a:extLst>
          </p:cNvPr>
          <p:cNvSpPr txBox="1"/>
          <p:nvPr/>
        </p:nvSpPr>
        <p:spPr>
          <a:xfrm>
            <a:off x="6091766" y="2042807"/>
            <a:ext cx="604333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ru-RU" sz="700" dirty="0">
                <a:solidFill>
                  <a:srgbClr val="FFFFFF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Новокузнецк</a:t>
            </a:r>
            <a:endParaRPr lang="en-AE" sz="700" dirty="0">
              <a:solidFill>
                <a:srgbClr val="FFFFFF"/>
              </a:solidFill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6" name="Rounded Rectangle 4246">
            <a:extLst>
              <a:ext uri="{FF2B5EF4-FFF2-40B4-BE49-F238E27FC236}">
                <a16:creationId xmlns:a16="http://schemas.microsoft.com/office/drawing/2014/main" id="{8A0CE7EA-89CE-4E43-8639-675BCA7ECD71}"/>
              </a:ext>
            </a:extLst>
          </p:cNvPr>
          <p:cNvSpPr/>
          <p:nvPr/>
        </p:nvSpPr>
        <p:spPr>
          <a:xfrm>
            <a:off x="449662" y="1396706"/>
            <a:ext cx="1228431" cy="1130082"/>
          </a:xfrm>
          <a:prstGeom prst="roundRect">
            <a:avLst>
              <a:gd name="adj" fmla="val 8848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tIns="0" bIns="7200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20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</a:b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лет на</a:t>
            </a:r>
            <a:b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</a:b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рынке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31506A">
                  <a:lumMod val="50000"/>
                </a:srgbClr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297" name="Rounded Rectangle 4247">
            <a:extLst>
              <a:ext uri="{FF2B5EF4-FFF2-40B4-BE49-F238E27FC236}">
                <a16:creationId xmlns:a16="http://schemas.microsoft.com/office/drawing/2014/main" id="{082425D1-FC46-4D36-BC4F-34671B154B9A}"/>
              </a:ext>
            </a:extLst>
          </p:cNvPr>
          <p:cNvSpPr/>
          <p:nvPr/>
        </p:nvSpPr>
        <p:spPr>
          <a:xfrm>
            <a:off x="7334451" y="1027522"/>
            <a:ext cx="4162224" cy="1130082"/>
          </a:xfrm>
          <a:prstGeom prst="roundRect">
            <a:avLst>
              <a:gd name="adj" fmla="val 884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lIns="21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Разработчик линейки решений «1С:Горнодобывающая промышленность»</a:t>
            </a:r>
          </a:p>
        </p:txBody>
      </p:sp>
      <p:graphicFrame>
        <p:nvGraphicFramePr>
          <p:cNvPr id="298" name="Table 4248">
            <a:extLst>
              <a:ext uri="{FF2B5EF4-FFF2-40B4-BE49-F238E27FC236}">
                <a16:creationId xmlns:a16="http://schemas.microsoft.com/office/drawing/2014/main" id="{BF4E3D61-3FC5-428F-82CA-E874DE578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718367"/>
              </p:ext>
            </p:extLst>
          </p:nvPr>
        </p:nvGraphicFramePr>
        <p:xfrm>
          <a:off x="7334451" y="2170085"/>
          <a:ext cx="4162224" cy="4067202"/>
        </p:xfrm>
        <a:graphic>
          <a:graphicData uri="http://schemas.openxmlformats.org/drawingml/2006/table">
            <a:tbl>
              <a:tblPr firstRow="1" bandRow="1"/>
              <a:tblGrid>
                <a:gridCol w="2081112">
                  <a:extLst>
                    <a:ext uri="{9D8B030D-6E8A-4147-A177-3AD203B41FA5}">
                      <a16:colId xmlns:a16="http://schemas.microsoft.com/office/drawing/2014/main" val="1068559209"/>
                    </a:ext>
                  </a:extLst>
                </a:gridCol>
                <a:gridCol w="2081112">
                  <a:extLst>
                    <a:ext uri="{9D8B030D-6E8A-4147-A177-3AD203B41FA5}">
                      <a16:colId xmlns:a16="http://schemas.microsoft.com/office/drawing/2014/main" val="758656104"/>
                    </a:ext>
                  </a:extLst>
                </a:gridCol>
              </a:tblGrid>
              <a:tr h="1355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247383"/>
                  </a:ext>
                </a:extLst>
              </a:tr>
              <a:tr h="1355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895384"/>
                  </a:ext>
                </a:extLst>
              </a:tr>
              <a:tr h="1355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AE" dirty="0"/>
                    </a:p>
                  </a:txBody>
                  <a:tcPr>
                    <a:lnL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6D98BC">
                          <a:alpha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20012"/>
                  </a:ext>
                </a:extLst>
              </a:tr>
            </a:tbl>
          </a:graphicData>
        </a:graphic>
      </p:graphicFrame>
      <p:pic>
        <p:nvPicPr>
          <p:cNvPr id="299" name="Picture 4" descr="Центр сертифицированного обучения фирмы 1С">
            <a:extLst>
              <a:ext uri="{FF2B5EF4-FFF2-40B4-BE49-F238E27FC236}">
                <a16:creationId xmlns:a16="http://schemas.microsoft.com/office/drawing/2014/main" id="{4C7316F6-5EC1-4D5C-BD77-EA3452DE0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28332" r="10721" b="28332"/>
          <a:stretch/>
        </p:blipFill>
        <p:spPr bwMode="auto">
          <a:xfrm>
            <a:off x="7793590" y="4053246"/>
            <a:ext cx="1188990" cy="4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Рисунок 25">
            <a:extLst>
              <a:ext uri="{FF2B5EF4-FFF2-40B4-BE49-F238E27FC236}">
                <a16:creationId xmlns:a16="http://schemas.microsoft.com/office/drawing/2014/main" id="{5CE1FD66-E2C7-418A-8A48-6800EDCAF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44" y="2574508"/>
            <a:ext cx="837682" cy="483185"/>
          </a:xfrm>
          <a:prstGeom prst="rect">
            <a:avLst/>
          </a:prstGeom>
        </p:spPr>
      </p:pic>
      <p:pic>
        <p:nvPicPr>
          <p:cNvPr id="301" name="Picture 4" descr="A red and black text&#10;&#10;Description automatically generated">
            <a:extLst>
              <a:ext uri="{FF2B5EF4-FFF2-40B4-BE49-F238E27FC236}">
                <a16:creationId xmlns:a16="http://schemas.microsoft.com/office/drawing/2014/main" id="{B4355F82-A6D7-4766-95B7-B720725D95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47" y="5432329"/>
            <a:ext cx="961676" cy="359414"/>
          </a:xfrm>
          <a:prstGeom prst="rect">
            <a:avLst/>
          </a:prstGeom>
        </p:spPr>
      </p:pic>
      <p:pic>
        <p:nvPicPr>
          <p:cNvPr id="302" name="Рисунок 22">
            <a:extLst>
              <a:ext uri="{FF2B5EF4-FFF2-40B4-BE49-F238E27FC236}">
                <a16:creationId xmlns:a16="http://schemas.microsoft.com/office/drawing/2014/main" id="{56459690-C97F-4AE4-AFC3-B47F3204A0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4" t="11087" r="7994" b="11087"/>
          <a:stretch/>
        </p:blipFill>
        <p:spPr>
          <a:xfrm>
            <a:off x="9728221" y="4090185"/>
            <a:ext cx="1461459" cy="363386"/>
          </a:xfrm>
          <a:prstGeom prst="rect">
            <a:avLst/>
          </a:prstGeom>
        </p:spPr>
      </p:pic>
      <p:pic>
        <p:nvPicPr>
          <p:cNvPr id="303" name="Picture 2" descr="О присвоении статуса “1С:Центр разработки” компании “Тиражные решения 1С -Рарус”">
            <a:extLst>
              <a:ext uri="{FF2B5EF4-FFF2-40B4-BE49-F238E27FC236}">
                <a16:creationId xmlns:a16="http://schemas.microsoft.com/office/drawing/2014/main" id="{DFD50001-59D9-4149-92AE-8F002DBD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204" y="2502437"/>
            <a:ext cx="1235492" cy="63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6" descr="Наши компетенции: статусы 1С-франчайзи компании &quot;Комплексная автоматизация&quot;">
            <a:extLst>
              <a:ext uri="{FF2B5EF4-FFF2-40B4-BE49-F238E27FC236}">
                <a16:creationId xmlns:a16="http://schemas.microsoft.com/office/drawing/2014/main" id="{ED7E924C-EC1F-4AE3-B0F9-5BF5C1E6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94" y="5375238"/>
            <a:ext cx="1218913" cy="47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" name="Скругленный прямоугольник 43">
            <a:extLst>
              <a:ext uri="{FF2B5EF4-FFF2-40B4-BE49-F238E27FC236}">
                <a16:creationId xmlns:a16="http://schemas.microsoft.com/office/drawing/2014/main" id="{180F34DF-26AE-420F-9509-F1953EFB6F5D}"/>
              </a:ext>
            </a:extLst>
          </p:cNvPr>
          <p:cNvSpPr/>
          <p:nvPr/>
        </p:nvSpPr>
        <p:spPr bwMode="auto">
          <a:xfrm>
            <a:off x="408306" y="488489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Скругленный прямоугольник 43">
            <a:extLst>
              <a:ext uri="{FF2B5EF4-FFF2-40B4-BE49-F238E27FC236}">
                <a16:creationId xmlns:a16="http://schemas.microsoft.com/office/drawing/2014/main" id="{4B9D881E-C1C2-4750-80D3-2D533F421360}"/>
              </a:ext>
            </a:extLst>
          </p:cNvPr>
          <p:cNvSpPr/>
          <p:nvPr/>
        </p:nvSpPr>
        <p:spPr bwMode="auto">
          <a:xfrm>
            <a:off x="1793640" y="488489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Скругленный прямоугольник 43">
            <a:extLst>
              <a:ext uri="{FF2B5EF4-FFF2-40B4-BE49-F238E27FC236}">
                <a16:creationId xmlns:a16="http://schemas.microsoft.com/office/drawing/2014/main" id="{63645D8C-D79C-488E-B2C7-FDBFA8BC4DE2}"/>
              </a:ext>
            </a:extLst>
          </p:cNvPr>
          <p:cNvSpPr/>
          <p:nvPr/>
        </p:nvSpPr>
        <p:spPr bwMode="auto">
          <a:xfrm>
            <a:off x="3178974" y="488489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Скругленный прямоугольник 43">
            <a:extLst>
              <a:ext uri="{FF2B5EF4-FFF2-40B4-BE49-F238E27FC236}">
                <a16:creationId xmlns:a16="http://schemas.microsoft.com/office/drawing/2014/main" id="{BCA746A5-F124-4815-95F8-9B48FF0A44E7}"/>
              </a:ext>
            </a:extLst>
          </p:cNvPr>
          <p:cNvSpPr/>
          <p:nvPr/>
        </p:nvSpPr>
        <p:spPr bwMode="auto">
          <a:xfrm>
            <a:off x="4556157" y="4892067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Скругленный прямоугольник 43">
            <a:extLst>
              <a:ext uri="{FF2B5EF4-FFF2-40B4-BE49-F238E27FC236}">
                <a16:creationId xmlns:a16="http://schemas.microsoft.com/office/drawing/2014/main" id="{A0A62461-6B15-405A-9BAC-C6B3803390F3}"/>
              </a:ext>
            </a:extLst>
          </p:cNvPr>
          <p:cNvSpPr/>
          <p:nvPr/>
        </p:nvSpPr>
        <p:spPr bwMode="auto">
          <a:xfrm>
            <a:off x="5941020" y="4897706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Скругленный прямоугольник 43">
            <a:extLst>
              <a:ext uri="{FF2B5EF4-FFF2-40B4-BE49-F238E27FC236}">
                <a16:creationId xmlns:a16="http://schemas.microsoft.com/office/drawing/2014/main" id="{7444B01D-2D63-4C68-8CD0-EC3466DEBEF8}"/>
              </a:ext>
            </a:extLst>
          </p:cNvPr>
          <p:cNvSpPr/>
          <p:nvPr/>
        </p:nvSpPr>
        <p:spPr bwMode="auto">
          <a:xfrm>
            <a:off x="418740" y="5627018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Скругленный прямоугольник 43">
            <a:extLst>
              <a:ext uri="{FF2B5EF4-FFF2-40B4-BE49-F238E27FC236}">
                <a16:creationId xmlns:a16="http://schemas.microsoft.com/office/drawing/2014/main" id="{A5D4478F-A3A9-45CB-BC73-3A7A22D67509}"/>
              </a:ext>
            </a:extLst>
          </p:cNvPr>
          <p:cNvSpPr/>
          <p:nvPr/>
        </p:nvSpPr>
        <p:spPr bwMode="auto">
          <a:xfrm>
            <a:off x="1804074" y="5627018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Скругленный прямоугольник 43">
            <a:extLst>
              <a:ext uri="{FF2B5EF4-FFF2-40B4-BE49-F238E27FC236}">
                <a16:creationId xmlns:a16="http://schemas.microsoft.com/office/drawing/2014/main" id="{7C0B756E-AA8C-4399-9EE8-0B423A969C3E}"/>
              </a:ext>
            </a:extLst>
          </p:cNvPr>
          <p:cNvSpPr/>
          <p:nvPr/>
        </p:nvSpPr>
        <p:spPr bwMode="auto">
          <a:xfrm>
            <a:off x="3189408" y="5627018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Скругленный прямоугольник 43">
            <a:extLst>
              <a:ext uri="{FF2B5EF4-FFF2-40B4-BE49-F238E27FC236}">
                <a16:creationId xmlns:a16="http://schemas.microsoft.com/office/drawing/2014/main" id="{3AA946CC-A909-472B-9F60-75CFC5F33D74}"/>
              </a:ext>
            </a:extLst>
          </p:cNvPr>
          <p:cNvSpPr/>
          <p:nvPr/>
        </p:nvSpPr>
        <p:spPr bwMode="auto">
          <a:xfrm>
            <a:off x="4566591" y="5634194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Скругленный прямоугольник 43">
            <a:extLst>
              <a:ext uri="{FF2B5EF4-FFF2-40B4-BE49-F238E27FC236}">
                <a16:creationId xmlns:a16="http://schemas.microsoft.com/office/drawing/2014/main" id="{D9C6F7EE-719D-4A00-B718-916B04822520}"/>
              </a:ext>
            </a:extLst>
          </p:cNvPr>
          <p:cNvSpPr/>
          <p:nvPr/>
        </p:nvSpPr>
        <p:spPr bwMode="auto">
          <a:xfrm>
            <a:off x="5951454" y="5639833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Скругленный прямоугольник 43">
            <a:extLst>
              <a:ext uri="{FF2B5EF4-FFF2-40B4-BE49-F238E27FC236}">
                <a16:creationId xmlns:a16="http://schemas.microsoft.com/office/drawing/2014/main" id="{15B6530C-EAA4-4CDF-BB24-13C6EE08FB05}"/>
              </a:ext>
            </a:extLst>
          </p:cNvPr>
          <p:cNvSpPr/>
          <p:nvPr/>
        </p:nvSpPr>
        <p:spPr bwMode="auto">
          <a:xfrm>
            <a:off x="394483" y="410487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Скругленный прямоугольник 43">
            <a:extLst>
              <a:ext uri="{FF2B5EF4-FFF2-40B4-BE49-F238E27FC236}">
                <a16:creationId xmlns:a16="http://schemas.microsoft.com/office/drawing/2014/main" id="{0DB004FF-E948-4866-AB48-F107469E9B6A}"/>
              </a:ext>
            </a:extLst>
          </p:cNvPr>
          <p:cNvSpPr/>
          <p:nvPr/>
        </p:nvSpPr>
        <p:spPr bwMode="auto">
          <a:xfrm>
            <a:off x="1779817" y="410487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Скругленный прямоугольник 43">
            <a:extLst>
              <a:ext uri="{FF2B5EF4-FFF2-40B4-BE49-F238E27FC236}">
                <a16:creationId xmlns:a16="http://schemas.microsoft.com/office/drawing/2014/main" id="{A9A76795-10B9-4552-8565-75B673707C76}"/>
              </a:ext>
            </a:extLst>
          </p:cNvPr>
          <p:cNvSpPr/>
          <p:nvPr/>
        </p:nvSpPr>
        <p:spPr bwMode="auto">
          <a:xfrm>
            <a:off x="3165151" y="4104871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Скругленный прямоугольник 43">
            <a:extLst>
              <a:ext uri="{FF2B5EF4-FFF2-40B4-BE49-F238E27FC236}">
                <a16:creationId xmlns:a16="http://schemas.microsoft.com/office/drawing/2014/main" id="{623BDC30-0CA6-4E38-87AC-28A27C36684D}"/>
              </a:ext>
            </a:extLst>
          </p:cNvPr>
          <p:cNvSpPr/>
          <p:nvPr/>
        </p:nvSpPr>
        <p:spPr bwMode="auto">
          <a:xfrm>
            <a:off x="4542334" y="4112047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Скругленный прямоугольник 43">
            <a:extLst>
              <a:ext uri="{FF2B5EF4-FFF2-40B4-BE49-F238E27FC236}">
                <a16:creationId xmlns:a16="http://schemas.microsoft.com/office/drawing/2014/main" id="{7A42CCDB-995E-4F21-83B9-BC0EE3F55CCE}"/>
              </a:ext>
            </a:extLst>
          </p:cNvPr>
          <p:cNvSpPr/>
          <p:nvPr/>
        </p:nvSpPr>
        <p:spPr bwMode="auto">
          <a:xfrm>
            <a:off x="5927197" y="4117686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Скругленный прямоугольник 43">
            <a:extLst>
              <a:ext uri="{FF2B5EF4-FFF2-40B4-BE49-F238E27FC236}">
                <a16:creationId xmlns:a16="http://schemas.microsoft.com/office/drawing/2014/main" id="{22ADD1C6-98B5-4E60-99E8-71F04DC97EEB}"/>
              </a:ext>
            </a:extLst>
          </p:cNvPr>
          <p:cNvSpPr/>
          <p:nvPr/>
        </p:nvSpPr>
        <p:spPr bwMode="auto">
          <a:xfrm>
            <a:off x="394483" y="3361549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Скругленный прямоугольник 43">
            <a:extLst>
              <a:ext uri="{FF2B5EF4-FFF2-40B4-BE49-F238E27FC236}">
                <a16:creationId xmlns:a16="http://schemas.microsoft.com/office/drawing/2014/main" id="{F7856317-EC0B-4193-80D3-BF168033003D}"/>
              </a:ext>
            </a:extLst>
          </p:cNvPr>
          <p:cNvSpPr/>
          <p:nvPr/>
        </p:nvSpPr>
        <p:spPr bwMode="auto">
          <a:xfrm>
            <a:off x="1779817" y="3361549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Скругленный прямоугольник 43">
            <a:extLst>
              <a:ext uri="{FF2B5EF4-FFF2-40B4-BE49-F238E27FC236}">
                <a16:creationId xmlns:a16="http://schemas.microsoft.com/office/drawing/2014/main" id="{79EA53FD-ECD4-4B36-A433-9A0FFDAF638A}"/>
              </a:ext>
            </a:extLst>
          </p:cNvPr>
          <p:cNvSpPr/>
          <p:nvPr/>
        </p:nvSpPr>
        <p:spPr bwMode="auto">
          <a:xfrm>
            <a:off x="3165151" y="3361549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Скругленный прямоугольник 43">
            <a:extLst>
              <a:ext uri="{FF2B5EF4-FFF2-40B4-BE49-F238E27FC236}">
                <a16:creationId xmlns:a16="http://schemas.microsoft.com/office/drawing/2014/main" id="{7DBF491A-13F7-4ED9-9FE3-C1A44E2CDEF4}"/>
              </a:ext>
            </a:extLst>
          </p:cNvPr>
          <p:cNvSpPr/>
          <p:nvPr/>
        </p:nvSpPr>
        <p:spPr bwMode="auto">
          <a:xfrm>
            <a:off x="4542334" y="3368725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Скругленный прямоугольник 43">
            <a:extLst>
              <a:ext uri="{FF2B5EF4-FFF2-40B4-BE49-F238E27FC236}">
                <a16:creationId xmlns:a16="http://schemas.microsoft.com/office/drawing/2014/main" id="{15883DE6-7CFE-4DF7-8D81-B2039FCF0E5C}"/>
              </a:ext>
            </a:extLst>
          </p:cNvPr>
          <p:cNvSpPr/>
          <p:nvPr/>
        </p:nvSpPr>
        <p:spPr bwMode="auto">
          <a:xfrm>
            <a:off x="5927197" y="3374364"/>
            <a:ext cx="1246849" cy="555256"/>
          </a:xfrm>
          <a:prstGeom prst="roundRect">
            <a:avLst>
              <a:gd name="adj" fmla="val 5286"/>
            </a:avLst>
          </a:prstGeom>
          <a:solidFill>
            <a:srgbClr val="31506A">
              <a:alpha val="36001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5" name="Рисунок 84">
            <a:extLst>
              <a:ext uri="{FF2B5EF4-FFF2-40B4-BE49-F238E27FC236}">
                <a16:creationId xmlns:a16="http://schemas.microsoft.com/office/drawing/2014/main" id="{745CC6CF-F633-4E6C-9411-B0F05A699D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46" y="3440268"/>
            <a:ext cx="855034" cy="384766"/>
          </a:xfrm>
          <a:prstGeom prst="rect">
            <a:avLst/>
          </a:prstGeom>
        </p:spPr>
      </p:pic>
      <p:pic>
        <p:nvPicPr>
          <p:cNvPr id="326" name="Picture 4" descr="АО &quot;УК &quot;Разрез Степной&quot;">
            <a:extLst>
              <a:ext uri="{FF2B5EF4-FFF2-40B4-BE49-F238E27FC236}">
                <a16:creationId xmlns:a16="http://schemas.microsoft.com/office/drawing/2014/main" id="{6B449D13-672D-4024-A25F-BC0585918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rgbClr val="ECEAE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95" y="3428752"/>
            <a:ext cx="470028" cy="4784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10" descr="АО ">
            <a:extLst>
              <a:ext uri="{FF2B5EF4-FFF2-40B4-BE49-F238E27FC236}">
                <a16:creationId xmlns:a16="http://schemas.microsoft.com/office/drawing/2014/main" id="{D7BDE096-22D5-4839-9445-D95C0BF9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6" y="3461845"/>
            <a:ext cx="702638" cy="3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Рисунок 9">
            <a:extLst>
              <a:ext uri="{FF2B5EF4-FFF2-40B4-BE49-F238E27FC236}">
                <a16:creationId xmlns:a16="http://schemas.microsoft.com/office/drawing/2014/main" id="{9A7A9CCA-1B11-4938-9870-E3D2394440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153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5283" y="3537687"/>
            <a:ext cx="1077366" cy="26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" name="Picture 2" descr="Светодиодные прожекторы Vision X | ОФИЦИАЛЬНЫЙ ДИСТРИБЬЮТОР VISION X /  PROLIGHT">
            <a:extLst>
              <a:ext uri="{FF2B5EF4-FFF2-40B4-BE49-F238E27FC236}">
                <a16:creationId xmlns:a16="http://schemas.microsoft.com/office/drawing/2014/main" id="{968EC604-41DC-4EF1-A9BC-E1856E4D0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42" b="38442"/>
          <a:stretch/>
        </p:blipFill>
        <p:spPr bwMode="auto">
          <a:xfrm>
            <a:off x="3220720" y="3562228"/>
            <a:ext cx="1136911" cy="26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Рисунок 329">
            <a:extLst>
              <a:ext uri="{FF2B5EF4-FFF2-40B4-BE49-F238E27FC236}">
                <a16:creationId xmlns:a16="http://schemas.microsoft.com/office/drawing/2014/main" id="{E63A2B3A-B6DA-4F55-B2BE-68BE6849166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042621" y="4306976"/>
            <a:ext cx="1044040" cy="231625"/>
          </a:xfrm>
          <a:prstGeom prst="rect">
            <a:avLst/>
          </a:prstGeom>
        </p:spPr>
      </p:pic>
      <p:pic>
        <p:nvPicPr>
          <p:cNvPr id="331" name="Picture 4" descr="VERSALITY — бюро рекламы и визуальных коммуникаций.">
            <a:extLst>
              <a:ext uri="{FF2B5EF4-FFF2-40B4-BE49-F238E27FC236}">
                <a16:creationId xmlns:a16="http://schemas.microsoft.com/office/drawing/2014/main" id="{8AA8DB10-0F34-4893-B699-962A24CC6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3" b="26254"/>
          <a:stretch/>
        </p:blipFill>
        <p:spPr bwMode="auto">
          <a:xfrm>
            <a:off x="1809309" y="4173348"/>
            <a:ext cx="1225508" cy="3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6" descr="ГК Мангазея - вся информация о бренде, телефон, сайт, адрес, как добраться,  жилые комплексы – ЕРЗ.">
            <a:extLst>
              <a:ext uri="{FF2B5EF4-FFF2-40B4-BE49-F238E27FC236}">
                <a16:creationId xmlns:a16="http://schemas.microsoft.com/office/drawing/2014/main" id="{C7D9FD39-DEC2-4AFB-A099-DE38F154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97" y="4166611"/>
            <a:ext cx="1164794" cy="4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1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EFF0F3C-7997-48A3-B8F3-C7B96262DAD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8" y="4246056"/>
            <a:ext cx="971881" cy="300581"/>
          </a:xfrm>
          <a:prstGeom prst="rect">
            <a:avLst/>
          </a:prstGeom>
        </p:spPr>
      </p:pic>
      <p:pic>
        <p:nvPicPr>
          <p:cNvPr id="334" name="Рисунок 333">
            <a:extLst>
              <a:ext uri="{FF2B5EF4-FFF2-40B4-BE49-F238E27FC236}">
                <a16:creationId xmlns:a16="http://schemas.microsoft.com/office/drawing/2014/main" id="{56E28533-EFA8-49C0-A969-E2F6633824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31" y="5058996"/>
            <a:ext cx="1087737" cy="221398"/>
          </a:xfrm>
          <a:prstGeom prst="rect">
            <a:avLst/>
          </a:prstGeom>
          <a:ln>
            <a:noFill/>
          </a:ln>
        </p:spPr>
      </p:pic>
      <p:pic>
        <p:nvPicPr>
          <p:cNvPr id="335" name="Рисунок 334">
            <a:extLst>
              <a:ext uri="{FF2B5EF4-FFF2-40B4-BE49-F238E27FC236}">
                <a16:creationId xmlns:a16="http://schemas.microsoft.com/office/drawing/2014/main" id="{1396629E-6A0E-498E-A7C5-9295CDE77CB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503" y="4974463"/>
            <a:ext cx="1135592" cy="406679"/>
          </a:xfrm>
          <a:prstGeom prst="rect">
            <a:avLst/>
          </a:prstGeom>
          <a:ln>
            <a:noFill/>
          </a:ln>
        </p:spPr>
      </p:pic>
      <p:pic>
        <p:nvPicPr>
          <p:cNvPr id="336" name="Рисунок 1">
            <a:extLst>
              <a:ext uri="{FF2B5EF4-FFF2-40B4-BE49-F238E27FC236}">
                <a16:creationId xmlns:a16="http://schemas.microsoft.com/office/drawing/2014/main" id="{8E042FF0-F53F-48B4-B7F3-A943B49A51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8" y="5109036"/>
            <a:ext cx="1102906" cy="20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119" descr="A logo with a triangle and a letter&#10;&#10;Description automatically generated">
            <a:extLst>
              <a:ext uri="{FF2B5EF4-FFF2-40B4-BE49-F238E27FC236}">
                <a16:creationId xmlns:a16="http://schemas.microsoft.com/office/drawing/2014/main" id="{7A264C6E-5916-4A51-9F51-4B1BD62874F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8" y="4915868"/>
            <a:ext cx="901435" cy="523871"/>
          </a:xfrm>
          <a:prstGeom prst="rect">
            <a:avLst/>
          </a:prstGeom>
        </p:spPr>
      </p:pic>
      <p:pic>
        <p:nvPicPr>
          <p:cNvPr id="338" name="Picture 8" descr="Векторный логотип УГМК (Уральская горно-металлургическая компания) —  Abali.ru">
            <a:extLst>
              <a:ext uri="{FF2B5EF4-FFF2-40B4-BE49-F238E27FC236}">
                <a16:creationId xmlns:a16="http://schemas.microsoft.com/office/drawing/2014/main" id="{26D235C2-BF06-4479-BDEB-BB29E6F1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51" y="5053619"/>
            <a:ext cx="891437" cy="29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6">
            <a:extLst>
              <a:ext uri="{FF2B5EF4-FFF2-40B4-BE49-F238E27FC236}">
                <a16:creationId xmlns:a16="http://schemas.microsoft.com/office/drawing/2014/main" id="{2CBC61D9-7AA2-43D7-99A2-5027AEC2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397" y="5739399"/>
            <a:ext cx="1121024" cy="32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12" descr="logo">
            <a:extLst>
              <a:ext uri="{FF2B5EF4-FFF2-40B4-BE49-F238E27FC236}">
                <a16:creationId xmlns:a16="http://schemas.microsoft.com/office/drawing/2014/main" id="{11A092B1-875E-4E3C-8D52-E7E908D7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05" y="5677726"/>
            <a:ext cx="1352103" cy="4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10" descr="Разрез Тайлепский - Главная">
            <a:extLst>
              <a:ext uri="{FF2B5EF4-FFF2-40B4-BE49-F238E27FC236}">
                <a16:creationId xmlns:a16="http://schemas.microsoft.com/office/drawing/2014/main" id="{4C4A8AF5-A26D-409D-A1DA-70A263C2A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31" y="5739399"/>
            <a:ext cx="1156623" cy="2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1024" descr="A black and red logo&#10;&#10;Description automatically generated">
            <a:extLst>
              <a:ext uri="{FF2B5EF4-FFF2-40B4-BE49-F238E27FC236}">
                <a16:creationId xmlns:a16="http://schemas.microsoft.com/office/drawing/2014/main" id="{6E7D9F5B-496E-47BA-9E0A-909BEF9BA80F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34" y="5717266"/>
            <a:ext cx="1144443" cy="397376"/>
          </a:xfrm>
          <a:prstGeom prst="rect">
            <a:avLst/>
          </a:prstGeom>
        </p:spPr>
      </p:pic>
      <p:pic>
        <p:nvPicPr>
          <p:cNvPr id="343" name="Рисунок 342">
            <a:extLst>
              <a:ext uri="{FF2B5EF4-FFF2-40B4-BE49-F238E27FC236}">
                <a16:creationId xmlns:a16="http://schemas.microsoft.com/office/drawing/2014/main" id="{58B71A40-67A1-4E68-8235-06590EA7F04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1" y="4249639"/>
            <a:ext cx="1045433" cy="296998"/>
          </a:xfrm>
          <a:prstGeom prst="rect">
            <a:avLst/>
          </a:prstGeom>
          <a:ln>
            <a:noFill/>
          </a:ln>
        </p:spPr>
      </p:pic>
      <p:pic>
        <p:nvPicPr>
          <p:cNvPr id="344" name="Рисунок 343">
            <a:extLst>
              <a:ext uri="{FF2B5EF4-FFF2-40B4-BE49-F238E27FC236}">
                <a16:creationId xmlns:a16="http://schemas.microsoft.com/office/drawing/2014/main" id="{707EDE32-EBD9-43D5-87D2-5D20FD196AE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00" y="5749954"/>
            <a:ext cx="880451" cy="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68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C4D4C6-4D07-4CED-AC98-C39DDBA0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2" y="2040428"/>
            <a:ext cx="8086407" cy="460186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горных и геологоразведочных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091001" y="1269009"/>
            <a:ext cx="8125056" cy="74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19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10" name="Snip Single Corner Rectangle 7">
            <a:extLst>
              <a:ext uri="{FF2B5EF4-FFF2-40B4-BE49-F238E27FC236}">
                <a16:creationId xmlns:a16="http://schemas.microsoft.com/office/drawing/2014/main" id="{181F3B55-93C7-44F4-99AC-94F28445DDB5}"/>
              </a:ext>
            </a:extLst>
          </p:cNvPr>
          <p:cNvSpPr/>
          <p:nvPr/>
        </p:nvSpPr>
        <p:spPr>
          <a:xfrm>
            <a:off x="223152" y="1001647"/>
            <a:ext cx="11540223" cy="929789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Планы производства горных и геологоразведочных работ отражают плановые показатели разведки и добычи полезных ископаемых по видам работ с необходимой степенью детализации, в частности можно планировать работы по объему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работ, количеству операций и качеству добываемой горной массы</a:t>
            </a: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F148D1E4-59C2-4075-AEF6-20D4FBD55974}"/>
              </a:ext>
            </a:extLst>
          </p:cNvPr>
          <p:cNvSpPr/>
          <p:nvPr/>
        </p:nvSpPr>
        <p:spPr>
          <a:xfrm rot="13498024">
            <a:off x="11553341" y="1059041"/>
            <a:ext cx="204219" cy="100982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5578F432-2F1E-4522-B6EC-5B934CB9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20</a:t>
            </a:fld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7A3D8B9-AE16-4830-B982-0BE220E468BA}"/>
              </a:ext>
            </a:extLst>
          </p:cNvPr>
          <p:cNvGrpSpPr/>
          <p:nvPr/>
        </p:nvGrpSpPr>
        <p:grpSpPr>
          <a:xfrm>
            <a:off x="8573478" y="2692242"/>
            <a:ext cx="3285158" cy="2627116"/>
            <a:chOff x="479744" y="1255646"/>
            <a:chExt cx="2649578" cy="4507233"/>
          </a:xfrm>
        </p:grpSpPr>
        <p:sp>
          <p:nvSpPr>
            <p:cNvPr id="16" name="Snip Single Corner Rectangle 7">
              <a:extLst>
                <a:ext uri="{FF2B5EF4-FFF2-40B4-BE49-F238E27FC236}">
                  <a16:creationId xmlns:a16="http://schemas.microsoft.com/office/drawing/2014/main" id="{043C6302-CB8E-42F0-8BE9-EDA471BBF8CA}"/>
                </a:ext>
              </a:extLst>
            </p:cNvPr>
            <p:cNvSpPr/>
            <p:nvPr/>
          </p:nvSpPr>
          <p:spPr>
            <a:xfrm>
              <a:off x="479744" y="1255646"/>
              <a:ext cx="2649578" cy="4507233"/>
            </a:xfrm>
            <a:prstGeom prst="snip1Rect">
              <a:avLst>
                <a:gd name="adj" fmla="val 615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 документе данные разделены на объемы горных и геологоразведочных работ и качество полезных ископаемых, объемы работ горного оборудования для </a:t>
              </a:r>
              <a:r>
                <a:rPr lang="ru-RU" sz="1600" dirty="0">
                  <a:solidFill>
                    <a:srgbClr val="44546A"/>
                  </a:solidFill>
                  <a:latin typeface="Calibri"/>
                </a:rPr>
                <a:t>операций с его применением 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 объемы транспортировки для операций с применением транспорта.</a:t>
              </a:r>
            </a:p>
          </p:txBody>
        </p:sp>
        <p:sp>
          <p:nvSpPr>
            <p:cNvPr id="17" name="Isosceles Triangle 9">
              <a:extLst>
                <a:ext uri="{FF2B5EF4-FFF2-40B4-BE49-F238E27FC236}">
                  <a16:creationId xmlns:a16="http://schemas.microsoft.com/office/drawing/2014/main" id="{6ECA7A93-6CAA-48A0-9D41-5F8EC9E02DE8}"/>
                </a:ext>
              </a:extLst>
            </p:cNvPr>
            <p:cNvSpPr/>
            <p:nvPr/>
          </p:nvSpPr>
          <p:spPr>
            <a:xfrm rot="13526483">
              <a:off x="2804946" y="1453412"/>
              <a:ext cx="446102" cy="131514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8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4845">
            <a:extLst>
              <a:ext uri="{FF2B5EF4-FFF2-40B4-BE49-F238E27FC236}">
                <a16:creationId xmlns:a16="http://schemas.microsoft.com/office/drawing/2014/main" id="{3091205D-C695-48B8-B5AF-31B1E20175F0}"/>
              </a:ext>
            </a:extLst>
          </p:cNvPr>
          <p:cNvSpPr>
            <a:spLocks noEditPoints="1"/>
          </p:cNvSpPr>
          <p:nvPr/>
        </p:nvSpPr>
        <p:spPr bwMode="auto">
          <a:xfrm>
            <a:off x="11480260" y="491143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4845">
            <a:extLst>
              <a:ext uri="{FF2B5EF4-FFF2-40B4-BE49-F238E27FC236}">
                <a16:creationId xmlns:a16="http://schemas.microsoft.com/office/drawing/2014/main" id="{6AF4B33B-D36A-403B-AE3F-356CF843CF89}"/>
              </a:ext>
            </a:extLst>
          </p:cNvPr>
          <p:cNvSpPr>
            <a:spLocks noEditPoints="1"/>
          </p:cNvSpPr>
          <p:nvPr/>
        </p:nvSpPr>
        <p:spPr bwMode="auto">
          <a:xfrm>
            <a:off x="11367203" y="153864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22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Сменное планирование горных и геологоразведочных работ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060879" y="1269000"/>
            <a:ext cx="7886700" cy="136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19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E12672-B782-48F5-9529-325B0825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50" y="1077978"/>
            <a:ext cx="6834751" cy="445066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F8366869-1A60-41A0-AB32-B1699BE9FF51}"/>
              </a:ext>
            </a:extLst>
          </p:cNvPr>
          <p:cNvSpPr/>
          <p:nvPr/>
        </p:nvSpPr>
        <p:spPr>
          <a:xfrm>
            <a:off x="7231225" y="1077977"/>
            <a:ext cx="4777112" cy="1691093"/>
          </a:xfrm>
          <a:prstGeom prst="snip1Rect">
            <a:avLst>
              <a:gd name="adj" fmla="val 68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Наряд на смену определяет производственные задания и персонал по видам и местам горных и </a:t>
            </a:r>
          </a:p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геологоразведочных работ и технологических перевозок. При планировании оценивается исполнимость плана с учетом установленных нормативов и условий работ.</a:t>
            </a: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5641A4DC-B473-4756-8C6D-BA77FE195348}"/>
              </a:ext>
            </a:extLst>
          </p:cNvPr>
          <p:cNvSpPr/>
          <p:nvPr/>
        </p:nvSpPr>
        <p:spPr>
          <a:xfrm rot="13483630">
            <a:off x="11817997" y="1130001"/>
            <a:ext cx="180156" cy="10100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DB4898-CD7A-4D6D-BFDC-DAAB0C449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954697"/>
            <a:ext cx="4986143" cy="37281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42C24297-E804-4E57-834A-EE64B52C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E0EA87FF-A1E7-472F-AD52-FE1EB7EA7DD7}"/>
              </a:ext>
            </a:extLst>
          </p:cNvPr>
          <p:cNvSpPr>
            <a:spLocks noEditPoints="1"/>
          </p:cNvSpPr>
          <p:nvPr/>
        </p:nvSpPr>
        <p:spPr bwMode="auto">
          <a:xfrm>
            <a:off x="11616345" y="236140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82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D1DB3E-BAB4-4099-9073-7FD9FD2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Заголовок 40">
            <a:extLst>
              <a:ext uri="{FF2B5EF4-FFF2-40B4-BE49-F238E27FC236}">
                <a16:creationId xmlns:a16="http://schemas.microsoft.com/office/drawing/2014/main" id="{80732691-5A04-4A3C-A68E-39793A7C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/>
          <a:lstStyle/>
          <a:p>
            <a:r>
              <a:rPr lang="ru-RU" sz="2000" dirty="0"/>
              <a:t>Возможности для нормирования горных и геологоразведочных работ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3E716B4-FD21-44BE-AF98-1557654EA2C6}"/>
              </a:ext>
            </a:extLst>
          </p:cNvPr>
          <p:cNvSpPr/>
          <p:nvPr/>
        </p:nvSpPr>
        <p:spPr>
          <a:xfrm>
            <a:off x="1421178" y="1416610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Нормы производительности при выполнении горных и геолого-разведочных работ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E5B8578-D459-4068-AC53-5DF088D51436}"/>
              </a:ext>
            </a:extLst>
          </p:cNvPr>
          <p:cNvSpPr/>
          <p:nvPr/>
        </p:nvSpPr>
        <p:spPr>
          <a:xfrm>
            <a:off x="1421178" y="2004124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Нормы выхода номенклатуры при выполнении горных и геолого-разведочных работ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EF6E37A-71E2-43AE-9B44-8E1872E87282}"/>
              </a:ext>
            </a:extLst>
          </p:cNvPr>
          <p:cNvSpPr/>
          <p:nvPr/>
        </p:nvSpPr>
        <p:spPr>
          <a:xfrm>
            <a:off x="1421178" y="2609587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Нормы загрузки (пропускной способности) транспорта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475E58DB-BBB7-452D-8A8D-24B5E4B982C6}"/>
              </a:ext>
            </a:extLst>
          </p:cNvPr>
          <p:cNvSpPr/>
          <p:nvPr/>
        </p:nvSpPr>
        <p:spPr>
          <a:xfrm>
            <a:off x="1421178" y="3215050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Направления разгрузки и замеры расстояний транспортирования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64129CC-FD63-4DCC-AB54-0A41B27E12B4}"/>
              </a:ext>
            </a:extLst>
          </p:cNvPr>
          <p:cNvSpPr/>
          <p:nvPr/>
        </p:nvSpPr>
        <p:spPr>
          <a:xfrm>
            <a:off x="1421178" y="3820515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Параметры цикла транспортировки и нормы технологических перевозок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7ABE0FB-4522-4E50-924B-4A693214EE94}"/>
              </a:ext>
            </a:extLst>
          </p:cNvPr>
          <p:cNvSpPr/>
          <p:nvPr/>
        </p:nvSpPr>
        <p:spPr>
          <a:xfrm>
            <a:off x="1421178" y="4414184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Корректировка норм по условиям работ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E41E549-AA07-49DA-AFCA-195EF426BCFC}"/>
              </a:ext>
            </a:extLst>
          </p:cNvPr>
          <p:cNvSpPr/>
          <p:nvPr/>
        </p:nvSpPr>
        <p:spPr>
          <a:xfrm>
            <a:off x="1421178" y="5007853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Установка объемного веса горной массы</a:t>
            </a:r>
          </a:p>
        </p:txBody>
      </p:sp>
      <p:sp>
        <p:nvSpPr>
          <p:cNvPr id="31" name="Rounded Rectangle 14">
            <a:extLst>
              <a:ext uri="{FF2B5EF4-FFF2-40B4-BE49-F238E27FC236}">
                <a16:creationId xmlns:a16="http://schemas.microsoft.com/office/drawing/2014/main" id="{B17C3459-52F2-4ED2-BFB2-FEFF1CD85AB9}"/>
              </a:ext>
            </a:extLst>
          </p:cNvPr>
          <p:cNvSpPr/>
          <p:nvPr/>
        </p:nvSpPr>
        <p:spPr>
          <a:xfrm>
            <a:off x="1548029" y="1462151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01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DDE4148B-3ECF-4022-95A3-EDDE19E186B1}"/>
              </a:ext>
            </a:extLst>
          </p:cNvPr>
          <p:cNvSpPr/>
          <p:nvPr/>
        </p:nvSpPr>
        <p:spPr>
          <a:xfrm>
            <a:off x="1548029" y="2051776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02</a:t>
            </a:r>
          </a:p>
        </p:txBody>
      </p:sp>
      <p:sp>
        <p:nvSpPr>
          <p:cNvPr id="36" name="Rounded Rectangle 14">
            <a:extLst>
              <a:ext uri="{FF2B5EF4-FFF2-40B4-BE49-F238E27FC236}">
                <a16:creationId xmlns:a16="http://schemas.microsoft.com/office/drawing/2014/main" id="{2AF93132-53B6-42F0-ABB7-78639AE05FDB}"/>
              </a:ext>
            </a:extLst>
          </p:cNvPr>
          <p:cNvSpPr/>
          <p:nvPr/>
        </p:nvSpPr>
        <p:spPr>
          <a:xfrm>
            <a:off x="1548029" y="2659350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03</a:t>
            </a:r>
          </a:p>
        </p:txBody>
      </p:sp>
      <p:sp>
        <p:nvSpPr>
          <p:cNvPr id="39" name="Rounded Rectangle 14">
            <a:extLst>
              <a:ext uri="{FF2B5EF4-FFF2-40B4-BE49-F238E27FC236}">
                <a16:creationId xmlns:a16="http://schemas.microsoft.com/office/drawing/2014/main" id="{628E31CC-4586-44EA-B775-8BF26B8D5FCA}"/>
              </a:ext>
            </a:extLst>
          </p:cNvPr>
          <p:cNvSpPr/>
          <p:nvPr/>
        </p:nvSpPr>
        <p:spPr>
          <a:xfrm>
            <a:off x="1548029" y="3266924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04</a:t>
            </a:r>
          </a:p>
        </p:txBody>
      </p:sp>
      <p:sp>
        <p:nvSpPr>
          <p:cNvPr id="41" name="Rounded Rectangle 14">
            <a:extLst>
              <a:ext uri="{FF2B5EF4-FFF2-40B4-BE49-F238E27FC236}">
                <a16:creationId xmlns:a16="http://schemas.microsoft.com/office/drawing/2014/main" id="{107A67B9-9445-4507-9180-58E2D7237670}"/>
              </a:ext>
            </a:extLst>
          </p:cNvPr>
          <p:cNvSpPr/>
          <p:nvPr/>
        </p:nvSpPr>
        <p:spPr>
          <a:xfrm>
            <a:off x="1548029" y="3874500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05</a:t>
            </a:r>
          </a:p>
        </p:txBody>
      </p:sp>
      <p:sp>
        <p:nvSpPr>
          <p:cNvPr id="43" name="Rounded Rectangle 14">
            <a:extLst>
              <a:ext uri="{FF2B5EF4-FFF2-40B4-BE49-F238E27FC236}">
                <a16:creationId xmlns:a16="http://schemas.microsoft.com/office/drawing/2014/main" id="{911C871F-3C0E-4026-A98D-E2E627E97C71}"/>
              </a:ext>
            </a:extLst>
          </p:cNvPr>
          <p:cNvSpPr/>
          <p:nvPr/>
        </p:nvSpPr>
        <p:spPr>
          <a:xfrm>
            <a:off x="1548029" y="4470280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06</a:t>
            </a: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A8BF8BBC-B16E-428B-ABD2-DADF448805B7}"/>
              </a:ext>
            </a:extLst>
          </p:cNvPr>
          <p:cNvSpPr/>
          <p:nvPr/>
        </p:nvSpPr>
        <p:spPr>
          <a:xfrm>
            <a:off x="1548029" y="5066060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07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59BA42B-EEC5-4CE1-8DFE-3F79D7C35B7E}"/>
              </a:ext>
            </a:extLst>
          </p:cNvPr>
          <p:cNvSpPr/>
          <p:nvPr/>
        </p:nvSpPr>
        <p:spPr>
          <a:xfrm>
            <a:off x="1421178" y="5646539"/>
            <a:ext cx="8748000" cy="421301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Нормирование потребностей материалов и услуг при выполнении горных и геолого-разведочных работ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CAD7535C-4812-42A3-8396-D6801DC8CF2A}"/>
              </a:ext>
            </a:extLst>
          </p:cNvPr>
          <p:cNvSpPr/>
          <p:nvPr/>
        </p:nvSpPr>
        <p:spPr>
          <a:xfrm>
            <a:off x="1548029" y="5704746"/>
            <a:ext cx="669210" cy="3221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255111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150AC7-36F4-4659-BBA4-BD74A5C0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2" y="3606983"/>
            <a:ext cx="5506517" cy="30224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Нормирование производительности </a:t>
            </a:r>
            <a:br>
              <a:rPr lang="ru-RU" dirty="0"/>
            </a:br>
            <a:r>
              <a:rPr lang="ru-RU" dirty="0"/>
              <a:t>горных и геолого-разведочных работ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E31F6-16A2-47FF-AD25-655C8173F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43"/>
          <a:stretch/>
        </p:blipFill>
        <p:spPr>
          <a:xfrm>
            <a:off x="6389439" y="3727732"/>
            <a:ext cx="5460071" cy="29016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944EE2-2C76-4AAE-A3E7-4FB815954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495" y="1194649"/>
            <a:ext cx="5482015" cy="21271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23B7FB4-587D-4769-8F69-AD207725E4D4}"/>
              </a:ext>
            </a:extLst>
          </p:cNvPr>
          <p:cNvGrpSpPr/>
          <p:nvPr/>
        </p:nvGrpSpPr>
        <p:grpSpPr>
          <a:xfrm>
            <a:off x="571853" y="1197864"/>
            <a:ext cx="5472332" cy="2285999"/>
            <a:chOff x="320461" y="1253719"/>
            <a:chExt cx="5559609" cy="1804441"/>
          </a:xfrm>
        </p:grpSpPr>
        <p:sp>
          <p:nvSpPr>
            <p:cNvPr id="12" name="Snip Single Corner Rectangle 7">
              <a:extLst>
                <a:ext uri="{FF2B5EF4-FFF2-40B4-BE49-F238E27FC236}">
                  <a16:creationId xmlns:a16="http://schemas.microsoft.com/office/drawing/2014/main" id="{3BA8EBC6-CA4A-4C42-9833-05C6081B75B2}"/>
                </a:ext>
              </a:extLst>
            </p:cNvPr>
            <p:cNvSpPr/>
            <p:nvPr/>
          </p:nvSpPr>
          <p:spPr>
            <a:xfrm>
              <a:off x="320461" y="1255648"/>
              <a:ext cx="5559609" cy="180251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Нормы горных и геологоразведочных работ определяют их сменную производительность, в т.ч. производительность оборудования.</a:t>
              </a:r>
            </a:p>
            <a:p>
              <a:pPr marL="108000"/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Нормы выхода горных </a:t>
              </a:r>
              <a:r>
                <a:rPr lang="ru-RU" sz="1600" dirty="0">
                  <a:solidFill>
                    <a:schemeClr val="tx2"/>
                  </a:solidFill>
                </a:rPr>
                <a:t>и геологоразведочных работ </a:t>
              </a:r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определяют выпуск номенклатуры из объемов работ.</a:t>
              </a:r>
            </a:p>
            <a:p>
              <a:pPr marL="108000"/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Установленные нормы горных и геолого-разведочных работ могут быть скорректированы условиями работ.</a:t>
              </a:r>
            </a:p>
          </p:txBody>
        </p:sp>
        <p:sp>
          <p:nvSpPr>
            <p:cNvPr id="13" name="Isosceles Triangle 9">
              <a:extLst>
                <a:ext uri="{FF2B5EF4-FFF2-40B4-BE49-F238E27FC236}">
                  <a16:creationId xmlns:a16="http://schemas.microsoft.com/office/drawing/2014/main" id="{3775F98F-DEA3-43CE-97E7-3D97285A721E}"/>
                </a:ext>
              </a:extLst>
            </p:cNvPr>
            <p:cNvSpPr/>
            <p:nvPr/>
          </p:nvSpPr>
          <p:spPr>
            <a:xfrm rot="13526483">
              <a:off x="5403151" y="1348151"/>
              <a:ext cx="419258" cy="230393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endParaRPr lang="ru-RU" sz="16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C12BFD6A-A433-490C-8A6D-48047A87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5" name="Freeform 4845">
            <a:extLst>
              <a:ext uri="{FF2B5EF4-FFF2-40B4-BE49-F238E27FC236}">
                <a16:creationId xmlns:a16="http://schemas.microsoft.com/office/drawing/2014/main" id="{B94E9A4B-09CD-4ADB-9850-648D1546555C}"/>
              </a:ext>
            </a:extLst>
          </p:cNvPr>
          <p:cNvSpPr>
            <a:spLocks noEditPoints="1"/>
          </p:cNvSpPr>
          <p:nvPr/>
        </p:nvSpPr>
        <p:spPr bwMode="auto">
          <a:xfrm>
            <a:off x="5600770" y="309534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17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Нормирование технологических перевозок</a:t>
            </a:r>
          </a:p>
        </p:txBody>
      </p:sp>
      <p:sp>
        <p:nvSpPr>
          <p:cNvPr id="12" name="Snip Single Corner Rectangle 7">
            <a:extLst>
              <a:ext uri="{FF2B5EF4-FFF2-40B4-BE49-F238E27FC236}">
                <a16:creationId xmlns:a16="http://schemas.microsoft.com/office/drawing/2014/main" id="{32B854E4-55FA-4920-BADF-0C6498B2F334}"/>
              </a:ext>
            </a:extLst>
          </p:cNvPr>
          <p:cNvSpPr/>
          <p:nvPr/>
        </p:nvSpPr>
        <p:spPr>
          <a:xfrm>
            <a:off x="6362700" y="969170"/>
            <a:ext cx="5767387" cy="69027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Возможен учет расстояний транспортирования, в т.ч. приведенного расстояния по установленной формуле</a:t>
            </a:r>
          </a:p>
        </p:txBody>
      </p:sp>
      <p:sp>
        <p:nvSpPr>
          <p:cNvPr id="16" name="Snip Single Corner Rectangle 7">
            <a:extLst>
              <a:ext uri="{FF2B5EF4-FFF2-40B4-BE49-F238E27FC236}">
                <a16:creationId xmlns:a16="http://schemas.microsoft.com/office/drawing/2014/main" id="{D24A0A91-B9A4-4461-9B8C-494B59F45929}"/>
              </a:ext>
            </a:extLst>
          </p:cNvPr>
          <p:cNvSpPr/>
          <p:nvPr/>
        </p:nvSpPr>
        <p:spPr>
          <a:xfrm>
            <a:off x="206811" y="969169"/>
            <a:ext cx="6070164" cy="69027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Для нормирования технологических перевозок устанавливаются паспорта загрузки самосвалов, в т.ч. на обкатку </a:t>
            </a:r>
          </a:p>
        </p:txBody>
      </p:sp>
      <p:sp>
        <p:nvSpPr>
          <p:cNvPr id="17" name="Isosceles Triangle 9">
            <a:extLst>
              <a:ext uri="{FF2B5EF4-FFF2-40B4-BE49-F238E27FC236}">
                <a16:creationId xmlns:a16="http://schemas.microsoft.com/office/drawing/2014/main" id="{DF81FEB6-3364-42CF-91CF-E22B783F55FE}"/>
              </a:ext>
            </a:extLst>
          </p:cNvPr>
          <p:cNvSpPr/>
          <p:nvPr/>
        </p:nvSpPr>
        <p:spPr>
          <a:xfrm rot="13526483">
            <a:off x="16630989" y="1594093"/>
            <a:ext cx="321393" cy="174587"/>
          </a:xfrm>
          <a:prstGeom prst="triangle">
            <a:avLst>
              <a:gd name="adj" fmla="val 473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8" name="Freeform 4846">
            <a:extLst>
              <a:ext uri="{FF2B5EF4-FFF2-40B4-BE49-F238E27FC236}">
                <a16:creationId xmlns:a16="http://schemas.microsoft.com/office/drawing/2014/main" id="{C98F8FFA-DF0B-49AB-9288-D49AE46A348D}"/>
              </a:ext>
            </a:extLst>
          </p:cNvPr>
          <p:cNvSpPr>
            <a:spLocks noEditPoints="1"/>
          </p:cNvSpPr>
          <p:nvPr/>
        </p:nvSpPr>
        <p:spPr bwMode="auto">
          <a:xfrm>
            <a:off x="16423289" y="2471142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D2AC8B53-6B53-429E-9DCE-D14E42F2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72E29D-F97B-4CCF-926E-CF2D103C5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11" y="1765956"/>
            <a:ext cx="5768413" cy="30037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D77BD0-93E3-4D67-8644-6B11B6458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11" y="4954739"/>
            <a:ext cx="9330253" cy="167466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1D8C77-21C0-474E-A9F7-90898127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820" y="1782836"/>
            <a:ext cx="5858738" cy="343686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Freeform 4845">
            <a:extLst>
              <a:ext uri="{FF2B5EF4-FFF2-40B4-BE49-F238E27FC236}">
                <a16:creationId xmlns:a16="http://schemas.microsoft.com/office/drawing/2014/main" id="{D21C6F96-34B4-478A-BA20-144F027A0AFC}"/>
              </a:ext>
            </a:extLst>
          </p:cNvPr>
          <p:cNvSpPr>
            <a:spLocks noEditPoints="1"/>
          </p:cNvSpPr>
          <p:nvPr/>
        </p:nvSpPr>
        <p:spPr bwMode="auto">
          <a:xfrm>
            <a:off x="11744978" y="123971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01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Нормирование технологических перевозок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986DC-DB18-4CCF-9027-F3F68386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1948788"/>
            <a:ext cx="6334124" cy="140199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7C290-6A1F-4FF4-8A60-9135D0276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1" y="1955510"/>
            <a:ext cx="5073579" cy="30736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3715C-7765-4063-AFCE-8E10CD95C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6" y="3429000"/>
            <a:ext cx="6334124" cy="312621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C2CDD57-7BD1-4BB1-ABCE-C9F20182AD2B}"/>
              </a:ext>
            </a:extLst>
          </p:cNvPr>
          <p:cNvCxnSpPr>
            <a:cxnSpLocks/>
          </p:cNvCxnSpPr>
          <p:nvPr/>
        </p:nvCxnSpPr>
        <p:spPr>
          <a:xfrm flipH="1">
            <a:off x="1516380" y="2948940"/>
            <a:ext cx="4860660" cy="11734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EF31811-3438-49AD-ABC5-F63F884AA8EC}"/>
              </a:ext>
            </a:extLst>
          </p:cNvPr>
          <p:cNvCxnSpPr>
            <a:cxnSpLocks/>
          </p:cNvCxnSpPr>
          <p:nvPr/>
        </p:nvCxnSpPr>
        <p:spPr>
          <a:xfrm>
            <a:off x="1516380" y="4122420"/>
            <a:ext cx="5170170" cy="7416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nip Single Corner Rectangle 7">
            <a:extLst>
              <a:ext uri="{FF2B5EF4-FFF2-40B4-BE49-F238E27FC236}">
                <a16:creationId xmlns:a16="http://schemas.microsoft.com/office/drawing/2014/main" id="{1EAD833E-86F5-4CEF-8A25-9E4BA93BF32A}"/>
              </a:ext>
            </a:extLst>
          </p:cNvPr>
          <p:cNvSpPr/>
          <p:nvPr/>
        </p:nvSpPr>
        <p:spPr>
          <a:xfrm>
            <a:off x="285751" y="1001648"/>
            <a:ext cx="11620498" cy="827152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Параметры цикла транспортировки позволяют рассчитать продолжительность рейса и нормы рейсов и объемов перевозок за смену с учетом паспорта загрузки самосвала </a:t>
            </a:r>
          </a:p>
        </p:txBody>
      </p:sp>
      <p:sp>
        <p:nvSpPr>
          <p:cNvPr id="14" name="Isosceles Triangle 9">
            <a:extLst>
              <a:ext uri="{FF2B5EF4-FFF2-40B4-BE49-F238E27FC236}">
                <a16:creationId xmlns:a16="http://schemas.microsoft.com/office/drawing/2014/main" id="{60EC48C3-AAAA-464C-B37E-72F92640910D}"/>
              </a:ext>
            </a:extLst>
          </p:cNvPr>
          <p:cNvSpPr/>
          <p:nvPr/>
        </p:nvSpPr>
        <p:spPr>
          <a:xfrm rot="13398695">
            <a:off x="11710735" y="1052655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E3DD1E9E-950F-442C-8D89-98C28132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93A2B820-9F81-44B7-BADE-2222064123AF}"/>
              </a:ext>
            </a:extLst>
          </p:cNvPr>
          <p:cNvSpPr>
            <a:spLocks noEditPoints="1"/>
          </p:cNvSpPr>
          <p:nvPr/>
        </p:nvSpPr>
        <p:spPr bwMode="auto">
          <a:xfrm>
            <a:off x="11502091" y="142410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nip Single Corner Rectangle 7">
            <a:extLst>
              <a:ext uri="{FF2B5EF4-FFF2-40B4-BE49-F238E27FC236}">
                <a16:creationId xmlns:a16="http://schemas.microsoft.com/office/drawing/2014/main" id="{BE35F312-92C1-46EA-A952-05EB2DA4BC21}"/>
              </a:ext>
            </a:extLst>
          </p:cNvPr>
          <p:cNvSpPr/>
          <p:nvPr/>
        </p:nvSpPr>
        <p:spPr>
          <a:xfrm>
            <a:off x="285750" y="5155910"/>
            <a:ext cx="5062539" cy="1399305"/>
          </a:xfrm>
          <a:prstGeom prst="snip1Rect">
            <a:avLst>
              <a:gd name="adj" fmla="val 9009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Нормы технологических перевозок могут быть рассчитаны на основании параметров цикла транспортировки и устанавливают количество рейсов и объемы перевозок за смену на плечо перевозки</a:t>
            </a:r>
          </a:p>
        </p:txBody>
      </p:sp>
      <p:sp>
        <p:nvSpPr>
          <p:cNvPr id="18" name="Freeform 4845">
            <a:extLst>
              <a:ext uri="{FF2B5EF4-FFF2-40B4-BE49-F238E27FC236}">
                <a16:creationId xmlns:a16="http://schemas.microsoft.com/office/drawing/2014/main" id="{833CCE10-1AD1-4BF0-A3FD-C20D113487E8}"/>
              </a:ext>
            </a:extLst>
          </p:cNvPr>
          <p:cNvSpPr>
            <a:spLocks noEditPoints="1"/>
          </p:cNvSpPr>
          <p:nvPr/>
        </p:nvSpPr>
        <p:spPr bwMode="auto">
          <a:xfrm>
            <a:off x="4987648" y="614934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659D4291-C082-49E2-9E1F-C3E030AB0B71}"/>
              </a:ext>
            </a:extLst>
          </p:cNvPr>
          <p:cNvSpPr/>
          <p:nvPr/>
        </p:nvSpPr>
        <p:spPr>
          <a:xfrm rot="13398695">
            <a:off x="5153414" y="5213845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веса и объема работ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FD60DF2-AF20-4D80-AB58-F451DE20D22F}"/>
              </a:ext>
            </a:extLst>
          </p:cNvPr>
          <p:cNvSpPr/>
          <p:nvPr/>
        </p:nvSpPr>
        <p:spPr>
          <a:xfrm rot="13398695">
            <a:off x="11588648" y="1039872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B21DA6EB-9366-4560-9BE4-147AA119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7DE251-040B-4295-8DA9-58A65BE82622}"/>
              </a:ext>
            </a:extLst>
          </p:cNvPr>
          <p:cNvSpPr/>
          <p:nvPr/>
        </p:nvSpPr>
        <p:spPr>
          <a:xfrm>
            <a:off x="-3324919" y="8178860"/>
            <a:ext cx="11698173" cy="1379178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Добавлена возможность задавать объемный вес по номенклатуре горной массы по участку работ с возможностью указания аналитик горизонт – блок – залежь – выработка и изменения по времени. </a:t>
            </a:r>
            <a:r>
              <a:rPr lang="ru-RU" sz="1100" kern="0" dirty="0">
                <a:solidFill>
                  <a:srgbClr val="3A5D80"/>
                </a:solidFill>
                <a:latin typeface="Montserrat" panose="00000500000000000000" pitchFamily="2" charset="-52"/>
              </a:rPr>
              <a:t>В таком случае при указании веса в документах горных работ автоматически по объемному весу номенклатуры рассчитывается объем и наоборот.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При этом ранее действующий вариант указания объемного веса через документ «Номенклатура производства» и упаковки номенклатуры также работает и может применяться в случаях, когда на одном участке добывается горная масса с несколькими объемными весами (например</a:t>
            </a:r>
            <a:r>
              <a:rPr lang="ru-RU" sz="1100" kern="0" dirty="0">
                <a:solidFill>
                  <a:srgbClr val="3A5D80"/>
                </a:solidFill>
                <a:latin typeface="Montserrat" panose="00000500000000000000" pitchFamily="2" charset="-52"/>
              </a:rPr>
              <a:t>, несколько пластов угля с разной плотностью в одном забое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).</a:t>
            </a:r>
            <a:endParaRPr lang="ru-RU" sz="1100" kern="0" dirty="0">
              <a:solidFill>
                <a:srgbClr val="3A5D80"/>
              </a:solidFill>
              <a:latin typeface="Montserrat" panose="000005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255561-C952-4EBE-B3B0-0030A5F05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2" y="1109532"/>
            <a:ext cx="8570592" cy="2881443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4" name="Объект 1">
            <a:extLst>
              <a:ext uri="{FF2B5EF4-FFF2-40B4-BE49-F238E27FC236}">
                <a16:creationId xmlns:a16="http://schemas.microsoft.com/office/drawing/2014/main" id="{D80AB8F9-AFE7-44A7-9661-7E56A1FF6192}"/>
              </a:ext>
            </a:extLst>
          </p:cNvPr>
          <p:cNvSpPr txBox="1">
            <a:spLocks/>
          </p:cNvSpPr>
          <p:nvPr/>
        </p:nvSpPr>
        <p:spPr>
          <a:xfrm>
            <a:off x="2091001" y="1269009"/>
            <a:ext cx="8125056" cy="74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19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15" name="Snip Single Corner Rectangle 7">
            <a:extLst>
              <a:ext uri="{FF2B5EF4-FFF2-40B4-BE49-F238E27FC236}">
                <a16:creationId xmlns:a16="http://schemas.microsoft.com/office/drawing/2014/main" id="{B26C17F9-D7A2-4214-9D45-EF2D16814A46}"/>
              </a:ext>
            </a:extLst>
          </p:cNvPr>
          <p:cNvSpPr/>
          <p:nvPr/>
        </p:nvSpPr>
        <p:spPr>
          <a:xfrm>
            <a:off x="8979408" y="1001647"/>
            <a:ext cx="2783967" cy="2989328"/>
          </a:xfrm>
          <a:prstGeom prst="snip1Rect">
            <a:avLst>
              <a:gd name="adj" fmla="val 2639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Установка объемного веса возможна по номенклатуре и аналитикам места работ. Дополнительно можно применять установку номенклатуры производства для ограничения единиц измерения и упаковок, доступных при ведении учета.</a:t>
            </a: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3576463D-AA68-4213-AF66-9FC3ABE13FCB}"/>
              </a:ext>
            </a:extLst>
          </p:cNvPr>
          <p:cNvSpPr/>
          <p:nvPr/>
        </p:nvSpPr>
        <p:spPr>
          <a:xfrm rot="13498024">
            <a:off x="11638896" y="1023629"/>
            <a:ext cx="104008" cy="100982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Freeform 4845">
            <a:extLst>
              <a:ext uri="{FF2B5EF4-FFF2-40B4-BE49-F238E27FC236}">
                <a16:creationId xmlns:a16="http://schemas.microsoft.com/office/drawing/2014/main" id="{94948E09-31D6-47E2-97DA-82D50C5FAF52}"/>
              </a:ext>
            </a:extLst>
          </p:cNvPr>
          <p:cNvSpPr>
            <a:spLocks noEditPoints="1"/>
          </p:cNvSpPr>
          <p:nvPr/>
        </p:nvSpPr>
        <p:spPr bwMode="auto">
          <a:xfrm>
            <a:off x="11305944" y="356941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7AA811-75BE-4BD5-B22E-C29B699C5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26" y="4150453"/>
            <a:ext cx="8682918" cy="2600086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8" name="Snip Single Corner Rectangle 7">
            <a:extLst>
              <a:ext uri="{FF2B5EF4-FFF2-40B4-BE49-F238E27FC236}">
                <a16:creationId xmlns:a16="http://schemas.microsoft.com/office/drawing/2014/main" id="{16E86D2C-5F3F-440D-A84C-DE4284DF34ED}"/>
              </a:ext>
            </a:extLst>
          </p:cNvPr>
          <p:cNvSpPr/>
          <p:nvPr/>
        </p:nvSpPr>
        <p:spPr>
          <a:xfrm>
            <a:off x="281251" y="4182345"/>
            <a:ext cx="2509574" cy="2568194"/>
          </a:xfrm>
          <a:prstGeom prst="snip1Rect">
            <a:avLst>
              <a:gd name="adj" fmla="val 37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Учет по видам работ может вестись параллельно в весе и объеме, при указании одного из них выполняется автоматический расчет по установленному объемному весу</a:t>
            </a:r>
          </a:p>
        </p:txBody>
      </p:sp>
      <p:sp>
        <p:nvSpPr>
          <p:cNvPr id="19" name="Freeform 4845">
            <a:extLst>
              <a:ext uri="{FF2B5EF4-FFF2-40B4-BE49-F238E27FC236}">
                <a16:creationId xmlns:a16="http://schemas.microsoft.com/office/drawing/2014/main" id="{8168BEE3-A475-4EAF-937F-4D2F65B0D633}"/>
              </a:ext>
            </a:extLst>
          </p:cNvPr>
          <p:cNvSpPr>
            <a:spLocks noEditPoints="1"/>
          </p:cNvSpPr>
          <p:nvPr/>
        </p:nvSpPr>
        <p:spPr bwMode="auto">
          <a:xfrm>
            <a:off x="2376914" y="631845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17E7F4DA-8AD3-4083-BF75-745F74008A67}"/>
              </a:ext>
            </a:extLst>
          </p:cNvPr>
          <p:cNvSpPr/>
          <p:nvPr/>
        </p:nvSpPr>
        <p:spPr>
          <a:xfrm rot="13398695">
            <a:off x="2636671" y="4214665"/>
            <a:ext cx="133042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7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Нормирование потребностей в материалах и услугах при выполнении горных и геолого-разведочных работ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B21DA6EB-9366-4560-9BE4-147AA119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17DE251-040B-4295-8DA9-58A65BE82622}"/>
              </a:ext>
            </a:extLst>
          </p:cNvPr>
          <p:cNvSpPr/>
          <p:nvPr/>
        </p:nvSpPr>
        <p:spPr>
          <a:xfrm>
            <a:off x="-3324919" y="8178860"/>
            <a:ext cx="11698173" cy="1379178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Добавлена возможность задавать объемный вес по номенклатуре горной массы по участку работ с возможностью указания аналитик горизонт – блок – залежь – выработка и изменения по времени. </a:t>
            </a:r>
            <a:r>
              <a:rPr lang="ru-RU" sz="1100" kern="0" dirty="0">
                <a:solidFill>
                  <a:srgbClr val="3A5D80"/>
                </a:solidFill>
                <a:latin typeface="Montserrat" panose="00000500000000000000" pitchFamily="2" charset="-52"/>
              </a:rPr>
              <a:t>В таком случае при указании веса в документах горных работ автоматически по объемному весу номенклатуры рассчитывается объем и наоборот.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При этом ранее действующий вариант указания объемного веса через документ «Номенклатура производства» и упаковки номенклатуры также работает и может применяться в случаях, когда на одном участке добывается горная масса с несколькими объемными весами (например</a:t>
            </a:r>
            <a:r>
              <a:rPr lang="ru-RU" sz="1100" kern="0" dirty="0">
                <a:solidFill>
                  <a:srgbClr val="3A5D80"/>
                </a:solidFill>
                <a:latin typeface="Montserrat" panose="00000500000000000000" pitchFamily="2" charset="-52"/>
              </a:rPr>
              <a:t>, несколько пластов угля с разной плотностью в одном забое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).</a:t>
            </a:r>
            <a:endParaRPr lang="ru-RU" sz="1100" kern="0" dirty="0">
              <a:solidFill>
                <a:srgbClr val="3A5D80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Объект 1">
            <a:extLst>
              <a:ext uri="{FF2B5EF4-FFF2-40B4-BE49-F238E27FC236}">
                <a16:creationId xmlns:a16="http://schemas.microsoft.com/office/drawing/2014/main" id="{D80AB8F9-AFE7-44A7-9661-7E56A1FF6192}"/>
              </a:ext>
            </a:extLst>
          </p:cNvPr>
          <p:cNvSpPr txBox="1">
            <a:spLocks/>
          </p:cNvSpPr>
          <p:nvPr/>
        </p:nvSpPr>
        <p:spPr>
          <a:xfrm>
            <a:off x="2091001" y="1269009"/>
            <a:ext cx="8125056" cy="744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19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15" name="Snip Single Corner Rectangle 7">
            <a:extLst>
              <a:ext uri="{FF2B5EF4-FFF2-40B4-BE49-F238E27FC236}">
                <a16:creationId xmlns:a16="http://schemas.microsoft.com/office/drawing/2014/main" id="{B26C17F9-D7A2-4214-9D45-EF2D16814A46}"/>
              </a:ext>
            </a:extLst>
          </p:cNvPr>
          <p:cNvSpPr/>
          <p:nvPr/>
        </p:nvSpPr>
        <p:spPr>
          <a:xfrm>
            <a:off x="8039307" y="1465647"/>
            <a:ext cx="3643105" cy="2238090"/>
          </a:xfrm>
          <a:prstGeom prst="snip1Rect">
            <a:avLst>
              <a:gd name="adj" fmla="val 3940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Нормирование потребностей в материалах и услугах при выполнении горных и геолого-разведочных работ производится с помощью справочника «Ресурсные спецификации» при его указании в документах планирования</a:t>
            </a:r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3576463D-AA68-4213-AF66-9FC3ABE13FCB}"/>
              </a:ext>
            </a:extLst>
          </p:cNvPr>
          <p:cNvSpPr/>
          <p:nvPr/>
        </p:nvSpPr>
        <p:spPr>
          <a:xfrm rot="13498024">
            <a:off x="11538979" y="1498164"/>
            <a:ext cx="133910" cy="100982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Freeform 4845">
            <a:extLst>
              <a:ext uri="{FF2B5EF4-FFF2-40B4-BE49-F238E27FC236}">
                <a16:creationId xmlns:a16="http://schemas.microsoft.com/office/drawing/2014/main" id="{94948E09-31D6-47E2-97DA-82D50C5FAF52}"/>
              </a:ext>
            </a:extLst>
          </p:cNvPr>
          <p:cNvSpPr>
            <a:spLocks noEditPoints="1"/>
          </p:cNvSpPr>
          <p:nvPr/>
        </p:nvSpPr>
        <p:spPr bwMode="auto">
          <a:xfrm>
            <a:off x="11224170" y="328847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6F034F-39CD-4FC1-BECD-3A0B3CBA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4" y="1001647"/>
            <a:ext cx="7590183" cy="3555401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4EF37-D71D-4313-B390-A525B5841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747" y="4636732"/>
            <a:ext cx="10273415" cy="2145133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356504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Оперативный учет горных и геологоразведочных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058679" y="1263580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2641D-E879-4419-A7ED-2A7185B7F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72" y="1803271"/>
            <a:ext cx="8618841" cy="423246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Snip Single Corner Rectangle 7">
            <a:extLst>
              <a:ext uri="{FF2B5EF4-FFF2-40B4-BE49-F238E27FC236}">
                <a16:creationId xmlns:a16="http://schemas.microsoft.com/office/drawing/2014/main" id="{331484CE-2426-4E63-9D26-36CD50E51FCA}"/>
              </a:ext>
            </a:extLst>
          </p:cNvPr>
          <p:cNvSpPr/>
          <p:nvPr/>
        </p:nvSpPr>
        <p:spPr>
          <a:xfrm>
            <a:off x="219076" y="1001648"/>
            <a:ext cx="11763374" cy="684684"/>
          </a:xfrm>
          <a:prstGeom prst="snip1Rect">
            <a:avLst>
              <a:gd name="adj" fmla="val 21005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Для ввода данных по объемам выполненных работ можно использовать </a:t>
            </a:r>
            <a:r>
              <a:rPr lang="ru-RU" sz="1600" b="1" dirty="0">
                <a:solidFill>
                  <a:schemeClr val="tx2"/>
                </a:solidFill>
                <a:latin typeface="Calibri"/>
              </a:rPr>
              <a:t>Рабочий стол учета горных работ</a:t>
            </a:r>
            <a:r>
              <a:rPr lang="ru-RU" sz="1600" dirty="0">
                <a:solidFill>
                  <a:schemeClr val="tx2"/>
                </a:solidFill>
                <a:latin typeface="Calibri"/>
              </a:rPr>
              <a:t> или документ </a:t>
            </a:r>
            <a:r>
              <a:rPr lang="ru-RU" sz="1600" b="1" dirty="0">
                <a:solidFill>
                  <a:schemeClr val="tx2"/>
                </a:solidFill>
                <a:latin typeface="Calibri"/>
              </a:rPr>
              <a:t>Горные работы</a:t>
            </a:r>
            <a:r>
              <a:rPr lang="ru-RU" sz="1600" dirty="0">
                <a:solidFill>
                  <a:schemeClr val="tx2"/>
                </a:solidFill>
                <a:latin typeface="Calibri"/>
              </a:rPr>
              <a:t>. В рабочем столе можно настроить периодичность ввода данных.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FD60DF2-AF20-4D80-AB58-F451DE20D22F}"/>
              </a:ext>
            </a:extLst>
          </p:cNvPr>
          <p:cNvSpPr/>
          <p:nvPr/>
        </p:nvSpPr>
        <p:spPr>
          <a:xfrm rot="13398695">
            <a:off x="11777409" y="1052655"/>
            <a:ext cx="187527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B21DA6EB-9366-4560-9BE4-147AA119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54AA8-5B14-47F5-AF3B-790CA52DA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297" y="4460030"/>
            <a:ext cx="7096124" cy="22624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998B9112-936F-4B37-8413-5E0AE424C3A4}"/>
              </a:ext>
            </a:extLst>
          </p:cNvPr>
          <p:cNvSpPr/>
          <p:nvPr/>
        </p:nvSpPr>
        <p:spPr>
          <a:xfrm>
            <a:off x="9170993" y="2694841"/>
            <a:ext cx="2700179" cy="1496395"/>
          </a:xfrm>
          <a:prstGeom prst="snip1Rect">
            <a:avLst>
              <a:gd name="adj" fmla="val 632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Рабочий стол также можно использовать для учета перемещений горной техники между местами выполнения работ</a:t>
            </a:r>
          </a:p>
        </p:txBody>
      </p:sp>
      <p:sp>
        <p:nvSpPr>
          <p:cNvPr id="13" name="Isosceles Triangle 9">
            <a:extLst>
              <a:ext uri="{FF2B5EF4-FFF2-40B4-BE49-F238E27FC236}">
                <a16:creationId xmlns:a16="http://schemas.microsoft.com/office/drawing/2014/main" id="{8E720D05-FA01-42C6-BB13-2B58C45AAEAE}"/>
              </a:ext>
            </a:extLst>
          </p:cNvPr>
          <p:cNvSpPr/>
          <p:nvPr/>
        </p:nvSpPr>
        <p:spPr>
          <a:xfrm rot="13498024">
            <a:off x="11721162" y="2726169"/>
            <a:ext cx="133910" cy="100982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Freeform 4845">
            <a:extLst>
              <a:ext uri="{FF2B5EF4-FFF2-40B4-BE49-F238E27FC236}">
                <a16:creationId xmlns:a16="http://schemas.microsoft.com/office/drawing/2014/main" id="{BAF5EE0C-0277-4C43-AAE8-E332CE15872A}"/>
              </a:ext>
            </a:extLst>
          </p:cNvPr>
          <p:cNvSpPr>
            <a:spLocks noEditPoints="1"/>
          </p:cNvSpPr>
          <p:nvPr/>
        </p:nvSpPr>
        <p:spPr bwMode="auto">
          <a:xfrm>
            <a:off x="11502091" y="3801421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2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горных работ по сухому весу </a:t>
            </a:r>
          </a:p>
        </p:txBody>
      </p:sp>
      <p:sp>
        <p:nvSpPr>
          <p:cNvPr id="9" name="Snip Single Corner Rectangle 7">
            <a:extLst>
              <a:ext uri="{FF2B5EF4-FFF2-40B4-BE49-F238E27FC236}">
                <a16:creationId xmlns:a16="http://schemas.microsoft.com/office/drawing/2014/main" id="{331484CE-2426-4E63-9D26-36CD50E51FCA}"/>
              </a:ext>
            </a:extLst>
          </p:cNvPr>
          <p:cNvSpPr/>
          <p:nvPr/>
        </p:nvSpPr>
        <p:spPr>
          <a:xfrm>
            <a:off x="360250" y="4447069"/>
            <a:ext cx="5950110" cy="1239356"/>
          </a:xfrm>
          <a:prstGeom prst="snip1Rect">
            <a:avLst>
              <a:gd name="adj" fmla="val 3505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Для горных работ нужно указать необходимость учета по сухому весу в виде работ и виде операций, далее необходимо указать алгоритм расчета влажности по конкретному участку по номенклатуре горной массы на определенную дату.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FD60DF2-AF20-4D80-AB58-F451DE20D22F}"/>
              </a:ext>
            </a:extLst>
          </p:cNvPr>
          <p:cNvSpPr/>
          <p:nvPr/>
        </p:nvSpPr>
        <p:spPr>
          <a:xfrm rot="13398695">
            <a:off x="6153106" y="4482098"/>
            <a:ext cx="154743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B21DA6EB-9366-4560-9BE4-147AA119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B17921-5659-4C1E-85AD-BFFA94123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18" y="1008201"/>
            <a:ext cx="4010342" cy="2942060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306252-0620-4153-80F2-BDAC4195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975" y="1008201"/>
            <a:ext cx="4419046" cy="2942060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642281-0D55-496B-8BD5-748DF2775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25" y="3215366"/>
            <a:ext cx="5532098" cy="3287325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sp>
        <p:nvSpPr>
          <p:cNvPr id="15" name="Freeform 4845">
            <a:extLst>
              <a:ext uri="{FF2B5EF4-FFF2-40B4-BE49-F238E27FC236}">
                <a16:creationId xmlns:a16="http://schemas.microsoft.com/office/drawing/2014/main" id="{3842071F-8672-4205-B03F-26623310F43B}"/>
              </a:ext>
            </a:extLst>
          </p:cNvPr>
          <p:cNvSpPr>
            <a:spLocks noEditPoints="1"/>
          </p:cNvSpPr>
          <p:nvPr/>
        </p:nvSpPr>
        <p:spPr bwMode="auto">
          <a:xfrm>
            <a:off x="5915679" y="527802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32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Номер слайда 1">
            <a:extLst>
              <a:ext uri="{FF2B5EF4-FFF2-40B4-BE49-F238E27FC236}">
                <a16:creationId xmlns:a16="http://schemas.microsoft.com/office/drawing/2014/main" id="{45A413E9-C69C-4F15-90F7-7993F36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67921302-B675-48DD-8FA4-0633DAFD6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8" y="1522669"/>
            <a:ext cx="6992579" cy="4611526"/>
          </a:xfrm>
          <a:prstGeom prst="rect">
            <a:avLst/>
          </a:prstGeom>
        </p:spPr>
      </p:pic>
      <p:sp>
        <p:nvSpPr>
          <p:cNvPr id="140" name="Подзаголовок 3">
            <a:extLst>
              <a:ext uri="{FF2B5EF4-FFF2-40B4-BE49-F238E27FC236}">
                <a16:creationId xmlns:a16="http://schemas.microsoft.com/office/drawing/2014/main" id="{C018E6D8-824D-4F7C-8216-8AB0568FD947}"/>
              </a:ext>
            </a:extLst>
          </p:cNvPr>
          <p:cNvSpPr txBox="1">
            <a:spLocks/>
          </p:cNvSpPr>
          <p:nvPr/>
        </p:nvSpPr>
        <p:spPr>
          <a:xfrm>
            <a:off x="7884367" y="1522669"/>
            <a:ext cx="3972169" cy="4611526"/>
          </a:xfrm>
          <a:prstGeom prst="rect">
            <a:avLst/>
          </a:prstGeom>
          <a:solidFill>
            <a:srgbClr val="4F7192">
              <a:alpha val="70000"/>
            </a:srgb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endParaRPr lang="ru-RU" sz="2000" kern="0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endParaRPr lang="ru-RU" sz="2000" kern="0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ru-RU" sz="2000" kern="0" dirty="0">
                <a:solidFill>
                  <a:schemeClr val="bg1"/>
                </a:solidFill>
              </a:rPr>
              <a:t>Совместное комплексное отраслевое решение фирм «1С» и «Синерго», разработанное на платформе «1С:Предприятие 8.3»</a:t>
            </a:r>
          </a:p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</a:rPr>
              <a:t>Предназначено для автоматизации управления и оперативного производственного учета на горнодобывающем предприятии</a:t>
            </a:r>
          </a:p>
          <a:p>
            <a:pPr algn="ctr">
              <a:spcBef>
                <a:spcPts val="600"/>
              </a:spcBef>
            </a:pP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DCA19FD0-5863-4DE3-87F9-336136A1D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" y="13963"/>
            <a:ext cx="7202439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3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Маркшейдерские замеры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553979" y="1349305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10771F-4F75-4559-B299-A8BB402DF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51" y="5027315"/>
            <a:ext cx="9218702" cy="161822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44DFD-882C-4BF1-8395-C505FDBD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51" y="1034178"/>
            <a:ext cx="6981890" cy="37854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3CEA34F-ECF2-41C5-8587-1070C9145443}"/>
              </a:ext>
            </a:extLst>
          </p:cNvPr>
          <p:cNvGrpSpPr/>
          <p:nvPr/>
        </p:nvGrpSpPr>
        <p:grpSpPr>
          <a:xfrm>
            <a:off x="7884892" y="1507991"/>
            <a:ext cx="3783157" cy="2911610"/>
            <a:chOff x="479743" y="1224153"/>
            <a:chExt cx="5400327" cy="1834007"/>
          </a:xfrm>
        </p:grpSpPr>
        <p:sp>
          <p:nvSpPr>
            <p:cNvPr id="11" name="Snip Single Corner Rectangle 7">
              <a:extLst>
                <a:ext uri="{FF2B5EF4-FFF2-40B4-BE49-F238E27FC236}">
                  <a16:creationId xmlns:a16="http://schemas.microsoft.com/office/drawing/2014/main" id="{8DEB7937-0D9F-4825-B75D-F1F95EDE23EF}"/>
                </a:ext>
              </a:extLst>
            </p:cNvPr>
            <p:cNvSpPr/>
            <p:nvPr/>
          </p:nvSpPr>
          <p:spPr>
            <a:xfrm>
              <a:off x="479743" y="1255648"/>
              <a:ext cx="5400327" cy="180251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Маркшейдерские замеры корректируют статистические данные по объемам работ и остаткам на складах.</a:t>
              </a:r>
            </a:p>
            <a:p>
              <a:pPr marL="108000"/>
              <a:r>
                <a:rPr lang="ru-RU" sz="1600" dirty="0">
                  <a:solidFill>
                    <a:schemeClr val="tx2"/>
                  </a:solidFill>
                  <a:latin typeface="Calibri"/>
                </a:rPr>
                <a:t>Возможна настройка аналитик корректировки и перераспределение объемов между ними</a:t>
              </a:r>
            </a:p>
          </p:txBody>
        </p:sp>
        <p:sp>
          <p:nvSpPr>
            <p:cNvPr id="12" name="Isosceles Triangle 9">
              <a:extLst>
                <a:ext uri="{FF2B5EF4-FFF2-40B4-BE49-F238E27FC236}">
                  <a16:creationId xmlns:a16="http://schemas.microsoft.com/office/drawing/2014/main" id="{0533719D-4FD9-4750-B529-A8E3EE219CBE}"/>
                </a:ext>
              </a:extLst>
            </p:cNvPr>
            <p:cNvSpPr/>
            <p:nvPr/>
          </p:nvSpPr>
          <p:spPr>
            <a:xfrm rot="13526483">
              <a:off x="5223256" y="1318585"/>
              <a:ext cx="419258" cy="230393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endParaRPr lang="ru-RU" sz="16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9" name="Freeform 4846">
            <a:extLst>
              <a:ext uri="{FF2B5EF4-FFF2-40B4-BE49-F238E27FC236}">
                <a16:creationId xmlns:a16="http://schemas.microsoft.com/office/drawing/2014/main" id="{B21342B7-E7BF-42B3-B6C4-A178560416E3}"/>
              </a:ext>
            </a:extLst>
          </p:cNvPr>
          <p:cNvSpPr>
            <a:spLocks noEditPoints="1"/>
          </p:cNvSpPr>
          <p:nvPr/>
        </p:nvSpPr>
        <p:spPr bwMode="auto">
          <a:xfrm>
            <a:off x="11138777" y="3816143"/>
            <a:ext cx="432000" cy="355194"/>
          </a:xfrm>
          <a:custGeom>
            <a:avLst/>
            <a:gdLst>
              <a:gd name="T0" fmla="*/ 234 w 388"/>
              <a:gd name="T1" fmla="*/ 108 h 320"/>
              <a:gd name="T2" fmla="*/ 206 w 388"/>
              <a:gd name="T3" fmla="*/ 22 h 320"/>
              <a:gd name="T4" fmla="*/ 150 w 388"/>
              <a:gd name="T5" fmla="*/ 24 h 320"/>
              <a:gd name="T6" fmla="*/ 110 w 388"/>
              <a:gd name="T7" fmla="*/ 24 h 320"/>
              <a:gd name="T8" fmla="*/ 24 w 388"/>
              <a:gd name="T9" fmla="*/ 52 h 320"/>
              <a:gd name="T10" fmla="*/ 26 w 388"/>
              <a:gd name="T11" fmla="*/ 108 h 320"/>
              <a:gd name="T12" fmla="*/ 26 w 388"/>
              <a:gd name="T13" fmla="*/ 148 h 320"/>
              <a:gd name="T14" fmla="*/ 52 w 388"/>
              <a:gd name="T15" fmla="*/ 234 h 320"/>
              <a:gd name="T16" fmla="*/ 110 w 388"/>
              <a:gd name="T17" fmla="*/ 232 h 320"/>
              <a:gd name="T18" fmla="*/ 150 w 388"/>
              <a:gd name="T19" fmla="*/ 232 h 320"/>
              <a:gd name="T20" fmla="*/ 236 w 388"/>
              <a:gd name="T21" fmla="*/ 206 h 320"/>
              <a:gd name="T22" fmla="*/ 234 w 388"/>
              <a:gd name="T23" fmla="*/ 148 h 320"/>
              <a:gd name="T24" fmla="*/ 114 w 388"/>
              <a:gd name="T25" fmla="*/ 208 h 320"/>
              <a:gd name="T26" fmla="*/ 62 w 388"/>
              <a:gd name="T27" fmla="*/ 174 h 320"/>
              <a:gd name="T28" fmla="*/ 48 w 388"/>
              <a:gd name="T29" fmla="*/ 128 h 320"/>
              <a:gd name="T30" fmla="*/ 72 w 388"/>
              <a:gd name="T31" fmla="*/ 70 h 320"/>
              <a:gd name="T32" fmla="*/ 130 w 388"/>
              <a:gd name="T33" fmla="*/ 46 h 320"/>
              <a:gd name="T34" fmla="*/ 176 w 388"/>
              <a:gd name="T35" fmla="*/ 60 h 320"/>
              <a:gd name="T36" fmla="*/ 210 w 388"/>
              <a:gd name="T37" fmla="*/ 112 h 320"/>
              <a:gd name="T38" fmla="*/ 206 w 388"/>
              <a:gd name="T39" fmla="*/ 160 h 320"/>
              <a:gd name="T40" fmla="*/ 162 w 388"/>
              <a:gd name="T41" fmla="*/ 204 h 320"/>
              <a:gd name="T42" fmla="*/ 130 w 388"/>
              <a:gd name="T43" fmla="*/ 66 h 320"/>
              <a:gd name="T44" fmla="*/ 94 w 388"/>
              <a:gd name="T45" fmla="*/ 76 h 320"/>
              <a:gd name="T46" fmla="*/ 68 w 388"/>
              <a:gd name="T47" fmla="*/ 116 h 320"/>
              <a:gd name="T48" fmla="*/ 72 w 388"/>
              <a:gd name="T49" fmla="*/ 152 h 320"/>
              <a:gd name="T50" fmla="*/ 106 w 388"/>
              <a:gd name="T51" fmla="*/ 186 h 320"/>
              <a:gd name="T52" fmla="*/ 142 w 388"/>
              <a:gd name="T53" fmla="*/ 190 h 320"/>
              <a:gd name="T54" fmla="*/ 182 w 388"/>
              <a:gd name="T55" fmla="*/ 162 h 320"/>
              <a:gd name="T56" fmla="*/ 192 w 388"/>
              <a:gd name="T57" fmla="*/ 128 h 320"/>
              <a:gd name="T58" fmla="*/ 174 w 388"/>
              <a:gd name="T59" fmla="*/ 84 h 320"/>
              <a:gd name="T60" fmla="*/ 130 w 388"/>
              <a:gd name="T61" fmla="*/ 66 h 320"/>
              <a:gd name="T62" fmla="*/ 120 w 388"/>
              <a:gd name="T63" fmla="*/ 152 h 320"/>
              <a:gd name="T64" fmla="*/ 102 w 388"/>
              <a:gd name="T65" fmla="*/ 128 h 320"/>
              <a:gd name="T66" fmla="*/ 130 w 388"/>
              <a:gd name="T67" fmla="*/ 102 h 320"/>
              <a:gd name="T68" fmla="*/ 154 w 388"/>
              <a:gd name="T69" fmla="*/ 118 h 320"/>
              <a:gd name="T70" fmla="*/ 148 w 388"/>
              <a:gd name="T71" fmla="*/ 148 h 320"/>
              <a:gd name="T72" fmla="*/ 370 w 388"/>
              <a:gd name="T73" fmla="*/ 248 h 320"/>
              <a:gd name="T74" fmla="*/ 364 w 388"/>
              <a:gd name="T75" fmla="*/ 214 h 320"/>
              <a:gd name="T76" fmla="*/ 320 w 388"/>
              <a:gd name="T77" fmla="*/ 162 h 320"/>
              <a:gd name="T78" fmla="*/ 286 w 388"/>
              <a:gd name="T79" fmla="*/ 186 h 320"/>
              <a:gd name="T80" fmla="*/ 260 w 388"/>
              <a:gd name="T81" fmla="*/ 208 h 320"/>
              <a:gd name="T82" fmla="*/ 236 w 388"/>
              <a:gd name="T83" fmla="*/ 272 h 320"/>
              <a:gd name="T84" fmla="*/ 274 w 388"/>
              <a:gd name="T85" fmla="*/ 290 h 320"/>
              <a:gd name="T86" fmla="*/ 306 w 388"/>
              <a:gd name="T87" fmla="*/ 302 h 320"/>
              <a:gd name="T88" fmla="*/ 372 w 388"/>
              <a:gd name="T89" fmla="*/ 290 h 320"/>
              <a:gd name="T90" fmla="*/ 370 w 388"/>
              <a:gd name="T91" fmla="*/ 248 h 320"/>
              <a:gd name="T92" fmla="*/ 310 w 388"/>
              <a:gd name="T93" fmla="*/ 266 h 320"/>
              <a:gd name="T94" fmla="*/ 288 w 388"/>
              <a:gd name="T95" fmla="*/ 252 h 320"/>
              <a:gd name="T96" fmla="*/ 300 w 388"/>
              <a:gd name="T97" fmla="*/ 220 h 320"/>
              <a:gd name="T98" fmla="*/ 326 w 388"/>
              <a:gd name="T99" fmla="*/ 224 h 320"/>
              <a:gd name="T100" fmla="*/ 332 w 388"/>
              <a:gd name="T101" fmla="*/ 25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8" h="320">
                <a:moveTo>
                  <a:pt x="258" y="148"/>
                </a:moveTo>
                <a:lnTo>
                  <a:pt x="258" y="108"/>
                </a:lnTo>
                <a:lnTo>
                  <a:pt x="234" y="108"/>
                </a:lnTo>
                <a:lnTo>
                  <a:pt x="234" y="108"/>
                </a:lnTo>
                <a:lnTo>
                  <a:pt x="226" y="88"/>
                </a:lnTo>
                <a:lnTo>
                  <a:pt x="216" y="70"/>
                </a:lnTo>
                <a:lnTo>
                  <a:pt x="236" y="52"/>
                </a:lnTo>
                <a:lnTo>
                  <a:pt x="206" y="22"/>
                </a:lnTo>
                <a:lnTo>
                  <a:pt x="188" y="40"/>
                </a:lnTo>
                <a:lnTo>
                  <a:pt x="188" y="40"/>
                </a:lnTo>
                <a:lnTo>
                  <a:pt x="170" y="30"/>
                </a:lnTo>
                <a:lnTo>
                  <a:pt x="150" y="24"/>
                </a:lnTo>
                <a:lnTo>
                  <a:pt x="150" y="0"/>
                </a:lnTo>
                <a:lnTo>
                  <a:pt x="110" y="0"/>
                </a:lnTo>
                <a:lnTo>
                  <a:pt x="110" y="24"/>
                </a:lnTo>
                <a:lnTo>
                  <a:pt x="110" y="24"/>
                </a:lnTo>
                <a:lnTo>
                  <a:pt x="90" y="30"/>
                </a:lnTo>
                <a:lnTo>
                  <a:pt x="70" y="40"/>
                </a:lnTo>
                <a:lnTo>
                  <a:pt x="52" y="22"/>
                </a:lnTo>
                <a:lnTo>
                  <a:pt x="24" y="52"/>
                </a:lnTo>
                <a:lnTo>
                  <a:pt x="42" y="70"/>
                </a:lnTo>
                <a:lnTo>
                  <a:pt x="42" y="70"/>
                </a:lnTo>
                <a:lnTo>
                  <a:pt x="32" y="88"/>
                </a:lnTo>
                <a:lnTo>
                  <a:pt x="26" y="108"/>
                </a:lnTo>
                <a:lnTo>
                  <a:pt x="0" y="108"/>
                </a:lnTo>
                <a:lnTo>
                  <a:pt x="0" y="148"/>
                </a:lnTo>
                <a:lnTo>
                  <a:pt x="26" y="148"/>
                </a:lnTo>
                <a:lnTo>
                  <a:pt x="26" y="148"/>
                </a:lnTo>
                <a:lnTo>
                  <a:pt x="32" y="168"/>
                </a:lnTo>
                <a:lnTo>
                  <a:pt x="42" y="188"/>
                </a:lnTo>
                <a:lnTo>
                  <a:pt x="24" y="206"/>
                </a:lnTo>
                <a:lnTo>
                  <a:pt x="52" y="234"/>
                </a:lnTo>
                <a:lnTo>
                  <a:pt x="70" y="216"/>
                </a:lnTo>
                <a:lnTo>
                  <a:pt x="70" y="216"/>
                </a:lnTo>
                <a:lnTo>
                  <a:pt x="90" y="226"/>
                </a:lnTo>
                <a:lnTo>
                  <a:pt x="110" y="232"/>
                </a:lnTo>
                <a:lnTo>
                  <a:pt x="110" y="258"/>
                </a:lnTo>
                <a:lnTo>
                  <a:pt x="150" y="258"/>
                </a:lnTo>
                <a:lnTo>
                  <a:pt x="150" y="232"/>
                </a:lnTo>
                <a:lnTo>
                  <a:pt x="150" y="232"/>
                </a:lnTo>
                <a:lnTo>
                  <a:pt x="170" y="226"/>
                </a:lnTo>
                <a:lnTo>
                  <a:pt x="188" y="216"/>
                </a:lnTo>
                <a:lnTo>
                  <a:pt x="206" y="234"/>
                </a:lnTo>
                <a:lnTo>
                  <a:pt x="236" y="206"/>
                </a:lnTo>
                <a:lnTo>
                  <a:pt x="216" y="188"/>
                </a:lnTo>
                <a:lnTo>
                  <a:pt x="216" y="188"/>
                </a:lnTo>
                <a:lnTo>
                  <a:pt x="226" y="168"/>
                </a:lnTo>
                <a:lnTo>
                  <a:pt x="234" y="148"/>
                </a:lnTo>
                <a:lnTo>
                  <a:pt x="258" y="148"/>
                </a:lnTo>
                <a:close/>
                <a:moveTo>
                  <a:pt x="130" y="210"/>
                </a:moveTo>
                <a:lnTo>
                  <a:pt x="130" y="210"/>
                </a:lnTo>
                <a:lnTo>
                  <a:pt x="114" y="208"/>
                </a:lnTo>
                <a:lnTo>
                  <a:pt x="98" y="204"/>
                </a:lnTo>
                <a:lnTo>
                  <a:pt x="84" y="196"/>
                </a:lnTo>
                <a:lnTo>
                  <a:pt x="72" y="186"/>
                </a:lnTo>
                <a:lnTo>
                  <a:pt x="62" y="174"/>
                </a:lnTo>
                <a:lnTo>
                  <a:pt x="54" y="160"/>
                </a:lnTo>
                <a:lnTo>
                  <a:pt x="50" y="144"/>
                </a:lnTo>
                <a:lnTo>
                  <a:pt x="48" y="128"/>
                </a:lnTo>
                <a:lnTo>
                  <a:pt x="48" y="128"/>
                </a:lnTo>
                <a:lnTo>
                  <a:pt x="50" y="112"/>
                </a:lnTo>
                <a:lnTo>
                  <a:pt x="54" y="96"/>
                </a:lnTo>
                <a:lnTo>
                  <a:pt x="62" y="82"/>
                </a:lnTo>
                <a:lnTo>
                  <a:pt x="72" y="70"/>
                </a:lnTo>
                <a:lnTo>
                  <a:pt x="84" y="60"/>
                </a:lnTo>
                <a:lnTo>
                  <a:pt x="98" y="52"/>
                </a:lnTo>
                <a:lnTo>
                  <a:pt x="114" y="48"/>
                </a:lnTo>
                <a:lnTo>
                  <a:pt x="130" y="46"/>
                </a:lnTo>
                <a:lnTo>
                  <a:pt x="130" y="46"/>
                </a:lnTo>
                <a:lnTo>
                  <a:pt x="146" y="48"/>
                </a:lnTo>
                <a:lnTo>
                  <a:pt x="162" y="52"/>
                </a:lnTo>
                <a:lnTo>
                  <a:pt x="176" y="60"/>
                </a:lnTo>
                <a:lnTo>
                  <a:pt x="188" y="70"/>
                </a:lnTo>
                <a:lnTo>
                  <a:pt x="198" y="82"/>
                </a:lnTo>
                <a:lnTo>
                  <a:pt x="206" y="96"/>
                </a:lnTo>
                <a:lnTo>
                  <a:pt x="210" y="112"/>
                </a:lnTo>
                <a:lnTo>
                  <a:pt x="212" y="128"/>
                </a:lnTo>
                <a:lnTo>
                  <a:pt x="212" y="128"/>
                </a:lnTo>
                <a:lnTo>
                  <a:pt x="210" y="144"/>
                </a:lnTo>
                <a:lnTo>
                  <a:pt x="206" y="160"/>
                </a:lnTo>
                <a:lnTo>
                  <a:pt x="198" y="174"/>
                </a:lnTo>
                <a:lnTo>
                  <a:pt x="188" y="186"/>
                </a:lnTo>
                <a:lnTo>
                  <a:pt x="176" y="196"/>
                </a:lnTo>
                <a:lnTo>
                  <a:pt x="162" y="204"/>
                </a:lnTo>
                <a:lnTo>
                  <a:pt x="146" y="208"/>
                </a:lnTo>
                <a:lnTo>
                  <a:pt x="130" y="210"/>
                </a:lnTo>
                <a:lnTo>
                  <a:pt x="130" y="210"/>
                </a:lnTo>
                <a:close/>
                <a:moveTo>
                  <a:pt x="130" y="66"/>
                </a:moveTo>
                <a:lnTo>
                  <a:pt x="130" y="66"/>
                </a:lnTo>
                <a:lnTo>
                  <a:pt x="118" y="68"/>
                </a:lnTo>
                <a:lnTo>
                  <a:pt x="106" y="70"/>
                </a:lnTo>
                <a:lnTo>
                  <a:pt x="94" y="76"/>
                </a:lnTo>
                <a:lnTo>
                  <a:pt x="86" y="84"/>
                </a:lnTo>
                <a:lnTo>
                  <a:pt x="78" y="94"/>
                </a:lnTo>
                <a:lnTo>
                  <a:pt x="72" y="104"/>
                </a:lnTo>
                <a:lnTo>
                  <a:pt x="68" y="116"/>
                </a:lnTo>
                <a:lnTo>
                  <a:pt x="68" y="128"/>
                </a:lnTo>
                <a:lnTo>
                  <a:pt x="68" y="128"/>
                </a:lnTo>
                <a:lnTo>
                  <a:pt x="68" y="140"/>
                </a:lnTo>
                <a:lnTo>
                  <a:pt x="72" y="152"/>
                </a:lnTo>
                <a:lnTo>
                  <a:pt x="78" y="162"/>
                </a:lnTo>
                <a:lnTo>
                  <a:pt x="86" y="172"/>
                </a:lnTo>
                <a:lnTo>
                  <a:pt x="94" y="180"/>
                </a:lnTo>
                <a:lnTo>
                  <a:pt x="106" y="186"/>
                </a:lnTo>
                <a:lnTo>
                  <a:pt x="118" y="190"/>
                </a:lnTo>
                <a:lnTo>
                  <a:pt x="130" y="190"/>
                </a:lnTo>
                <a:lnTo>
                  <a:pt x="130" y="190"/>
                </a:lnTo>
                <a:lnTo>
                  <a:pt x="142" y="190"/>
                </a:lnTo>
                <a:lnTo>
                  <a:pt x="154" y="186"/>
                </a:lnTo>
                <a:lnTo>
                  <a:pt x="164" y="180"/>
                </a:lnTo>
                <a:lnTo>
                  <a:pt x="174" y="172"/>
                </a:lnTo>
                <a:lnTo>
                  <a:pt x="182" y="162"/>
                </a:lnTo>
                <a:lnTo>
                  <a:pt x="188" y="152"/>
                </a:lnTo>
                <a:lnTo>
                  <a:pt x="190" y="140"/>
                </a:lnTo>
                <a:lnTo>
                  <a:pt x="192" y="128"/>
                </a:lnTo>
                <a:lnTo>
                  <a:pt x="192" y="128"/>
                </a:lnTo>
                <a:lnTo>
                  <a:pt x="190" y="116"/>
                </a:lnTo>
                <a:lnTo>
                  <a:pt x="188" y="104"/>
                </a:lnTo>
                <a:lnTo>
                  <a:pt x="182" y="94"/>
                </a:lnTo>
                <a:lnTo>
                  <a:pt x="174" y="84"/>
                </a:lnTo>
                <a:lnTo>
                  <a:pt x="164" y="76"/>
                </a:lnTo>
                <a:lnTo>
                  <a:pt x="154" y="70"/>
                </a:lnTo>
                <a:lnTo>
                  <a:pt x="142" y="68"/>
                </a:lnTo>
                <a:lnTo>
                  <a:pt x="130" y="66"/>
                </a:lnTo>
                <a:lnTo>
                  <a:pt x="130" y="66"/>
                </a:lnTo>
                <a:close/>
                <a:moveTo>
                  <a:pt x="130" y="156"/>
                </a:moveTo>
                <a:lnTo>
                  <a:pt x="130" y="156"/>
                </a:lnTo>
                <a:lnTo>
                  <a:pt x="120" y="152"/>
                </a:lnTo>
                <a:lnTo>
                  <a:pt x="110" y="148"/>
                </a:lnTo>
                <a:lnTo>
                  <a:pt x="104" y="138"/>
                </a:lnTo>
                <a:lnTo>
                  <a:pt x="102" y="128"/>
                </a:lnTo>
                <a:lnTo>
                  <a:pt x="102" y="128"/>
                </a:lnTo>
                <a:lnTo>
                  <a:pt x="104" y="118"/>
                </a:lnTo>
                <a:lnTo>
                  <a:pt x="110" y="110"/>
                </a:lnTo>
                <a:lnTo>
                  <a:pt x="120" y="104"/>
                </a:lnTo>
                <a:lnTo>
                  <a:pt x="130" y="102"/>
                </a:lnTo>
                <a:lnTo>
                  <a:pt x="130" y="102"/>
                </a:lnTo>
                <a:lnTo>
                  <a:pt x="140" y="104"/>
                </a:lnTo>
                <a:lnTo>
                  <a:pt x="148" y="110"/>
                </a:lnTo>
                <a:lnTo>
                  <a:pt x="154" y="118"/>
                </a:lnTo>
                <a:lnTo>
                  <a:pt x="156" y="128"/>
                </a:lnTo>
                <a:lnTo>
                  <a:pt x="156" y="128"/>
                </a:lnTo>
                <a:lnTo>
                  <a:pt x="154" y="138"/>
                </a:lnTo>
                <a:lnTo>
                  <a:pt x="148" y="148"/>
                </a:lnTo>
                <a:lnTo>
                  <a:pt x="140" y="152"/>
                </a:lnTo>
                <a:lnTo>
                  <a:pt x="130" y="156"/>
                </a:lnTo>
                <a:lnTo>
                  <a:pt x="130" y="156"/>
                </a:lnTo>
                <a:close/>
                <a:moveTo>
                  <a:pt x="370" y="248"/>
                </a:moveTo>
                <a:lnTo>
                  <a:pt x="388" y="244"/>
                </a:lnTo>
                <a:lnTo>
                  <a:pt x="382" y="212"/>
                </a:lnTo>
                <a:lnTo>
                  <a:pt x="364" y="214"/>
                </a:lnTo>
                <a:lnTo>
                  <a:pt x="364" y="214"/>
                </a:lnTo>
                <a:lnTo>
                  <a:pt x="356" y="202"/>
                </a:lnTo>
                <a:lnTo>
                  <a:pt x="346" y="192"/>
                </a:lnTo>
                <a:lnTo>
                  <a:pt x="352" y="174"/>
                </a:lnTo>
                <a:lnTo>
                  <a:pt x="320" y="162"/>
                </a:lnTo>
                <a:lnTo>
                  <a:pt x="314" y="180"/>
                </a:lnTo>
                <a:lnTo>
                  <a:pt x="314" y="180"/>
                </a:lnTo>
                <a:lnTo>
                  <a:pt x="300" y="182"/>
                </a:lnTo>
                <a:lnTo>
                  <a:pt x="286" y="186"/>
                </a:lnTo>
                <a:lnTo>
                  <a:pt x="272" y="172"/>
                </a:lnTo>
                <a:lnTo>
                  <a:pt x="246" y="194"/>
                </a:lnTo>
                <a:lnTo>
                  <a:pt x="260" y="208"/>
                </a:lnTo>
                <a:lnTo>
                  <a:pt x="260" y="208"/>
                </a:lnTo>
                <a:lnTo>
                  <a:pt x="252" y="220"/>
                </a:lnTo>
                <a:lnTo>
                  <a:pt x="250" y="234"/>
                </a:lnTo>
                <a:lnTo>
                  <a:pt x="230" y="238"/>
                </a:lnTo>
                <a:lnTo>
                  <a:pt x="236" y="272"/>
                </a:lnTo>
                <a:lnTo>
                  <a:pt x="256" y="268"/>
                </a:lnTo>
                <a:lnTo>
                  <a:pt x="256" y="268"/>
                </a:lnTo>
                <a:lnTo>
                  <a:pt x="264" y="280"/>
                </a:lnTo>
                <a:lnTo>
                  <a:pt x="274" y="290"/>
                </a:lnTo>
                <a:lnTo>
                  <a:pt x="268" y="308"/>
                </a:lnTo>
                <a:lnTo>
                  <a:pt x="300" y="320"/>
                </a:lnTo>
                <a:lnTo>
                  <a:pt x="306" y="302"/>
                </a:lnTo>
                <a:lnTo>
                  <a:pt x="306" y="302"/>
                </a:lnTo>
                <a:lnTo>
                  <a:pt x="320" y="302"/>
                </a:lnTo>
                <a:lnTo>
                  <a:pt x="334" y="298"/>
                </a:lnTo>
                <a:lnTo>
                  <a:pt x="346" y="312"/>
                </a:lnTo>
                <a:lnTo>
                  <a:pt x="372" y="290"/>
                </a:lnTo>
                <a:lnTo>
                  <a:pt x="360" y="276"/>
                </a:lnTo>
                <a:lnTo>
                  <a:pt x="360" y="276"/>
                </a:lnTo>
                <a:lnTo>
                  <a:pt x="366" y="262"/>
                </a:lnTo>
                <a:lnTo>
                  <a:pt x="370" y="248"/>
                </a:lnTo>
                <a:lnTo>
                  <a:pt x="370" y="248"/>
                </a:lnTo>
                <a:close/>
                <a:moveTo>
                  <a:pt x="320" y="264"/>
                </a:moveTo>
                <a:lnTo>
                  <a:pt x="320" y="264"/>
                </a:lnTo>
                <a:lnTo>
                  <a:pt x="310" y="266"/>
                </a:lnTo>
                <a:lnTo>
                  <a:pt x="302" y="264"/>
                </a:lnTo>
                <a:lnTo>
                  <a:pt x="294" y="260"/>
                </a:lnTo>
                <a:lnTo>
                  <a:pt x="288" y="252"/>
                </a:lnTo>
                <a:lnTo>
                  <a:pt x="288" y="252"/>
                </a:lnTo>
                <a:lnTo>
                  <a:pt x="286" y="242"/>
                </a:lnTo>
                <a:lnTo>
                  <a:pt x="288" y="234"/>
                </a:lnTo>
                <a:lnTo>
                  <a:pt x="292" y="226"/>
                </a:lnTo>
                <a:lnTo>
                  <a:pt x="300" y="220"/>
                </a:lnTo>
                <a:lnTo>
                  <a:pt x="300" y="220"/>
                </a:lnTo>
                <a:lnTo>
                  <a:pt x="308" y="218"/>
                </a:lnTo>
                <a:lnTo>
                  <a:pt x="318" y="220"/>
                </a:lnTo>
                <a:lnTo>
                  <a:pt x="326" y="224"/>
                </a:lnTo>
                <a:lnTo>
                  <a:pt x="332" y="232"/>
                </a:lnTo>
                <a:lnTo>
                  <a:pt x="332" y="232"/>
                </a:lnTo>
                <a:lnTo>
                  <a:pt x="334" y="240"/>
                </a:lnTo>
                <a:lnTo>
                  <a:pt x="332" y="250"/>
                </a:lnTo>
                <a:lnTo>
                  <a:pt x="328" y="258"/>
                </a:lnTo>
                <a:lnTo>
                  <a:pt x="320" y="264"/>
                </a:lnTo>
                <a:lnTo>
                  <a:pt x="320" y="264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9BCC69FA-6A44-48B1-8166-5DDA168F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54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Приемка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058679" y="1263580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58A13-95FE-43BF-BA10-C472CF3B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20" y="1016756"/>
            <a:ext cx="8773688" cy="32432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2475E-6F5B-4D4F-B643-B4206BC9E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608" y="1049289"/>
            <a:ext cx="1586759" cy="33384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8206E536-E0A5-483F-9342-DB4D54C0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9A56E4-7944-4EBE-A3F7-18B7E993E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7" y="4387711"/>
            <a:ext cx="7886701" cy="2413417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46B19B2-B0F6-42F6-9F28-EAA5D9D7F3B3}"/>
              </a:ext>
            </a:extLst>
          </p:cNvPr>
          <p:cNvGrpSpPr/>
          <p:nvPr/>
        </p:nvGrpSpPr>
        <p:grpSpPr>
          <a:xfrm>
            <a:off x="9220200" y="4513884"/>
            <a:ext cx="2579914" cy="2159826"/>
            <a:chOff x="320461" y="1236840"/>
            <a:chExt cx="5559609" cy="1821320"/>
          </a:xfrm>
        </p:grpSpPr>
        <p:sp>
          <p:nvSpPr>
            <p:cNvPr id="16" name="Snip Single Corner Rectangle 7">
              <a:extLst>
                <a:ext uri="{FF2B5EF4-FFF2-40B4-BE49-F238E27FC236}">
                  <a16:creationId xmlns:a16="http://schemas.microsoft.com/office/drawing/2014/main" id="{A191596B-F81E-4D0C-A818-F41B82308236}"/>
                </a:ext>
              </a:extLst>
            </p:cNvPr>
            <p:cNvSpPr/>
            <p:nvPr/>
          </p:nvSpPr>
          <p:spPr>
            <a:xfrm>
              <a:off x="320461" y="1255648"/>
              <a:ext cx="5559609" cy="1802512"/>
            </a:xfrm>
            <a:prstGeom prst="snip1Rect">
              <a:avLst>
                <a:gd name="adj" fmla="val 11171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r>
                <a:rPr lang="ru-RU" sz="1200" dirty="0">
                  <a:solidFill>
                    <a:schemeClr val="tx2"/>
                  </a:solidFill>
                </a:rPr>
                <a:t>Документ приемка горных работ фиксирует забракованные и переходящие остатки горных и геологоразведочных работ между периодами. Например, количество пробуренных и взорванных буровых скважин, принятых к оплате и расходам. Возможна настройка аналитик работ</a:t>
              </a:r>
            </a:p>
          </p:txBody>
        </p:sp>
        <p:sp>
          <p:nvSpPr>
            <p:cNvPr id="17" name="Isosceles Triangle 9">
              <a:extLst>
                <a:ext uri="{FF2B5EF4-FFF2-40B4-BE49-F238E27FC236}">
                  <a16:creationId xmlns:a16="http://schemas.microsoft.com/office/drawing/2014/main" id="{22C5C751-32CE-4106-98AC-5EC6E9755B8C}"/>
                </a:ext>
              </a:extLst>
            </p:cNvPr>
            <p:cNvSpPr/>
            <p:nvPr/>
          </p:nvSpPr>
          <p:spPr>
            <a:xfrm rot="13526483">
              <a:off x="5373075" y="1276141"/>
              <a:ext cx="308995" cy="230393"/>
            </a:xfrm>
            <a:prstGeom prst="triangle">
              <a:avLst>
                <a:gd name="adj" fmla="val 4738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08000"/>
              <a:endParaRPr lang="ru-RU" sz="1600" dirty="0">
                <a:solidFill>
                  <a:schemeClr val="tx2"/>
                </a:solidFill>
                <a:latin typeface="Calibri"/>
              </a:endParaRPr>
            </a:p>
          </p:txBody>
        </p:sp>
      </p:grpSp>
      <p:sp>
        <p:nvSpPr>
          <p:cNvPr id="18" name="Freeform 4845">
            <a:extLst>
              <a:ext uri="{FF2B5EF4-FFF2-40B4-BE49-F238E27FC236}">
                <a16:creationId xmlns:a16="http://schemas.microsoft.com/office/drawing/2014/main" id="{8C638790-E83B-4480-A3ED-6CCCFE9208C7}"/>
              </a:ext>
            </a:extLst>
          </p:cNvPr>
          <p:cNvSpPr>
            <a:spLocks noEditPoints="1"/>
          </p:cNvSpPr>
          <p:nvPr/>
        </p:nvSpPr>
        <p:spPr bwMode="auto">
          <a:xfrm>
            <a:off x="11424139" y="630864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0D81E651-0745-4B02-A8B1-5EA3452A543E}"/>
              </a:ext>
            </a:extLst>
          </p:cNvPr>
          <p:cNvCxnSpPr/>
          <p:nvPr/>
        </p:nvCxnSpPr>
        <p:spPr>
          <a:xfrm>
            <a:off x="5494020" y="1661160"/>
            <a:ext cx="37261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68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Оперативный учет остатков продукции на складах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F7EE5-B202-4D62-86C9-FE0271FAB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15" y="1028280"/>
            <a:ext cx="4660452" cy="440936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Объект 1">
            <a:extLst>
              <a:ext uri="{FF2B5EF4-FFF2-40B4-BE49-F238E27FC236}">
                <a16:creationId xmlns:a16="http://schemas.microsoft.com/office/drawing/2014/main" id="{6BE1505C-DEE2-453B-9E9F-E753E97F3ABC}"/>
              </a:ext>
            </a:extLst>
          </p:cNvPr>
          <p:cNvSpPr txBox="1">
            <a:spLocks/>
          </p:cNvSpPr>
          <p:nvPr/>
        </p:nvSpPr>
        <p:spPr>
          <a:xfrm>
            <a:off x="2085312" y="1290214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962D552D-53E3-4B74-9441-56F5715B94A9}"/>
              </a:ext>
            </a:extLst>
          </p:cNvPr>
          <p:cNvSpPr/>
          <p:nvPr/>
        </p:nvSpPr>
        <p:spPr>
          <a:xfrm>
            <a:off x="5186535" y="1351563"/>
            <a:ext cx="6762750" cy="1533933"/>
          </a:xfrm>
          <a:prstGeom prst="snip1Rect">
            <a:avLst>
              <a:gd name="adj" fmla="val 758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Документы оперативного учета горных работ автоматически формируют остатки и партии горной массы по складам. При необходимости по складам настраивается складской учет по штабелям.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</a:p>
          <a:p>
            <a:pPr marL="108000"/>
            <a:r>
              <a:rPr lang="ru-RU" sz="1600" dirty="0">
                <a:solidFill>
                  <a:schemeClr val="tx2"/>
                </a:solidFill>
              </a:rPr>
              <a:t>В отчете по партиям остатки полезных ископаемых на складах можно расшифровать по местам их добычи и показателям качества</a:t>
            </a:r>
          </a:p>
          <a:p>
            <a:pPr marL="108000"/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68708093-CB6A-47B3-B5FC-0896757B385C}"/>
              </a:ext>
            </a:extLst>
          </p:cNvPr>
          <p:cNvSpPr/>
          <p:nvPr/>
        </p:nvSpPr>
        <p:spPr>
          <a:xfrm rot="13398695">
            <a:off x="11709688" y="1420072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FE13D002-1951-4A32-BAB0-C4A7C72B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5" name="Freeform 4845">
            <a:extLst>
              <a:ext uri="{FF2B5EF4-FFF2-40B4-BE49-F238E27FC236}">
                <a16:creationId xmlns:a16="http://schemas.microsoft.com/office/drawing/2014/main" id="{F7918FD8-8E9B-45D1-A342-DE77CA439587}"/>
              </a:ext>
            </a:extLst>
          </p:cNvPr>
          <p:cNvSpPr>
            <a:spLocks noEditPoints="1"/>
          </p:cNvSpPr>
          <p:nvPr/>
        </p:nvSpPr>
        <p:spPr bwMode="auto">
          <a:xfrm>
            <a:off x="11468326" y="240060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D6B679-474F-4898-8D98-6FFAEAC9D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5" y="3740749"/>
            <a:ext cx="9825037" cy="29255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747214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исполнения сменных нарядов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1E3F2-8A14-40DF-A416-27E5EC719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95"/>
          <a:stretch/>
        </p:blipFill>
        <p:spPr>
          <a:xfrm>
            <a:off x="1856554" y="1774791"/>
            <a:ext cx="8830495" cy="47831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Объект 1">
            <a:extLst>
              <a:ext uri="{FF2B5EF4-FFF2-40B4-BE49-F238E27FC236}">
                <a16:creationId xmlns:a16="http://schemas.microsoft.com/office/drawing/2014/main" id="{4E0515EF-3667-4942-8D96-72DF1E222EB5}"/>
              </a:ext>
            </a:extLst>
          </p:cNvPr>
          <p:cNvSpPr txBox="1">
            <a:spLocks/>
          </p:cNvSpPr>
          <p:nvPr/>
        </p:nvSpPr>
        <p:spPr>
          <a:xfrm>
            <a:off x="2058679" y="1263580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3D8899DB-C608-45B2-9F9A-596F4FE51DF6}"/>
              </a:ext>
            </a:extLst>
          </p:cNvPr>
          <p:cNvSpPr/>
          <p:nvPr/>
        </p:nvSpPr>
        <p:spPr>
          <a:xfrm>
            <a:off x="341947" y="1001695"/>
            <a:ext cx="11564302" cy="512418"/>
          </a:xfrm>
          <a:prstGeom prst="snip1Rect">
            <a:avLst>
              <a:gd name="adj" fmla="val 30608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Отчет Исполнение наряда на смену позволяет проводить анализ причин отклонений от запланированных на смену показателей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F8F701DB-2D98-4B9D-90CD-0E59FD19D56A}"/>
              </a:ext>
            </a:extLst>
          </p:cNvPr>
          <p:cNvSpPr/>
          <p:nvPr/>
        </p:nvSpPr>
        <p:spPr>
          <a:xfrm rot="13398695">
            <a:off x="11666653" y="1070203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6A1812E7-6FA0-48E7-BEE6-B43D33F0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203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План-фактный и факторный анализ горных и геологоразведочных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F21CE-72E1-4A10-9C98-8BB5B0A5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46283"/>
            <a:ext cx="6808134" cy="32407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CCF1E7-F89A-463D-A348-63E048B5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07" y="4029926"/>
            <a:ext cx="8312075" cy="275197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1F2FB-E917-418E-9BBD-D48E92B9A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781" y="1146283"/>
            <a:ext cx="3035630" cy="275197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8C9DCF-A4A7-47C9-9A88-45B691CFA971}"/>
              </a:ext>
            </a:extLst>
          </p:cNvPr>
          <p:cNvSpPr txBox="1">
            <a:spLocks noChangeArrowheads="1"/>
          </p:cNvSpPr>
          <p:nvPr/>
        </p:nvSpPr>
        <p:spPr>
          <a:xfrm>
            <a:off x="4484075" y="5325761"/>
            <a:ext cx="7207756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1200" b="1" dirty="0">
                <a:solidFill>
                  <a:schemeClr val="tx2"/>
                </a:solidFill>
              </a:rPr>
              <a:t>СМЕНА – СУТКИ – МЕСЯЦ - ГОД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A53F5400-B2D6-47CD-8A2C-A71F877E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34</a:t>
            </a:fld>
            <a:endParaRPr lang="ru-RU" dirty="0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0DFDA79-2355-4551-BCFE-51AEDD61BCBA}"/>
              </a:ext>
            </a:extLst>
          </p:cNvPr>
          <p:cNvCxnSpPr>
            <a:cxnSpLocks/>
          </p:cNvCxnSpPr>
          <p:nvPr/>
        </p:nvCxnSpPr>
        <p:spPr>
          <a:xfrm flipV="1">
            <a:off x="4792980" y="2918460"/>
            <a:ext cx="3129801" cy="22021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nip Single Corner Rectangle 7">
            <a:extLst>
              <a:ext uri="{FF2B5EF4-FFF2-40B4-BE49-F238E27FC236}">
                <a16:creationId xmlns:a16="http://schemas.microsoft.com/office/drawing/2014/main" id="{AA8A1914-1B46-4BAB-B892-D1922631A613}"/>
              </a:ext>
            </a:extLst>
          </p:cNvPr>
          <p:cNvSpPr/>
          <p:nvPr/>
        </p:nvSpPr>
        <p:spPr>
          <a:xfrm>
            <a:off x="360250" y="4558793"/>
            <a:ext cx="3059836" cy="2223103"/>
          </a:xfrm>
          <a:prstGeom prst="snip1Rect">
            <a:avLst>
              <a:gd name="adj" fmla="val 758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400" dirty="0">
                <a:solidFill>
                  <a:schemeClr val="tx2"/>
                </a:solidFill>
              </a:rPr>
              <a:t>В отчетах по план-фактному анализу горных и геологоразведочных работ можно анализировать как количественные, так и качественные показатели.</a:t>
            </a:r>
          </a:p>
          <a:p>
            <a:pPr marL="108000"/>
            <a:r>
              <a:rPr lang="ru-RU" sz="1400" dirty="0">
                <a:solidFill>
                  <a:schemeClr val="tx2"/>
                </a:solidFill>
              </a:rPr>
              <a:t>В отчете на дату заложено большое количество факторов для анализа</a:t>
            </a:r>
          </a:p>
        </p:txBody>
      </p:sp>
      <p:sp>
        <p:nvSpPr>
          <p:cNvPr id="12" name="Isosceles Triangle 9">
            <a:extLst>
              <a:ext uri="{FF2B5EF4-FFF2-40B4-BE49-F238E27FC236}">
                <a16:creationId xmlns:a16="http://schemas.microsoft.com/office/drawing/2014/main" id="{27E76D55-67DC-4A3E-B3F3-4739A22E2DFA}"/>
              </a:ext>
            </a:extLst>
          </p:cNvPr>
          <p:cNvSpPr/>
          <p:nvPr/>
        </p:nvSpPr>
        <p:spPr>
          <a:xfrm rot="13398695">
            <a:off x="3180489" y="4627303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D09A374C-4E53-40FD-9A51-7549B0914C2B}"/>
              </a:ext>
            </a:extLst>
          </p:cNvPr>
          <p:cNvSpPr>
            <a:spLocks noEditPoints="1"/>
          </p:cNvSpPr>
          <p:nvPr/>
        </p:nvSpPr>
        <p:spPr bwMode="auto">
          <a:xfrm>
            <a:off x="3022864" y="637396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08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51859-9D5C-4F84-9543-250B7EFD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66" y="1800225"/>
            <a:ext cx="4400416" cy="482917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оперативных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77C4F-82EA-4FD8-AA99-853833FD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08" y="1800225"/>
            <a:ext cx="4715812" cy="482917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Объект 1">
            <a:extLst>
              <a:ext uri="{FF2B5EF4-FFF2-40B4-BE49-F238E27FC236}">
                <a16:creationId xmlns:a16="http://schemas.microsoft.com/office/drawing/2014/main" id="{F97B3802-1282-4D1D-8DC8-98B570FF98E2}"/>
              </a:ext>
            </a:extLst>
          </p:cNvPr>
          <p:cNvSpPr txBox="1">
            <a:spLocks/>
          </p:cNvSpPr>
          <p:nvPr/>
        </p:nvSpPr>
        <p:spPr>
          <a:xfrm>
            <a:off x="2040923" y="1245825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9" name="Snip Single Corner Rectangle 7">
            <a:extLst>
              <a:ext uri="{FF2B5EF4-FFF2-40B4-BE49-F238E27FC236}">
                <a16:creationId xmlns:a16="http://schemas.microsoft.com/office/drawing/2014/main" id="{69A58735-00A0-4326-85D3-00F2F25490D8}"/>
              </a:ext>
            </a:extLst>
          </p:cNvPr>
          <p:cNvSpPr/>
          <p:nvPr/>
        </p:nvSpPr>
        <p:spPr>
          <a:xfrm>
            <a:off x="390867" y="983892"/>
            <a:ext cx="11391558" cy="684685"/>
          </a:xfrm>
          <a:prstGeom prst="snip1Rect">
            <a:avLst>
              <a:gd name="adj" fmla="val 2333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 algn="ctr"/>
            <a:r>
              <a:rPr lang="ru-RU" sz="1600" dirty="0">
                <a:solidFill>
                  <a:schemeClr val="tx2"/>
                </a:solidFill>
                <a:latin typeface="Calibri"/>
              </a:rPr>
              <a:t>Анализ данных в отчетах возможен в табличном виде и диаграммах с помощью простой настройки. Данные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по горным работам могут быть проанализированы по статистике или с учетом результатов маркшейдерских замеров.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7062DFC-D5A9-4913-8557-9049C6C7953F}"/>
              </a:ext>
            </a:extLst>
          </p:cNvPr>
          <p:cNvSpPr/>
          <p:nvPr/>
        </p:nvSpPr>
        <p:spPr>
          <a:xfrm rot="13398695">
            <a:off x="11561537" y="1052402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E5DA7197-A29C-4065-82EF-7A737CAF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ED7857B5-0DA0-4658-829F-082DAE982435}"/>
              </a:ext>
            </a:extLst>
          </p:cNvPr>
          <p:cNvSpPr>
            <a:spLocks noEditPoints="1"/>
          </p:cNvSpPr>
          <p:nvPr/>
        </p:nvSpPr>
        <p:spPr bwMode="auto">
          <a:xfrm>
            <a:off x="11320175" y="1218660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63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: скругленные углы 1">
            <a:extLst>
              <a:ext uri="{FF2B5EF4-FFF2-40B4-BE49-F238E27FC236}">
                <a16:creationId xmlns:a16="http://schemas.microsoft.com/office/drawing/2014/main" id="{9EB392E4-A480-4D50-9CF3-D5B1DDF3268C}"/>
              </a:ext>
            </a:extLst>
          </p:cNvPr>
          <p:cNvSpPr/>
          <p:nvPr/>
        </p:nvSpPr>
        <p:spPr>
          <a:xfrm>
            <a:off x="1700665" y="1632567"/>
            <a:ext cx="8790670" cy="4607509"/>
          </a:xfrm>
          <a:prstGeom prst="roundRect">
            <a:avLst>
              <a:gd name="adj" fmla="val 5506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переработкой полезных ископаемых</a:t>
            </a:r>
          </a:p>
        </p:txBody>
      </p:sp>
      <p:sp>
        <p:nvSpPr>
          <p:cNvPr id="37" name="Triangle 60">
            <a:extLst>
              <a:ext uri="{FF2B5EF4-FFF2-40B4-BE49-F238E27FC236}">
                <a16:creationId xmlns:a16="http://schemas.microsoft.com/office/drawing/2014/main" id="{2E5FC6D7-44C7-4BC2-A00E-EFF71E661BBF}"/>
              </a:ext>
            </a:extLst>
          </p:cNvPr>
          <p:cNvSpPr/>
          <p:nvPr/>
        </p:nvSpPr>
        <p:spPr>
          <a:xfrm flipV="1">
            <a:off x="4991230" y="1801240"/>
            <a:ext cx="2894718" cy="4239812"/>
          </a:xfrm>
          <a:prstGeom prst="triangle">
            <a:avLst/>
          </a:prstGeom>
          <a:gradFill>
            <a:gsLst>
              <a:gs pos="99000">
                <a:srgbClr val="859CA3"/>
              </a:gs>
              <a:gs pos="0">
                <a:srgbClr val="859CA3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рямоугольник: скругленные углы 75">
            <a:extLst>
              <a:ext uri="{FF2B5EF4-FFF2-40B4-BE49-F238E27FC236}">
                <a16:creationId xmlns:a16="http://schemas.microsoft.com/office/drawing/2014/main" id="{7E1ADA77-DC92-48A2-B3F3-6D1D8387BAA2}"/>
              </a:ext>
            </a:extLst>
          </p:cNvPr>
          <p:cNvSpPr/>
          <p:nvPr/>
        </p:nvSpPr>
        <p:spPr>
          <a:xfrm>
            <a:off x="3738589" y="1792387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Нормирование переработки</a:t>
            </a:r>
          </a:p>
        </p:txBody>
      </p:sp>
      <p:sp>
        <p:nvSpPr>
          <p:cNvPr id="39" name="Прямоугольник: скругленные углы 76">
            <a:extLst>
              <a:ext uri="{FF2B5EF4-FFF2-40B4-BE49-F238E27FC236}">
                <a16:creationId xmlns:a16="http://schemas.microsoft.com/office/drawing/2014/main" id="{539BD729-CF26-4E20-AF24-BBD99697954A}"/>
              </a:ext>
            </a:extLst>
          </p:cNvPr>
          <p:cNvSpPr/>
          <p:nvPr/>
        </p:nvSpPr>
        <p:spPr>
          <a:xfrm>
            <a:off x="3738589" y="4309903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Корректировка переработки продукции</a:t>
            </a:r>
          </a:p>
        </p:txBody>
      </p:sp>
      <p:sp>
        <p:nvSpPr>
          <p:cNvPr id="40" name="Прямоугольник: скругленные углы 77">
            <a:extLst>
              <a:ext uri="{FF2B5EF4-FFF2-40B4-BE49-F238E27FC236}">
                <a16:creationId xmlns:a16="http://schemas.microsoft.com/office/drawing/2014/main" id="{8F57977F-0428-475C-A809-1BD9569C07C9}"/>
              </a:ext>
            </a:extLst>
          </p:cNvPr>
          <p:cNvSpPr/>
          <p:nvPr/>
        </p:nvSpPr>
        <p:spPr>
          <a:xfrm>
            <a:off x="3738589" y="2421766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Объемно-календарное планирование переработки</a:t>
            </a:r>
          </a:p>
        </p:txBody>
      </p:sp>
      <p:sp>
        <p:nvSpPr>
          <p:cNvPr id="42" name="Прямоугольник: скругленные углы 93">
            <a:extLst>
              <a:ext uri="{FF2B5EF4-FFF2-40B4-BE49-F238E27FC236}">
                <a16:creationId xmlns:a16="http://schemas.microsoft.com/office/drawing/2014/main" id="{DA79B848-F054-46CE-8FEA-CFA8044523B0}"/>
              </a:ext>
            </a:extLst>
          </p:cNvPr>
          <p:cNvSpPr/>
          <p:nvPr/>
        </p:nvSpPr>
        <p:spPr>
          <a:xfrm>
            <a:off x="3738589" y="3051145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Сменное планирование переработки</a:t>
            </a:r>
          </a:p>
        </p:txBody>
      </p:sp>
      <p:sp>
        <p:nvSpPr>
          <p:cNvPr id="43" name="Прямоугольник: скругленные углы 94">
            <a:extLst>
              <a:ext uri="{FF2B5EF4-FFF2-40B4-BE49-F238E27FC236}">
                <a16:creationId xmlns:a16="http://schemas.microsoft.com/office/drawing/2014/main" id="{DC4DDD07-1839-41EC-B8EA-2159DB8563A7}"/>
              </a:ext>
            </a:extLst>
          </p:cNvPr>
          <p:cNvSpPr/>
          <p:nvPr/>
        </p:nvSpPr>
        <p:spPr>
          <a:xfrm>
            <a:off x="3738589" y="3680524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Оперативный учет переработки, незавершенного производства и технологических показателей</a:t>
            </a:r>
          </a:p>
        </p:txBody>
      </p:sp>
      <p:sp>
        <p:nvSpPr>
          <p:cNvPr id="44" name="Прямоугольник: скругленные углы 95">
            <a:extLst>
              <a:ext uri="{FF2B5EF4-FFF2-40B4-BE49-F238E27FC236}">
                <a16:creationId xmlns:a16="http://schemas.microsoft.com/office/drawing/2014/main" id="{51A40809-6723-4FBC-9637-291763823409}"/>
              </a:ext>
            </a:extLst>
          </p:cNvPr>
          <p:cNvSpPr/>
          <p:nvPr/>
        </p:nvSpPr>
        <p:spPr>
          <a:xfrm>
            <a:off x="3738589" y="4939282"/>
            <a:ext cx="5400000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Анализ переработки продукции</a:t>
            </a:r>
          </a:p>
        </p:txBody>
      </p:sp>
      <p:sp>
        <p:nvSpPr>
          <p:cNvPr id="45" name="Прямоугольник: скругленные углы 96">
            <a:extLst>
              <a:ext uri="{FF2B5EF4-FFF2-40B4-BE49-F238E27FC236}">
                <a16:creationId xmlns:a16="http://schemas.microsoft.com/office/drawing/2014/main" id="{5973F038-B599-4F2D-949B-993242A046F4}"/>
              </a:ext>
            </a:extLst>
          </p:cNvPr>
          <p:cNvSpPr/>
          <p:nvPr/>
        </p:nvSpPr>
        <p:spPr>
          <a:xfrm>
            <a:off x="3738589" y="5568663"/>
            <a:ext cx="5400000" cy="47239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>
              <a:defRPr/>
            </a:pPr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Выгрузка в учетные системы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1506A">
                  <a:lumMod val="50000"/>
                </a:srgbClr>
              </a:solidFill>
              <a:effectLst/>
              <a:uLnTx/>
              <a:uFillTx/>
              <a:latin typeface="Gotham Pro Medium" panose="02000503040000020004" pitchFamily="2" charset="0"/>
              <a:ea typeface="+mn-ea"/>
              <a:cs typeface="Gotham Pro Medium" panose="02000503040000020004" pitchFamily="2" charset="0"/>
            </a:endParaRPr>
          </a:p>
        </p:txBody>
      </p:sp>
      <p:sp>
        <p:nvSpPr>
          <p:cNvPr id="47" name="Прямоугольник: скругленные углы 100">
            <a:extLst>
              <a:ext uri="{FF2B5EF4-FFF2-40B4-BE49-F238E27FC236}">
                <a16:creationId xmlns:a16="http://schemas.microsoft.com/office/drawing/2014/main" id="{6BFD8A7A-11FD-4F83-B555-25BBD32AFA0F}"/>
              </a:ext>
            </a:extLst>
          </p:cNvPr>
          <p:cNvSpPr/>
          <p:nvPr/>
        </p:nvSpPr>
        <p:spPr>
          <a:xfrm>
            <a:off x="1927160" y="3501412"/>
            <a:ext cx="1144208" cy="826898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SCADA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, ВЕСОВЫЕ</a:t>
            </a:r>
          </a:p>
        </p:txBody>
      </p:sp>
      <p:grpSp>
        <p:nvGrpSpPr>
          <p:cNvPr id="48" name="Group 83">
            <a:extLst>
              <a:ext uri="{FF2B5EF4-FFF2-40B4-BE49-F238E27FC236}">
                <a16:creationId xmlns:a16="http://schemas.microsoft.com/office/drawing/2014/main" id="{A68AF555-E34B-4938-B567-2766A8185C9B}"/>
              </a:ext>
            </a:extLst>
          </p:cNvPr>
          <p:cNvGrpSpPr/>
          <p:nvPr/>
        </p:nvGrpSpPr>
        <p:grpSpPr>
          <a:xfrm>
            <a:off x="2989208" y="3756837"/>
            <a:ext cx="650274" cy="121128"/>
            <a:chOff x="1757373" y="1454489"/>
            <a:chExt cx="650274" cy="121128"/>
          </a:xfrm>
        </p:grpSpPr>
        <p:sp>
          <p:nvSpPr>
            <p:cNvPr id="49" name="Oval 84">
              <a:extLst>
                <a:ext uri="{FF2B5EF4-FFF2-40B4-BE49-F238E27FC236}">
                  <a16:creationId xmlns:a16="http://schemas.microsoft.com/office/drawing/2014/main" id="{C31EB573-0392-4527-B190-B387559360F9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Arrow Connector 85">
              <a:extLst>
                <a:ext uri="{FF2B5EF4-FFF2-40B4-BE49-F238E27FC236}">
                  <a16:creationId xmlns:a16="http://schemas.microsoft.com/office/drawing/2014/main" id="{EA5CC317-ECEA-4C2E-8F36-B9BD4D6865BC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51" name="Group 86">
            <a:extLst>
              <a:ext uri="{FF2B5EF4-FFF2-40B4-BE49-F238E27FC236}">
                <a16:creationId xmlns:a16="http://schemas.microsoft.com/office/drawing/2014/main" id="{DB6EC549-788E-4194-AC6E-4109B3D4B2E0}"/>
              </a:ext>
            </a:extLst>
          </p:cNvPr>
          <p:cNvGrpSpPr/>
          <p:nvPr/>
        </p:nvGrpSpPr>
        <p:grpSpPr>
          <a:xfrm flipH="1">
            <a:off x="3151667" y="3914861"/>
            <a:ext cx="650274" cy="121128"/>
            <a:chOff x="1757373" y="1454489"/>
            <a:chExt cx="650274" cy="121128"/>
          </a:xfrm>
        </p:grpSpPr>
        <p:sp>
          <p:nvSpPr>
            <p:cNvPr id="52" name="Oval 87">
              <a:extLst>
                <a:ext uri="{FF2B5EF4-FFF2-40B4-BE49-F238E27FC236}">
                  <a16:creationId xmlns:a16="http://schemas.microsoft.com/office/drawing/2014/main" id="{9CB227A4-1E5B-426C-96F8-8F5E3AB8CB0F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Straight Arrow Connector 88">
              <a:extLst>
                <a:ext uri="{FF2B5EF4-FFF2-40B4-BE49-F238E27FC236}">
                  <a16:creationId xmlns:a16="http://schemas.microsoft.com/office/drawing/2014/main" id="{601A0014-2905-4191-891A-33109D174EDD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pic>
        <p:nvPicPr>
          <p:cNvPr id="55" name="Graphic 90">
            <a:extLst>
              <a:ext uri="{FF2B5EF4-FFF2-40B4-BE49-F238E27FC236}">
                <a16:creationId xmlns:a16="http://schemas.microsoft.com/office/drawing/2014/main" id="{E35AA238-B514-43A1-9CB1-569D43DBD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1056" y="1893345"/>
            <a:ext cx="270474" cy="270474"/>
          </a:xfrm>
          <a:prstGeom prst="rect">
            <a:avLst/>
          </a:prstGeom>
        </p:spPr>
      </p:pic>
      <p:pic>
        <p:nvPicPr>
          <p:cNvPr id="56" name="Graphic 91">
            <a:extLst>
              <a:ext uri="{FF2B5EF4-FFF2-40B4-BE49-F238E27FC236}">
                <a16:creationId xmlns:a16="http://schemas.microsoft.com/office/drawing/2014/main" id="{DF257125-0333-4E05-81A8-1E1685A503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51056" y="2522724"/>
            <a:ext cx="270474" cy="270474"/>
          </a:xfrm>
          <a:prstGeom prst="rect">
            <a:avLst/>
          </a:prstGeom>
        </p:spPr>
      </p:pic>
      <p:pic>
        <p:nvPicPr>
          <p:cNvPr id="57" name="Graphic 93">
            <a:extLst>
              <a:ext uri="{FF2B5EF4-FFF2-40B4-BE49-F238E27FC236}">
                <a16:creationId xmlns:a16="http://schemas.microsoft.com/office/drawing/2014/main" id="{3B046E3C-CDE3-4CB0-BEFE-43EF04F49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951056" y="3781482"/>
            <a:ext cx="270474" cy="270474"/>
          </a:xfrm>
          <a:prstGeom prst="rect">
            <a:avLst/>
          </a:prstGeom>
        </p:spPr>
      </p:pic>
      <p:pic>
        <p:nvPicPr>
          <p:cNvPr id="58" name="Graphic 94">
            <a:extLst>
              <a:ext uri="{FF2B5EF4-FFF2-40B4-BE49-F238E27FC236}">
                <a16:creationId xmlns:a16="http://schemas.microsoft.com/office/drawing/2014/main" id="{7BB9C5FE-D76E-4DE5-B0C9-3F3AF4A375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951056" y="4410861"/>
            <a:ext cx="270474" cy="270474"/>
          </a:xfrm>
          <a:prstGeom prst="rect">
            <a:avLst/>
          </a:prstGeom>
        </p:spPr>
      </p:pic>
      <p:pic>
        <p:nvPicPr>
          <p:cNvPr id="59" name="Graphic 1">
            <a:extLst>
              <a:ext uri="{FF2B5EF4-FFF2-40B4-BE49-F238E27FC236}">
                <a16:creationId xmlns:a16="http://schemas.microsoft.com/office/drawing/2014/main" id="{3738363A-A027-4E30-B375-DC3E4C98DA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963351" y="5681916"/>
            <a:ext cx="245885" cy="245885"/>
          </a:xfrm>
          <a:prstGeom prst="rect">
            <a:avLst/>
          </a:prstGeom>
        </p:spPr>
      </p:pic>
      <p:pic>
        <p:nvPicPr>
          <p:cNvPr id="60" name="Graphic 2">
            <a:extLst>
              <a:ext uri="{FF2B5EF4-FFF2-40B4-BE49-F238E27FC236}">
                <a16:creationId xmlns:a16="http://schemas.microsoft.com/office/drawing/2014/main" id="{62BD5D04-A735-422A-8C33-75D3248356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951056" y="5040240"/>
            <a:ext cx="270474" cy="270474"/>
          </a:xfrm>
          <a:prstGeom prst="rect">
            <a:avLst/>
          </a:prstGeom>
        </p:spPr>
      </p:pic>
      <p:pic>
        <p:nvPicPr>
          <p:cNvPr id="61" name="Graphic 3">
            <a:extLst>
              <a:ext uri="{FF2B5EF4-FFF2-40B4-BE49-F238E27FC236}">
                <a16:creationId xmlns:a16="http://schemas.microsoft.com/office/drawing/2014/main" id="{A4D3D668-A2D6-4F2B-BC60-CF7C1D8C97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951056" y="3152103"/>
            <a:ext cx="270474" cy="270474"/>
          </a:xfrm>
          <a:prstGeom prst="rect">
            <a:avLst/>
          </a:prstGeom>
        </p:spPr>
      </p:pic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BEFE9C88-396A-46E9-968D-9FBA2A68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75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Нормативная информация по переработке продукции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FEFF2-C451-47ED-B0D3-7CEF428D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89" y="1082796"/>
            <a:ext cx="5150222" cy="25176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7FB34-5660-4F3F-9116-721FF583AC1F}"/>
              </a:ext>
            </a:extLst>
          </p:cNvPr>
          <p:cNvSpPr txBox="1"/>
          <p:nvPr/>
        </p:nvSpPr>
        <p:spPr>
          <a:xfrm>
            <a:off x="281589" y="3942229"/>
            <a:ext cx="4864964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Для вида переработки можно настроить учет выхода продукции и доли сырья.</a:t>
            </a:r>
          </a:p>
          <a:p>
            <a:r>
              <a:rPr lang="ru-RU" dirty="0"/>
              <a:t>Можно указать необходимость учета материальных потоков по времени в течение смены.</a:t>
            </a:r>
          </a:p>
          <a:p>
            <a:r>
              <a:rPr lang="ru-RU" dirty="0"/>
              <a:t>Для номенклатуры продукции, сырья и отходов можно указать необходимость учета остатков и ведения учета по сухому весу, указать показатели качества для учета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CA6A7007-1730-47B4-8D6A-9667B43C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D89581-129E-4941-807F-6A6A86863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472" y="3086101"/>
            <a:ext cx="6379989" cy="33337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AD1FC129-F88D-470B-9B0B-C8336C415CF8}"/>
              </a:ext>
            </a:extLst>
          </p:cNvPr>
          <p:cNvSpPr txBox="1">
            <a:spLocks/>
          </p:cNvSpPr>
          <p:nvPr/>
        </p:nvSpPr>
        <p:spPr>
          <a:xfrm>
            <a:off x="2040923" y="1245825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10" name="Snip Single Corner Rectangle 7">
            <a:extLst>
              <a:ext uri="{FF2B5EF4-FFF2-40B4-BE49-F238E27FC236}">
                <a16:creationId xmlns:a16="http://schemas.microsoft.com/office/drawing/2014/main" id="{A0A86C0D-FF9E-4BD5-838A-0A51D08D47E0}"/>
              </a:ext>
            </a:extLst>
          </p:cNvPr>
          <p:cNvSpPr/>
          <p:nvPr/>
        </p:nvSpPr>
        <p:spPr>
          <a:xfrm>
            <a:off x="5653472" y="1554265"/>
            <a:ext cx="6379989" cy="684685"/>
          </a:xfrm>
          <a:prstGeom prst="snip1Rect">
            <a:avLst>
              <a:gd name="adj" fmla="val 2333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Справочник «Виды переработки» описывает материальные</a:t>
            </a:r>
          </a:p>
          <a:p>
            <a:pPr marL="108000"/>
            <a:r>
              <a:rPr lang="ru-RU" sz="1600" dirty="0">
                <a:solidFill>
                  <a:schemeClr val="tx2"/>
                </a:solidFill>
              </a:rPr>
              <a:t>потоки и качественные показатели передела переработки</a:t>
            </a:r>
          </a:p>
        </p:txBody>
      </p:sp>
      <p:sp>
        <p:nvSpPr>
          <p:cNvPr id="11" name="Isosceles Triangle 9">
            <a:extLst>
              <a:ext uri="{FF2B5EF4-FFF2-40B4-BE49-F238E27FC236}">
                <a16:creationId xmlns:a16="http://schemas.microsoft.com/office/drawing/2014/main" id="{A9A3D996-5BAC-4ADA-B01B-D2BA75156B4F}"/>
              </a:ext>
            </a:extLst>
          </p:cNvPr>
          <p:cNvSpPr/>
          <p:nvPr/>
        </p:nvSpPr>
        <p:spPr>
          <a:xfrm rot="13398695">
            <a:off x="11804885" y="1625254"/>
            <a:ext cx="243249" cy="67727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Freeform 4845">
            <a:extLst>
              <a:ext uri="{FF2B5EF4-FFF2-40B4-BE49-F238E27FC236}">
                <a16:creationId xmlns:a16="http://schemas.microsoft.com/office/drawing/2014/main" id="{F0C84253-D853-494C-AFBE-83C31AF3060A}"/>
              </a:ext>
            </a:extLst>
          </p:cNvPr>
          <p:cNvSpPr>
            <a:spLocks noEditPoints="1"/>
          </p:cNvSpPr>
          <p:nvPr/>
        </p:nvSpPr>
        <p:spPr bwMode="auto">
          <a:xfrm>
            <a:off x="11634461" y="183624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866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Нормативная информация по переработке продукции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050DF1-810D-4A17-9B8E-4D60C8AE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6" y="1036786"/>
            <a:ext cx="5734051" cy="39445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4B28B-2962-4F46-8631-E69B7F198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609" y="4552622"/>
            <a:ext cx="8648700" cy="21762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ED144BE6-D661-4F3A-91DE-EF1CE4E5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C1A3CF14-F29D-4FF0-87C1-EBD27BCD6307}"/>
              </a:ext>
            </a:extLst>
          </p:cNvPr>
          <p:cNvSpPr/>
          <p:nvPr/>
        </p:nvSpPr>
        <p:spPr>
          <a:xfrm>
            <a:off x="6186890" y="1638929"/>
            <a:ext cx="5585036" cy="1531835"/>
          </a:xfrm>
          <a:prstGeom prst="snip1Rect">
            <a:avLst>
              <a:gd name="adj" fmla="val 10072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Справочник «Перерабатывающие фабрики» описывает технологическую структуры фабрики, ее переделы и склады, материальные потоки, карту технологического контроля качества, места учета НЗП и измеряемые технологические показатели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F6895A4C-52A0-415A-ACFA-8E21E546ABFD}"/>
              </a:ext>
            </a:extLst>
          </p:cNvPr>
          <p:cNvSpPr/>
          <p:nvPr/>
        </p:nvSpPr>
        <p:spPr>
          <a:xfrm rot="13398695">
            <a:off x="11543350" y="1709918"/>
            <a:ext cx="243249" cy="67727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71EFE47F-63DB-4AD8-8085-EDC32C95BF4F}"/>
              </a:ext>
            </a:extLst>
          </p:cNvPr>
          <p:cNvSpPr>
            <a:spLocks noEditPoints="1"/>
          </p:cNvSpPr>
          <p:nvPr/>
        </p:nvSpPr>
        <p:spPr bwMode="auto">
          <a:xfrm>
            <a:off x="11372926" y="274653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4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26B1A1-4A32-4E13-8701-7A4FDA9E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1" y="3669899"/>
            <a:ext cx="5805354" cy="30467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Ресурсные спецификации переработки продукции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D1CF1-B81F-46BC-A1A8-BA009A049689}"/>
              </a:ext>
            </a:extLst>
          </p:cNvPr>
          <p:cNvSpPr/>
          <p:nvPr/>
        </p:nvSpPr>
        <p:spPr>
          <a:xfrm>
            <a:off x="1395147" y="4894118"/>
            <a:ext cx="800101" cy="1527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601EB69-AA9E-4492-B9F6-EC4967B2A145}"/>
              </a:ext>
            </a:extLst>
          </p:cNvPr>
          <p:cNvGrpSpPr/>
          <p:nvPr/>
        </p:nvGrpSpPr>
        <p:grpSpPr>
          <a:xfrm>
            <a:off x="6463291" y="2203537"/>
            <a:ext cx="4118984" cy="2650194"/>
            <a:chOff x="5326857" y="2692141"/>
            <a:chExt cx="3585382" cy="254764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E52AFF-737A-40AE-BA43-B3D7BB80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857" y="2692141"/>
              <a:ext cx="3585382" cy="2547645"/>
            </a:xfrm>
            <a:prstGeom prst="rect">
              <a:avLst/>
            </a:prstGeom>
            <a:ln w="25400">
              <a:solidFill>
                <a:srgbClr val="3A5D80"/>
              </a:solidFill>
            </a:ln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227A613-44BD-48CC-99E7-1DBF339B16B3}"/>
                </a:ext>
              </a:extLst>
            </p:cNvPr>
            <p:cNvSpPr/>
            <p:nvPr/>
          </p:nvSpPr>
          <p:spPr>
            <a:xfrm>
              <a:off x="5326857" y="2692141"/>
              <a:ext cx="3585382" cy="2547645"/>
            </a:xfrm>
            <a:prstGeom prst="roundRect">
              <a:avLst>
                <a:gd name="adj" fmla="val 143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2DE99CE-5936-4B89-A16E-262AAAAD012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95248" y="2992671"/>
            <a:ext cx="4268043" cy="19778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E28F48-6828-41A2-8ADB-DE1E8D410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823" y="4621738"/>
            <a:ext cx="4466919" cy="209486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E96520-5E30-473F-ADF2-FB070251B4B3}"/>
              </a:ext>
            </a:extLst>
          </p:cNvPr>
          <p:cNvSpPr/>
          <p:nvPr/>
        </p:nvSpPr>
        <p:spPr>
          <a:xfrm>
            <a:off x="5171090" y="5074390"/>
            <a:ext cx="800856" cy="3395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4F24E6C-F5DF-453B-BB4C-7C22E9928D96}"/>
              </a:ext>
            </a:extLst>
          </p:cNvPr>
          <p:cNvCxnSpPr>
            <a:cxnSpLocks/>
          </p:cNvCxnSpPr>
          <p:nvPr/>
        </p:nvCxnSpPr>
        <p:spPr>
          <a:xfrm>
            <a:off x="5971946" y="5266745"/>
            <a:ext cx="1397877" cy="1062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78969-E5D6-457C-8922-4B574E6AC3DE}"/>
              </a:ext>
            </a:extLst>
          </p:cNvPr>
          <p:cNvSpPr txBox="1"/>
          <p:nvPr/>
        </p:nvSpPr>
        <p:spPr>
          <a:xfrm>
            <a:off x="8314735" y="5750384"/>
            <a:ext cx="34534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1400" dirty="0">
                <a:solidFill>
                  <a:srgbClr val="3A5D80"/>
                </a:solidFill>
                <a:latin typeface="Calibri" panose="020F0502020204030204"/>
              </a:rPr>
              <a:t>РАССЧИТЫВАЕТСЯ ПОТРЕБЛЕНИЕ МАТЕРИАЛОВ ПРИ ВЫПУСКЕ ПРОДУКЦИИ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117E092B-D30A-4618-A122-C9F09349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9" name="Snip Single Corner Rectangle 7">
            <a:extLst>
              <a:ext uri="{FF2B5EF4-FFF2-40B4-BE49-F238E27FC236}">
                <a16:creationId xmlns:a16="http://schemas.microsoft.com/office/drawing/2014/main" id="{48F56B92-08D7-446F-9C96-AAAE02D564F2}"/>
              </a:ext>
            </a:extLst>
          </p:cNvPr>
          <p:cNvSpPr/>
          <p:nvPr/>
        </p:nvSpPr>
        <p:spPr>
          <a:xfrm>
            <a:off x="4975685" y="1107616"/>
            <a:ext cx="6904191" cy="1014331"/>
          </a:xfrm>
          <a:prstGeom prst="snip1Rect">
            <a:avLst>
              <a:gd name="adj" fmla="val 16874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При нормировании переработки выход продукции и отходов можно рассчитать по формуле с учетом количественных и качественных показателей сырья</a:t>
            </a:r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CBF449B0-6ECB-4B9D-B1CD-AC4CB6BB67BC}"/>
              </a:ext>
            </a:extLst>
          </p:cNvPr>
          <p:cNvSpPr/>
          <p:nvPr/>
        </p:nvSpPr>
        <p:spPr>
          <a:xfrm rot="13398695">
            <a:off x="11646525" y="1181823"/>
            <a:ext cx="243249" cy="67727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25FEBD-C44E-4B5D-B2B0-91847D80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63" y="1061094"/>
            <a:ext cx="4681522" cy="24892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2" name="Freeform 4845">
            <a:extLst>
              <a:ext uri="{FF2B5EF4-FFF2-40B4-BE49-F238E27FC236}">
                <a16:creationId xmlns:a16="http://schemas.microsoft.com/office/drawing/2014/main" id="{EF3EF4A5-2254-49E5-BB69-00DCFD7274AE}"/>
              </a:ext>
            </a:extLst>
          </p:cNvPr>
          <p:cNvSpPr>
            <a:spLocks noEditPoints="1"/>
          </p:cNvSpPr>
          <p:nvPr/>
        </p:nvSpPr>
        <p:spPr bwMode="auto">
          <a:xfrm>
            <a:off x="11476101" y="170421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40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Возможности для основных групп пользователей</a:t>
            </a:r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01E67F07-1E01-40C2-A3B6-FDC30904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E70EFE56-0518-43AF-B19A-2BF87AF52E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376624"/>
              </p:ext>
            </p:extLst>
          </p:nvPr>
        </p:nvGraphicFramePr>
        <p:xfrm>
          <a:off x="7884991" y="2322125"/>
          <a:ext cx="3998340" cy="312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PhotoPaint.Image.11" r:id="rId4" imgW="7314286" imgH="5714286" progId="">
                  <p:embed/>
                </p:oleObj>
              </mc:Choice>
              <mc:Fallback>
                <p:oleObj name="CorelPhotoPaint.Image.11" r:id="rId4" imgW="7314286" imgH="5714286" progId="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991" y="2322125"/>
                        <a:ext cx="3998340" cy="312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Объект 2">
            <a:extLst>
              <a:ext uri="{FF2B5EF4-FFF2-40B4-BE49-F238E27FC236}">
                <a16:creationId xmlns:a16="http://schemas.microsoft.com/office/drawing/2014/main" id="{FE7E7F26-933A-45A4-A0A2-F8AF7A78C22E}"/>
              </a:ext>
            </a:extLst>
          </p:cNvPr>
          <p:cNvSpPr txBox="1">
            <a:spLocks/>
          </p:cNvSpPr>
          <p:nvPr/>
        </p:nvSpPr>
        <p:spPr>
          <a:xfrm>
            <a:off x="473061" y="1240928"/>
            <a:ext cx="7667898" cy="52617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33F50"/>
                </a:solidFill>
              </a:rPr>
              <a:t>Руководителям предприятия: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333F50"/>
                </a:solidFill>
              </a:rPr>
              <a:t>возможности для анализа, гибкого управления ресурсами компании, повышения эффективности и конкурентоспособности.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33F50"/>
                </a:solidFill>
              </a:rPr>
              <a:t>Руководителям подразделений и менеджерам: 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buClr>
                <a:srgbClr val="233E59"/>
              </a:buClr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333F50"/>
                </a:solidFill>
              </a:rPr>
              <a:t>инструменты, позволяющие повысить эффективность </a:t>
            </a:r>
            <a:br>
              <a:rPr lang="ru-RU" altLang="ru-RU" dirty="0">
                <a:solidFill>
                  <a:srgbClr val="333F50"/>
                </a:solidFill>
              </a:rPr>
            </a:br>
            <a:r>
              <a:rPr lang="ru-RU" altLang="ru-RU" dirty="0">
                <a:solidFill>
                  <a:srgbClr val="333F50"/>
                </a:solidFill>
              </a:rPr>
              <a:t>ежедневной работы по своим направлениям.</a:t>
            </a:r>
          </a:p>
          <a:p>
            <a:pPr marL="0" indent="0">
              <a:spcBef>
                <a:spcPts val="2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33F50"/>
                </a:solidFill>
              </a:rPr>
              <a:t>Работникам учетных служб:</a:t>
            </a:r>
          </a:p>
          <a:p>
            <a:pPr marL="352425" indent="0">
              <a:lnSpc>
                <a:spcPct val="80000"/>
              </a:lnSpc>
              <a:spcBef>
                <a:spcPts val="0"/>
              </a:spcBef>
              <a:spcAft>
                <a:spcPct val="50000"/>
              </a:spcAft>
              <a:buClr>
                <a:srgbClr val="233E59"/>
              </a:buClr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333F50"/>
                </a:solidFill>
              </a:rPr>
              <a:t>средства для автоматизированного </a:t>
            </a:r>
            <a:br>
              <a:rPr lang="ru-RU" altLang="ru-RU" dirty="0">
                <a:solidFill>
                  <a:srgbClr val="333F50"/>
                </a:solidFill>
              </a:rPr>
            </a:br>
            <a:r>
              <a:rPr lang="ru-RU" altLang="ru-RU" dirty="0">
                <a:solidFill>
                  <a:srgbClr val="333F50"/>
                </a:solidFill>
              </a:rPr>
              <a:t>ведения оперативного учета в удобном </a:t>
            </a:r>
            <a:br>
              <a:rPr lang="ru-RU" altLang="ru-RU" dirty="0">
                <a:solidFill>
                  <a:srgbClr val="333F50"/>
                </a:solidFill>
              </a:rPr>
            </a:br>
            <a:r>
              <a:rPr lang="ru-RU" altLang="ru-RU" dirty="0">
                <a:solidFill>
                  <a:srgbClr val="333F50"/>
                </a:solidFill>
              </a:rPr>
              <a:t>современном интерфейсе.</a:t>
            </a:r>
          </a:p>
          <a:p>
            <a:pPr marL="0" indent="0"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Arial" panose="020B0604020202020204" pitchFamily="34" charset="0"/>
              <a:buNone/>
            </a:pPr>
            <a:endParaRPr lang="ru-RU" altLang="ru-RU" dirty="0">
              <a:solidFill>
                <a:srgbClr val="333F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30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переработки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0F86E-A86E-4288-B117-F46517EB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10" y="2633492"/>
            <a:ext cx="8514271" cy="23527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5D93C-D9AA-453A-8D15-862EAAFC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10" y="5078216"/>
            <a:ext cx="8514271" cy="13252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Объект 1">
            <a:extLst>
              <a:ext uri="{FF2B5EF4-FFF2-40B4-BE49-F238E27FC236}">
                <a16:creationId xmlns:a16="http://schemas.microsoft.com/office/drawing/2014/main" id="{3192B77F-6E4B-4C7F-BE47-077CE1E50405}"/>
              </a:ext>
            </a:extLst>
          </p:cNvPr>
          <p:cNvSpPr txBox="1">
            <a:spLocks/>
          </p:cNvSpPr>
          <p:nvPr/>
        </p:nvSpPr>
        <p:spPr>
          <a:xfrm>
            <a:off x="2103067" y="176072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B4B30B27-1B8E-434B-B412-57DC835B83B9}"/>
              </a:ext>
            </a:extLst>
          </p:cNvPr>
          <p:cNvSpPr/>
          <p:nvPr/>
        </p:nvSpPr>
        <p:spPr>
          <a:xfrm>
            <a:off x="453011" y="1012054"/>
            <a:ext cx="10950257" cy="1455937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Планирование переработки продукции позволяет запланировать расход сырья и выход продуктов переработки с указанием качественных показателей и спецификации переработки, определяющей нормативный расход материалов и выход отходов.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На основании ресурсных спецификаций автоматически рассчитывается плановая потребность в материалах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и объемы выпуска отходов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3D577E91-1671-43C2-BA56-16FB6A3A4953}"/>
              </a:ext>
            </a:extLst>
          </p:cNvPr>
          <p:cNvSpPr/>
          <p:nvPr/>
        </p:nvSpPr>
        <p:spPr>
          <a:xfrm rot="13398695">
            <a:off x="11072462" y="1103118"/>
            <a:ext cx="339133" cy="109352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54567E11-C9F2-4025-A52A-3C2A2AF5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1DFE76AC-493C-4DAC-8654-2396885A9FA6}"/>
              </a:ext>
            </a:extLst>
          </p:cNvPr>
          <p:cNvSpPr>
            <a:spLocks noEditPoints="1"/>
          </p:cNvSpPr>
          <p:nvPr/>
        </p:nvSpPr>
        <p:spPr bwMode="auto">
          <a:xfrm>
            <a:off x="11042276" y="205026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46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технологических показателей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D148A1-6DA4-4C4A-88E1-FD1AB488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28" y="1255202"/>
            <a:ext cx="6051340" cy="304775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BC70E-DC9C-417A-B60B-76B226B31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824" y="3748263"/>
            <a:ext cx="7847620" cy="27904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3D27FEA0-0BAD-47BF-B62B-B75D9E52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2ED1A330-C4D9-46EC-8982-6FF4E77C08E4}"/>
              </a:ext>
            </a:extLst>
          </p:cNvPr>
          <p:cNvSpPr/>
          <p:nvPr/>
        </p:nvSpPr>
        <p:spPr>
          <a:xfrm>
            <a:off x="6731000" y="1714147"/>
            <a:ext cx="5013572" cy="1295754"/>
          </a:xfrm>
          <a:prstGeom prst="snip1Rect">
            <a:avLst>
              <a:gd name="adj" fmla="val 1038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Фиксация значений контролируемых технологических показателей переработки в течение смены позволяет проводить факторный анализ переработки 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EC7233F3-8BDB-4DB7-8133-19EA22E52876}"/>
              </a:ext>
            </a:extLst>
          </p:cNvPr>
          <p:cNvSpPr/>
          <p:nvPr/>
        </p:nvSpPr>
        <p:spPr>
          <a:xfrm rot="13398695">
            <a:off x="11504975" y="1782655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40BCDD29-3CF7-4888-8C67-5091BB6CB39F}"/>
              </a:ext>
            </a:extLst>
          </p:cNvPr>
          <p:cNvSpPr>
            <a:spLocks noEditPoints="1"/>
          </p:cNvSpPr>
          <p:nvPr/>
        </p:nvSpPr>
        <p:spPr bwMode="auto">
          <a:xfrm>
            <a:off x="11323615" y="259173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396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переработки за смену</a:t>
            </a:r>
          </a:p>
        </p:txBody>
      </p:sp>
      <p:sp>
        <p:nvSpPr>
          <p:cNvPr id="6" name="Объект 1">
            <a:extLst>
              <a:ext uri="{FF2B5EF4-FFF2-40B4-BE49-F238E27FC236}">
                <a16:creationId xmlns:a16="http://schemas.microsoft.com/office/drawing/2014/main" id="{49C33BE1-3D5D-4A58-8176-DF451B618038}"/>
              </a:ext>
            </a:extLst>
          </p:cNvPr>
          <p:cNvSpPr txBox="1">
            <a:spLocks/>
          </p:cNvSpPr>
          <p:nvPr/>
        </p:nvSpPr>
        <p:spPr>
          <a:xfrm>
            <a:off x="2085311" y="1716341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7" name="Snip Single Corner Rectangle 7">
            <a:extLst>
              <a:ext uri="{FF2B5EF4-FFF2-40B4-BE49-F238E27FC236}">
                <a16:creationId xmlns:a16="http://schemas.microsoft.com/office/drawing/2014/main" id="{D988BCE5-2CEC-47B0-B9AD-706664237BE8}"/>
              </a:ext>
            </a:extLst>
          </p:cNvPr>
          <p:cNvSpPr/>
          <p:nvPr/>
        </p:nvSpPr>
        <p:spPr>
          <a:xfrm>
            <a:off x="150725" y="967668"/>
            <a:ext cx="11857055" cy="74339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Для отражения факта процесса переработки указывается выпуск продукции и отходов, расход сырья и материалов за смену. Можно использовать удобный </a:t>
            </a:r>
            <a:r>
              <a:rPr lang="ru-RU" sz="1600" b="1" dirty="0">
                <a:solidFill>
                  <a:schemeClr val="tx2"/>
                </a:solidFill>
                <a:latin typeface="Calibri"/>
              </a:rPr>
              <a:t>Рабочий стол переработки </a:t>
            </a:r>
            <a:r>
              <a:rPr lang="ru-RU" sz="1600" dirty="0">
                <a:solidFill>
                  <a:schemeClr val="tx2"/>
                </a:solidFill>
                <a:latin typeface="Calibri"/>
              </a:rPr>
              <a:t>или документ </a:t>
            </a:r>
            <a:r>
              <a:rPr lang="ru-RU" sz="1600" b="1" dirty="0">
                <a:solidFill>
                  <a:schemeClr val="tx2"/>
                </a:solidFill>
                <a:latin typeface="Calibri"/>
              </a:rPr>
              <a:t>Переработка продукции</a:t>
            </a:r>
          </a:p>
        </p:txBody>
      </p:sp>
      <p:sp>
        <p:nvSpPr>
          <p:cNvPr id="8" name="Isosceles Triangle 9">
            <a:extLst>
              <a:ext uri="{FF2B5EF4-FFF2-40B4-BE49-F238E27FC236}">
                <a16:creationId xmlns:a16="http://schemas.microsoft.com/office/drawing/2014/main" id="{6EEED8E8-2275-4D24-AC12-677553F9284B}"/>
              </a:ext>
            </a:extLst>
          </p:cNvPr>
          <p:cNvSpPr/>
          <p:nvPr/>
        </p:nvSpPr>
        <p:spPr>
          <a:xfrm rot="13398695">
            <a:off x="11753836" y="1040452"/>
            <a:ext cx="256901" cy="112543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C998A871-4325-4CF2-80EF-AAF50D77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EECD88-B711-4C5E-87B2-A13D22346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5" y="1823026"/>
            <a:ext cx="11132820" cy="366914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E93DE-478E-4670-BDB0-F3849EE49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053" y="4486545"/>
            <a:ext cx="8371320" cy="229007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1" name="Freeform 4845">
            <a:extLst>
              <a:ext uri="{FF2B5EF4-FFF2-40B4-BE49-F238E27FC236}">
                <a16:creationId xmlns:a16="http://schemas.microsoft.com/office/drawing/2014/main" id="{BC9F1334-D06A-4C90-BC77-EADF6889A5CE}"/>
              </a:ext>
            </a:extLst>
          </p:cNvPr>
          <p:cNvSpPr>
            <a:spLocks noEditPoints="1"/>
          </p:cNvSpPr>
          <p:nvPr/>
        </p:nvSpPr>
        <p:spPr bwMode="auto">
          <a:xfrm>
            <a:off x="11569900" y="133936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DB8108-2E08-45D3-8B48-C2F10D7E2BE3}"/>
              </a:ext>
            </a:extLst>
          </p:cNvPr>
          <p:cNvSpPr/>
          <p:nvPr/>
        </p:nvSpPr>
        <p:spPr>
          <a:xfrm>
            <a:off x="3171825" y="3148122"/>
            <a:ext cx="1022523" cy="19049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4D304A1-4DB6-488C-9281-FE81309C470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683087" y="3338621"/>
            <a:ext cx="463463" cy="11426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08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Корректировка переработки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08C25-90FA-4855-90DA-4C0FF5C9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21" y="1152848"/>
            <a:ext cx="6228970" cy="24890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2DC6D-5417-4606-80C0-B92870C6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74" y="3124643"/>
            <a:ext cx="7827264" cy="31161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C3D758E2-ABBB-4F97-BD4A-AFBF6693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D249F998-7135-4AB2-894B-16DD02D6B318}"/>
              </a:ext>
            </a:extLst>
          </p:cNvPr>
          <p:cNvSpPr/>
          <p:nvPr/>
        </p:nvSpPr>
        <p:spPr>
          <a:xfrm>
            <a:off x="7042784" y="1417058"/>
            <a:ext cx="4724647" cy="1295754"/>
          </a:xfrm>
          <a:prstGeom prst="snip1Rect">
            <a:avLst>
              <a:gd name="adj" fmla="val 118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Корректировка объемов переработки сырья, выпуска продукции, отходов и расхода материалов производится с помощью документа </a:t>
            </a:r>
            <a:r>
              <a:rPr lang="ru-RU" sz="1600" b="1" dirty="0">
                <a:solidFill>
                  <a:schemeClr val="tx2"/>
                </a:solidFill>
              </a:rPr>
              <a:t>Корректировка переработки продукции</a:t>
            </a:r>
          </a:p>
        </p:txBody>
      </p:sp>
      <p:sp>
        <p:nvSpPr>
          <p:cNvPr id="9" name="Isosceles Triangle 9">
            <a:extLst>
              <a:ext uri="{FF2B5EF4-FFF2-40B4-BE49-F238E27FC236}">
                <a16:creationId xmlns:a16="http://schemas.microsoft.com/office/drawing/2014/main" id="{68D70E22-AF3C-4EE7-B587-A03D0A1B26A0}"/>
              </a:ext>
            </a:extLst>
          </p:cNvPr>
          <p:cNvSpPr/>
          <p:nvPr/>
        </p:nvSpPr>
        <p:spPr>
          <a:xfrm rot="13398695">
            <a:off x="11527835" y="1485566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023A2902-C170-41F0-B7B6-D10D0561F171}"/>
              </a:ext>
            </a:extLst>
          </p:cNvPr>
          <p:cNvSpPr>
            <a:spLocks noEditPoints="1"/>
          </p:cNvSpPr>
          <p:nvPr/>
        </p:nvSpPr>
        <p:spPr bwMode="auto">
          <a:xfrm>
            <a:off x="11346475" y="229464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985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Учет результатов переработки сторонним переработчиком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0E86F-87E3-40A7-B532-7264194E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91" y="1036790"/>
            <a:ext cx="7418856" cy="35252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C4EFD8-7427-412F-B072-CAE0EDB0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1" y="3789608"/>
            <a:ext cx="5770639" cy="25275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10C3A-A19E-44A8-849F-EF165FD40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183" y="4836988"/>
            <a:ext cx="4513732" cy="17850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B23FF6F-EFFF-40B9-B111-F7A80E9776B4}"/>
              </a:ext>
            </a:extLst>
          </p:cNvPr>
          <p:cNvCxnSpPr>
            <a:cxnSpLocks/>
          </p:cNvCxnSpPr>
          <p:nvPr/>
        </p:nvCxnSpPr>
        <p:spPr>
          <a:xfrm>
            <a:off x="6162675" y="1287998"/>
            <a:ext cx="1543051" cy="3940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A2431E9C-72C4-47F7-AE7E-18D62191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10" name="Snip Single Corner Rectangle 7">
            <a:extLst>
              <a:ext uri="{FF2B5EF4-FFF2-40B4-BE49-F238E27FC236}">
                <a16:creationId xmlns:a16="http://schemas.microsoft.com/office/drawing/2014/main" id="{32F29114-2F77-4315-B329-DD3193766B57}"/>
              </a:ext>
            </a:extLst>
          </p:cNvPr>
          <p:cNvSpPr/>
          <p:nvPr/>
        </p:nvSpPr>
        <p:spPr>
          <a:xfrm>
            <a:off x="360250" y="1786360"/>
            <a:ext cx="3958472" cy="1253678"/>
          </a:xfrm>
          <a:prstGeom prst="snip1Rect">
            <a:avLst>
              <a:gd name="adj" fmla="val 118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Для учета переработки сторонним переработчиком используется пара документов </a:t>
            </a:r>
            <a:r>
              <a:rPr lang="ru-RU" sz="1600" b="1" dirty="0">
                <a:solidFill>
                  <a:schemeClr val="tx2"/>
                </a:solidFill>
              </a:rPr>
              <a:t>Передача в переработку </a:t>
            </a:r>
            <a:r>
              <a:rPr lang="ru-RU" sz="1600" dirty="0">
                <a:solidFill>
                  <a:schemeClr val="tx2"/>
                </a:solidFill>
              </a:rPr>
              <a:t>и</a:t>
            </a:r>
            <a:r>
              <a:rPr lang="ru-RU" sz="1600" b="1" dirty="0">
                <a:solidFill>
                  <a:schemeClr val="tx2"/>
                </a:solidFill>
              </a:rPr>
              <a:t> Возврат из переработки</a:t>
            </a:r>
          </a:p>
        </p:txBody>
      </p:sp>
      <p:sp>
        <p:nvSpPr>
          <p:cNvPr id="11" name="Isosceles Triangle 9">
            <a:extLst>
              <a:ext uri="{FF2B5EF4-FFF2-40B4-BE49-F238E27FC236}">
                <a16:creationId xmlns:a16="http://schemas.microsoft.com/office/drawing/2014/main" id="{178094C2-6F83-4D10-9C3D-D3A80DB1B185}"/>
              </a:ext>
            </a:extLst>
          </p:cNvPr>
          <p:cNvSpPr/>
          <p:nvPr/>
        </p:nvSpPr>
        <p:spPr>
          <a:xfrm rot="13398695">
            <a:off x="4079126" y="1854870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D8F7C1F6-BB47-4E04-BC7E-50C906DE0B59}"/>
              </a:ext>
            </a:extLst>
          </p:cNvPr>
          <p:cNvSpPr>
            <a:spLocks noEditPoints="1"/>
          </p:cNvSpPr>
          <p:nvPr/>
        </p:nvSpPr>
        <p:spPr bwMode="auto">
          <a:xfrm>
            <a:off x="3897766" y="266395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09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Учет незавершенного производства перерабатывающей фабрики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E0CE9C-D8A0-448A-9C52-36DF49DF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182" y="1046952"/>
            <a:ext cx="7161126" cy="238204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8DE90-AF8E-416A-80B5-41C10EBF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272" y="4071721"/>
            <a:ext cx="6491036" cy="194663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CDA8E0-94C9-4125-AB4B-F7616B22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80" y="3587389"/>
            <a:ext cx="4967630" cy="29153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7C67B0C0-EFFA-4162-AC27-7C40ADBB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10" name="Snip Single Corner Rectangle 7">
            <a:extLst>
              <a:ext uri="{FF2B5EF4-FFF2-40B4-BE49-F238E27FC236}">
                <a16:creationId xmlns:a16="http://schemas.microsoft.com/office/drawing/2014/main" id="{4B8D5871-E001-4903-AA47-1E7E390BC25D}"/>
              </a:ext>
            </a:extLst>
          </p:cNvPr>
          <p:cNvSpPr/>
          <p:nvPr/>
        </p:nvSpPr>
        <p:spPr>
          <a:xfrm>
            <a:off x="360250" y="1543050"/>
            <a:ext cx="3958472" cy="1496988"/>
          </a:xfrm>
          <a:prstGeom prst="snip1Rect">
            <a:avLst>
              <a:gd name="adj" fmla="val 11851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Для учета НЗП фабрики реализованы справочники, определяющие методику ее расчета с помощью редактора формул и показатели учета в местах учета НЗП</a:t>
            </a:r>
          </a:p>
        </p:txBody>
      </p:sp>
      <p:sp>
        <p:nvSpPr>
          <p:cNvPr id="11" name="Isosceles Triangle 9">
            <a:extLst>
              <a:ext uri="{FF2B5EF4-FFF2-40B4-BE49-F238E27FC236}">
                <a16:creationId xmlns:a16="http://schemas.microsoft.com/office/drawing/2014/main" id="{9F51DB03-2594-45CA-BF40-A26B6D6B5F25}"/>
              </a:ext>
            </a:extLst>
          </p:cNvPr>
          <p:cNvSpPr/>
          <p:nvPr/>
        </p:nvSpPr>
        <p:spPr>
          <a:xfrm rot="13398695">
            <a:off x="4079126" y="1611561"/>
            <a:ext cx="238558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A0D0201E-41A5-4FC6-8CCC-696495214020}"/>
              </a:ext>
            </a:extLst>
          </p:cNvPr>
          <p:cNvSpPr>
            <a:spLocks noEditPoints="1"/>
          </p:cNvSpPr>
          <p:nvPr/>
        </p:nvSpPr>
        <p:spPr bwMode="auto">
          <a:xfrm>
            <a:off x="3897766" y="266395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40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Учет незавершенного производства перерабатывающей фабрики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D1A4E-B4F0-4DD5-9033-ED75E574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952" y="1854480"/>
            <a:ext cx="8855714" cy="464821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Объект 1">
            <a:extLst>
              <a:ext uri="{FF2B5EF4-FFF2-40B4-BE49-F238E27FC236}">
                <a16:creationId xmlns:a16="http://schemas.microsoft.com/office/drawing/2014/main" id="{A54094B9-7B42-44C4-87DB-E16F2703F9CC}"/>
              </a:ext>
            </a:extLst>
          </p:cNvPr>
          <p:cNvSpPr txBox="1">
            <a:spLocks/>
          </p:cNvSpPr>
          <p:nvPr/>
        </p:nvSpPr>
        <p:spPr>
          <a:xfrm>
            <a:off x="2085311" y="1716341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2" indent="-285732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7" name="Snip Single Corner Rectangle 7">
            <a:extLst>
              <a:ext uri="{FF2B5EF4-FFF2-40B4-BE49-F238E27FC236}">
                <a16:creationId xmlns:a16="http://schemas.microsoft.com/office/drawing/2014/main" id="{DF7703B0-01C0-4B8E-B144-7EF17F9267F0}"/>
              </a:ext>
            </a:extLst>
          </p:cNvPr>
          <p:cNvSpPr/>
          <p:nvPr/>
        </p:nvSpPr>
        <p:spPr>
          <a:xfrm>
            <a:off x="435255" y="967668"/>
            <a:ext cx="11247157" cy="748674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Документ учета НЗП производит сбор данных, необходимых для расчета продуктов учета и номенклатуры НЗП по видам расчета, предусмотрены печатные формы и отчеты по незавершённому производству</a:t>
            </a:r>
          </a:p>
        </p:txBody>
      </p:sp>
      <p:sp>
        <p:nvSpPr>
          <p:cNvPr id="8" name="Isosceles Triangle 9">
            <a:extLst>
              <a:ext uri="{FF2B5EF4-FFF2-40B4-BE49-F238E27FC236}">
                <a16:creationId xmlns:a16="http://schemas.microsoft.com/office/drawing/2014/main" id="{98EC066C-CB4B-4485-BE34-847751C58490}"/>
              </a:ext>
            </a:extLst>
          </p:cNvPr>
          <p:cNvSpPr/>
          <p:nvPr/>
        </p:nvSpPr>
        <p:spPr>
          <a:xfrm rot="13398695">
            <a:off x="11413469" y="1037665"/>
            <a:ext cx="266972" cy="111750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C895E80D-1701-45B3-B139-E0077EFB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DD836E20-8F8B-430D-88BC-2B644A2D1740}"/>
              </a:ext>
            </a:extLst>
          </p:cNvPr>
          <p:cNvSpPr>
            <a:spLocks noEditPoints="1"/>
          </p:cNvSpPr>
          <p:nvPr/>
        </p:nvSpPr>
        <p:spPr bwMode="auto">
          <a:xfrm>
            <a:off x="11231176" y="1355956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61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оперативных данных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7A05E-AB90-4F5E-9CB3-FD6C0181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96395"/>
            <a:ext cx="6325833" cy="345655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22B0E-87B4-43D3-9B40-4EF3868234CD}"/>
              </a:ext>
            </a:extLst>
          </p:cNvPr>
          <p:cNvSpPr txBox="1"/>
          <p:nvPr/>
        </p:nvSpPr>
        <p:spPr>
          <a:xfrm>
            <a:off x="7073054" y="1383023"/>
            <a:ext cx="4758696" cy="805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Процессы переработки можно проанализировать с помощью большого количества отчетов</a:t>
            </a: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1949980E-CFEC-4920-B65E-6CC8B6CDA024}"/>
              </a:ext>
            </a:extLst>
          </p:cNvPr>
          <p:cNvSpPr>
            <a:spLocks noEditPoints="1"/>
          </p:cNvSpPr>
          <p:nvPr/>
        </p:nvSpPr>
        <p:spPr bwMode="auto">
          <a:xfrm>
            <a:off x="11471328" y="1727087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A9B66D5C-12A3-49E8-9508-B0D744BC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924F25-3491-43C0-96E8-8CE4296FC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503" y="2571749"/>
            <a:ext cx="6147218" cy="39624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922099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План-фактный анализ переработки</a:t>
            </a: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133921A2-D699-46AC-98F2-F65800DB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48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E3C1C-B1F7-4FE7-9C96-53B5F16E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21115"/>
            <a:ext cx="7049701" cy="35762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9AF8E8-9407-4A1B-AA01-35AC74E6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486805"/>
            <a:ext cx="6681501" cy="418303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Snip Single Corner Rectangle 7">
            <a:extLst>
              <a:ext uri="{FF2B5EF4-FFF2-40B4-BE49-F238E27FC236}">
                <a16:creationId xmlns:a16="http://schemas.microsoft.com/office/drawing/2014/main" id="{5EE18D04-86A6-4309-8A4B-61068EC21C0C}"/>
              </a:ext>
            </a:extLst>
          </p:cNvPr>
          <p:cNvSpPr/>
          <p:nvPr/>
        </p:nvSpPr>
        <p:spPr>
          <a:xfrm>
            <a:off x="347211" y="5040935"/>
            <a:ext cx="4706764" cy="1093165"/>
          </a:xfrm>
          <a:prstGeom prst="snip1Rect">
            <a:avLst>
              <a:gd name="adj" fmla="val 1200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В отчетах можно анализировать как количественные, так и качественные показатели.</a:t>
            </a:r>
          </a:p>
          <a:p>
            <a:pPr marL="108000"/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" name="Isosceles Triangle 9">
            <a:extLst>
              <a:ext uri="{FF2B5EF4-FFF2-40B4-BE49-F238E27FC236}">
                <a16:creationId xmlns:a16="http://schemas.microsoft.com/office/drawing/2014/main" id="{DD9FD615-256F-4466-87ED-3C1328210C7F}"/>
              </a:ext>
            </a:extLst>
          </p:cNvPr>
          <p:cNvSpPr/>
          <p:nvPr/>
        </p:nvSpPr>
        <p:spPr>
          <a:xfrm rot="13398695">
            <a:off x="4854879" y="5100147"/>
            <a:ext cx="211449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94EC4B18-08F1-4D10-A5FA-B32E5AA403BA}"/>
              </a:ext>
            </a:extLst>
          </p:cNvPr>
          <p:cNvSpPr>
            <a:spLocks noEditPoints="1"/>
          </p:cNvSpPr>
          <p:nvPr/>
        </p:nvSpPr>
        <p:spPr bwMode="auto">
          <a:xfrm>
            <a:off x="4599962" y="572906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19EEF46-5B0B-47D9-8B45-1D13D8B7A218}"/>
              </a:ext>
            </a:extLst>
          </p:cNvPr>
          <p:cNvSpPr txBox="1">
            <a:spLocks noChangeArrowheads="1"/>
          </p:cNvSpPr>
          <p:nvPr/>
        </p:nvSpPr>
        <p:spPr>
          <a:xfrm>
            <a:off x="8161552" y="4290221"/>
            <a:ext cx="3238630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1200" b="1" dirty="0">
                <a:solidFill>
                  <a:srgbClr val="FF0000"/>
                </a:solidFill>
              </a:rPr>
              <a:t>СМЕНА – СУТКИ – МЕСЯЦ - ГОД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0F798-6C95-4FE8-8240-75F3E342A435}"/>
              </a:ext>
            </a:extLst>
          </p:cNvPr>
          <p:cNvSpPr txBox="1"/>
          <p:nvPr/>
        </p:nvSpPr>
        <p:spPr>
          <a:xfrm>
            <a:off x="7398835" y="1157812"/>
            <a:ext cx="4540466" cy="1048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Реализован отчет для план-фактного анализа переработки по методике Смена – День – Месяц - Год</a:t>
            </a: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87BE4F6F-DEC0-4B46-9B3F-B076021BA191}"/>
              </a:ext>
            </a:extLst>
          </p:cNvPr>
          <p:cNvSpPr>
            <a:spLocks noEditPoints="1"/>
          </p:cNvSpPr>
          <p:nvPr/>
        </p:nvSpPr>
        <p:spPr bwMode="auto">
          <a:xfrm>
            <a:off x="11531254" y="1798270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86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качеством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08755FC9-AFD8-490B-AB10-15E9CAA48DF6}"/>
              </a:ext>
            </a:extLst>
          </p:cNvPr>
          <p:cNvSpPr/>
          <p:nvPr/>
        </p:nvSpPr>
        <p:spPr>
          <a:xfrm>
            <a:off x="695325" y="4748371"/>
            <a:ext cx="10813152" cy="774661"/>
          </a:xfrm>
          <a:prstGeom prst="roundRect">
            <a:avLst>
              <a:gd name="adj" fmla="val 14721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BA2055B8-8462-44D9-99C4-643F862326B7}"/>
              </a:ext>
            </a:extLst>
          </p:cNvPr>
          <p:cNvSpPr/>
          <p:nvPr/>
        </p:nvSpPr>
        <p:spPr>
          <a:xfrm>
            <a:off x="812395" y="4876251"/>
            <a:ext cx="3223388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Отгрузка продукции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10C48F06-E765-47C2-A963-4B1A92521863}"/>
              </a:ext>
            </a:extLst>
          </p:cNvPr>
          <p:cNvSpPr/>
          <p:nvPr/>
        </p:nvSpPr>
        <p:spPr>
          <a:xfrm>
            <a:off x="4260185" y="4876251"/>
            <a:ext cx="3545727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Расчет цены по качеству продукции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5058EB6E-9A1C-4F16-8B5E-DFA513818D7B}"/>
              </a:ext>
            </a:extLst>
          </p:cNvPr>
          <p:cNvSpPr/>
          <p:nvPr/>
        </p:nvSpPr>
        <p:spPr>
          <a:xfrm>
            <a:off x="8030314" y="4876251"/>
            <a:ext cx="3223388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Поступление продукции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53F253FE-4E91-427D-9A20-DE45F44E742B}"/>
              </a:ext>
            </a:extLst>
          </p:cNvPr>
          <p:cNvSpPr/>
          <p:nvPr/>
        </p:nvSpPr>
        <p:spPr>
          <a:xfrm>
            <a:off x="695325" y="5896468"/>
            <a:ext cx="5233649" cy="504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Реализация товаров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04DED94E-BEDF-47B7-8F66-8ECF919513BB}"/>
              </a:ext>
            </a:extLst>
          </p:cNvPr>
          <p:cNvSpPr/>
          <p:nvPr/>
        </p:nvSpPr>
        <p:spPr>
          <a:xfrm>
            <a:off x="6274828" y="5896468"/>
            <a:ext cx="5233649" cy="504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Поступление товаров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716E6CA-D7D1-479B-A2D3-C4058DCB9B8D}"/>
              </a:ext>
            </a:extLst>
          </p:cNvPr>
          <p:cNvSpPr/>
          <p:nvPr/>
        </p:nvSpPr>
        <p:spPr>
          <a:xfrm>
            <a:off x="9441102" y="3026565"/>
            <a:ext cx="2055572" cy="504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360000" bIns="72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Анализ качества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D1C31C64-725D-44E2-91E2-1823C31B97D3}"/>
              </a:ext>
            </a:extLst>
          </p:cNvPr>
          <p:cNvSpPr/>
          <p:nvPr/>
        </p:nvSpPr>
        <p:spPr>
          <a:xfrm>
            <a:off x="9441100" y="1016001"/>
            <a:ext cx="2055574" cy="1367237"/>
          </a:xfrm>
          <a:prstGeom prst="roundRect">
            <a:avLst>
              <a:gd name="adj" fmla="val 8950"/>
            </a:avLst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Планы по качеству добыче, переработке,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поступлению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отгрузке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AF09DF86-F309-4C64-92A1-5689E460F644}"/>
              </a:ext>
            </a:extLst>
          </p:cNvPr>
          <p:cNvSpPr/>
          <p:nvPr/>
        </p:nvSpPr>
        <p:spPr>
          <a:xfrm>
            <a:off x="4879419" y="1016000"/>
            <a:ext cx="3942449" cy="3296876"/>
          </a:xfrm>
          <a:prstGeom prst="roundRect">
            <a:avLst>
              <a:gd name="adj" fmla="val 4138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D2F04FB0-2F90-48A8-9AC1-7F8966772488}"/>
              </a:ext>
            </a:extLst>
          </p:cNvPr>
          <p:cNvSpPr/>
          <p:nvPr/>
        </p:nvSpPr>
        <p:spPr>
          <a:xfrm>
            <a:off x="5054267" y="1161395"/>
            <a:ext cx="3584109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7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Качество добытой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горной массы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C66949DF-CDE7-447C-B5E4-0EEABA5A89AA}"/>
              </a:ext>
            </a:extLst>
          </p:cNvPr>
          <p:cNvSpPr/>
          <p:nvPr/>
        </p:nvSpPr>
        <p:spPr>
          <a:xfrm>
            <a:off x="5054266" y="1786917"/>
            <a:ext cx="3584109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7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Качество поступающей продукции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B3E4E938-E3F6-4D00-8F05-EF5F4C949767}"/>
              </a:ext>
            </a:extLst>
          </p:cNvPr>
          <p:cNvSpPr/>
          <p:nvPr/>
        </p:nvSpPr>
        <p:spPr>
          <a:xfrm>
            <a:off x="5054267" y="3037959"/>
            <a:ext cx="3592754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7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Качество сырья, отходов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продукции переработки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E4E1B77-642F-4799-A5CD-CBB58BF136E2}"/>
              </a:ext>
            </a:extLst>
          </p:cNvPr>
          <p:cNvSpPr/>
          <p:nvPr/>
        </p:nvSpPr>
        <p:spPr>
          <a:xfrm>
            <a:off x="5054266" y="2412438"/>
            <a:ext cx="3584109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7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Корректировка качества продукции на складах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6C6299C5-9715-4337-AAD4-DEEF26A91D12}"/>
              </a:ext>
            </a:extLst>
          </p:cNvPr>
          <p:cNvSpPr/>
          <p:nvPr/>
        </p:nvSpPr>
        <p:spPr>
          <a:xfrm>
            <a:off x="5054267" y="3663481"/>
            <a:ext cx="3592754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76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брака и несоответствий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58F38364-B066-462C-8329-53AD839B0E19}"/>
              </a:ext>
            </a:extLst>
          </p:cNvPr>
          <p:cNvSpPr/>
          <p:nvPr/>
        </p:nvSpPr>
        <p:spPr>
          <a:xfrm>
            <a:off x="702218" y="1016000"/>
            <a:ext cx="3557968" cy="3296876"/>
          </a:xfrm>
          <a:prstGeom prst="roundRect">
            <a:avLst>
              <a:gd name="adj" fmla="val 4138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399FBAE7-4CDF-4BB6-9E8D-7BB90A29CD0F}"/>
              </a:ext>
            </a:extLst>
          </p:cNvPr>
          <p:cNvSpPr/>
          <p:nvPr/>
        </p:nvSpPr>
        <p:spPr>
          <a:xfrm>
            <a:off x="875646" y="1161395"/>
            <a:ext cx="1461749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Заявки на отбор проб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0443ADD9-0FAA-4F93-A768-15FEF8E9EB39}"/>
              </a:ext>
            </a:extLst>
          </p:cNvPr>
          <p:cNvSpPr/>
          <p:nvPr/>
        </p:nvSpPr>
        <p:spPr>
          <a:xfrm>
            <a:off x="868873" y="2169216"/>
            <a:ext cx="3165900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Отбор проб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31FC938-28A5-4769-A9C1-338949834E0D}"/>
              </a:ext>
            </a:extLst>
          </p:cNvPr>
          <p:cNvSpPr/>
          <p:nvPr/>
        </p:nvSpPr>
        <p:spPr>
          <a:xfrm>
            <a:off x="863723" y="3228560"/>
            <a:ext cx="3165900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Результаты испытаний</a:t>
            </a: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6DB87851-464C-4391-965C-52C936ED2E5C}"/>
              </a:ext>
            </a:extLst>
          </p:cNvPr>
          <p:cNvSpPr/>
          <p:nvPr/>
        </p:nvSpPr>
        <p:spPr>
          <a:xfrm>
            <a:off x="863723" y="3758232"/>
            <a:ext cx="3165900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Паспорт качества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FF4E44DB-2BA6-4192-8B12-3F71D7E0595B}"/>
              </a:ext>
            </a:extLst>
          </p:cNvPr>
          <p:cNvSpPr/>
          <p:nvPr/>
        </p:nvSpPr>
        <p:spPr>
          <a:xfrm>
            <a:off x="2409191" y="1161395"/>
            <a:ext cx="1625582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Документы - основания</a:t>
            </a: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25B54646-E49E-4737-B6EE-A825AA70A125}"/>
              </a:ext>
            </a:extLst>
          </p:cNvPr>
          <p:cNvSpPr/>
          <p:nvPr/>
        </p:nvSpPr>
        <p:spPr>
          <a:xfrm>
            <a:off x="863723" y="2698888"/>
            <a:ext cx="3165900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Заказы на испытания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A22B6C67-A020-4FD8-93E5-73FDCDFD4D6F}"/>
              </a:ext>
            </a:extLst>
          </p:cNvPr>
          <p:cNvSpPr/>
          <p:nvPr/>
        </p:nvSpPr>
        <p:spPr>
          <a:xfrm>
            <a:off x="9441100" y="3808876"/>
            <a:ext cx="2055574" cy="504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360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Баланс металлов</a:t>
            </a:r>
          </a:p>
        </p:txBody>
      </p:sp>
      <p:grpSp>
        <p:nvGrpSpPr>
          <p:cNvPr id="63" name="Group 47">
            <a:extLst>
              <a:ext uri="{FF2B5EF4-FFF2-40B4-BE49-F238E27FC236}">
                <a16:creationId xmlns:a16="http://schemas.microsoft.com/office/drawing/2014/main" id="{2C104A50-94E9-4BF9-8104-EF377C136F4B}"/>
              </a:ext>
            </a:extLst>
          </p:cNvPr>
          <p:cNvGrpSpPr/>
          <p:nvPr/>
        </p:nvGrpSpPr>
        <p:grpSpPr>
          <a:xfrm rot="16200000" flipH="1">
            <a:off x="2220113" y="5479767"/>
            <a:ext cx="407955" cy="121128"/>
            <a:chOff x="1757373" y="1454489"/>
            <a:chExt cx="407955" cy="121128"/>
          </a:xfrm>
        </p:grpSpPr>
        <p:sp>
          <p:nvSpPr>
            <p:cNvPr id="64" name="Oval 48">
              <a:extLst>
                <a:ext uri="{FF2B5EF4-FFF2-40B4-BE49-F238E27FC236}">
                  <a16:creationId xmlns:a16="http://schemas.microsoft.com/office/drawing/2014/main" id="{E707BD0F-BF2E-42F1-9F70-4BCF55CD5F96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Straight Arrow Connector 49">
              <a:extLst>
                <a:ext uri="{FF2B5EF4-FFF2-40B4-BE49-F238E27FC236}">
                  <a16:creationId xmlns:a16="http://schemas.microsoft.com/office/drawing/2014/main" id="{E5EEBD50-4479-4CB3-9927-0B0B63B1089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6" name="Group 51">
            <a:extLst>
              <a:ext uri="{FF2B5EF4-FFF2-40B4-BE49-F238E27FC236}">
                <a16:creationId xmlns:a16="http://schemas.microsoft.com/office/drawing/2014/main" id="{41D5A7CA-78CE-4279-8CEE-0B0DA27BE854}"/>
              </a:ext>
            </a:extLst>
          </p:cNvPr>
          <p:cNvGrpSpPr/>
          <p:nvPr/>
        </p:nvGrpSpPr>
        <p:grpSpPr>
          <a:xfrm rot="16200000" flipH="1">
            <a:off x="4857806" y="5479768"/>
            <a:ext cx="407955" cy="121128"/>
            <a:chOff x="1757373" y="1454489"/>
            <a:chExt cx="407955" cy="121128"/>
          </a:xfrm>
        </p:grpSpPr>
        <p:sp>
          <p:nvSpPr>
            <p:cNvPr id="67" name="Oval 52">
              <a:extLst>
                <a:ext uri="{FF2B5EF4-FFF2-40B4-BE49-F238E27FC236}">
                  <a16:creationId xmlns:a16="http://schemas.microsoft.com/office/drawing/2014/main" id="{CB9D13EC-96D3-4912-9D91-40533FC354A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Arrow Connector 53">
              <a:extLst>
                <a:ext uri="{FF2B5EF4-FFF2-40B4-BE49-F238E27FC236}">
                  <a16:creationId xmlns:a16="http://schemas.microsoft.com/office/drawing/2014/main" id="{D81E552A-AC69-423C-B989-DCB5C34C275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9" name="Group 54">
            <a:extLst>
              <a:ext uri="{FF2B5EF4-FFF2-40B4-BE49-F238E27FC236}">
                <a16:creationId xmlns:a16="http://schemas.microsoft.com/office/drawing/2014/main" id="{3F952329-8E88-440B-896A-5FF02D953C03}"/>
              </a:ext>
            </a:extLst>
          </p:cNvPr>
          <p:cNvGrpSpPr/>
          <p:nvPr/>
        </p:nvGrpSpPr>
        <p:grpSpPr>
          <a:xfrm rot="16200000" flipH="1">
            <a:off x="6639715" y="5479769"/>
            <a:ext cx="407955" cy="121128"/>
            <a:chOff x="1757373" y="1454489"/>
            <a:chExt cx="407955" cy="121128"/>
          </a:xfrm>
        </p:grpSpPr>
        <p:sp>
          <p:nvSpPr>
            <p:cNvPr id="70" name="Oval 55">
              <a:extLst>
                <a:ext uri="{FF2B5EF4-FFF2-40B4-BE49-F238E27FC236}">
                  <a16:creationId xmlns:a16="http://schemas.microsoft.com/office/drawing/2014/main" id="{921E988E-B6C0-47A6-90E0-C22143E9FD2A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1" name="Straight Arrow Connector 56">
              <a:extLst>
                <a:ext uri="{FF2B5EF4-FFF2-40B4-BE49-F238E27FC236}">
                  <a16:creationId xmlns:a16="http://schemas.microsoft.com/office/drawing/2014/main" id="{3F34E3A1-7F02-4B22-950E-63BAB5DB3FA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2" name="Group 57">
            <a:extLst>
              <a:ext uri="{FF2B5EF4-FFF2-40B4-BE49-F238E27FC236}">
                <a16:creationId xmlns:a16="http://schemas.microsoft.com/office/drawing/2014/main" id="{3730368A-F817-403B-B4E0-6B1AA5128BD0}"/>
              </a:ext>
            </a:extLst>
          </p:cNvPr>
          <p:cNvGrpSpPr/>
          <p:nvPr/>
        </p:nvGrpSpPr>
        <p:grpSpPr>
          <a:xfrm rot="16200000" flipH="1">
            <a:off x="9438031" y="5479770"/>
            <a:ext cx="407955" cy="121128"/>
            <a:chOff x="1757373" y="1454489"/>
            <a:chExt cx="407955" cy="121128"/>
          </a:xfrm>
        </p:grpSpPr>
        <p:sp>
          <p:nvSpPr>
            <p:cNvPr id="73" name="Oval 58">
              <a:extLst>
                <a:ext uri="{FF2B5EF4-FFF2-40B4-BE49-F238E27FC236}">
                  <a16:creationId xmlns:a16="http://schemas.microsoft.com/office/drawing/2014/main" id="{1DFE8EF8-D3BF-43A9-B8D7-23212CFE90C5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Arrow Connector 59">
              <a:extLst>
                <a:ext uri="{FF2B5EF4-FFF2-40B4-BE49-F238E27FC236}">
                  <a16:creationId xmlns:a16="http://schemas.microsoft.com/office/drawing/2014/main" id="{D4CBCDD8-60E5-4CDC-AFC8-9EA27FC20B9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5" name="Group 61">
            <a:extLst>
              <a:ext uri="{FF2B5EF4-FFF2-40B4-BE49-F238E27FC236}">
                <a16:creationId xmlns:a16="http://schemas.microsoft.com/office/drawing/2014/main" id="{F5B8A8BB-8F83-43BD-912E-D4EBA42EA675}"/>
              </a:ext>
            </a:extLst>
          </p:cNvPr>
          <p:cNvGrpSpPr/>
          <p:nvPr/>
        </p:nvGrpSpPr>
        <p:grpSpPr>
          <a:xfrm rot="16200000" flipH="1">
            <a:off x="1402543" y="1763550"/>
            <a:ext cx="407955" cy="121128"/>
            <a:chOff x="1757373" y="1454489"/>
            <a:chExt cx="407955" cy="121128"/>
          </a:xfrm>
        </p:grpSpPr>
        <p:sp>
          <p:nvSpPr>
            <p:cNvPr id="76" name="Oval 62">
              <a:extLst>
                <a:ext uri="{FF2B5EF4-FFF2-40B4-BE49-F238E27FC236}">
                  <a16:creationId xmlns:a16="http://schemas.microsoft.com/office/drawing/2014/main" id="{A00C4A2B-5339-49A7-A718-B93A3EBD2918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Arrow Connector 63">
              <a:extLst>
                <a:ext uri="{FF2B5EF4-FFF2-40B4-BE49-F238E27FC236}">
                  <a16:creationId xmlns:a16="http://schemas.microsoft.com/office/drawing/2014/main" id="{35BB5F16-9508-4D6D-B86D-D92596A29C5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8" name="Group 64">
            <a:extLst>
              <a:ext uri="{FF2B5EF4-FFF2-40B4-BE49-F238E27FC236}">
                <a16:creationId xmlns:a16="http://schemas.microsoft.com/office/drawing/2014/main" id="{D52F58DC-1362-4BB4-81ED-98E79FD76B73}"/>
              </a:ext>
            </a:extLst>
          </p:cNvPr>
          <p:cNvGrpSpPr/>
          <p:nvPr/>
        </p:nvGrpSpPr>
        <p:grpSpPr>
          <a:xfrm rot="16200000" flipH="1">
            <a:off x="3018005" y="1763551"/>
            <a:ext cx="407955" cy="121128"/>
            <a:chOff x="1757373" y="1454489"/>
            <a:chExt cx="407955" cy="121128"/>
          </a:xfrm>
        </p:grpSpPr>
        <p:sp>
          <p:nvSpPr>
            <p:cNvPr id="79" name="Oval 65">
              <a:extLst>
                <a:ext uri="{FF2B5EF4-FFF2-40B4-BE49-F238E27FC236}">
                  <a16:creationId xmlns:a16="http://schemas.microsoft.com/office/drawing/2014/main" id="{84B91097-5845-478F-8A56-876837061A1D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Straight Arrow Connector 66">
              <a:extLst>
                <a:ext uri="{FF2B5EF4-FFF2-40B4-BE49-F238E27FC236}">
                  <a16:creationId xmlns:a16="http://schemas.microsoft.com/office/drawing/2014/main" id="{9793155E-616A-4AB4-B876-F298A5045E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81" name="Oval 68">
            <a:extLst>
              <a:ext uri="{FF2B5EF4-FFF2-40B4-BE49-F238E27FC236}">
                <a16:creationId xmlns:a16="http://schemas.microsoft.com/office/drawing/2014/main" id="{FE376D0E-B0D5-4472-B5EF-FB131E256DCA}"/>
              </a:ext>
            </a:extLst>
          </p:cNvPr>
          <p:cNvSpPr/>
          <p:nvPr/>
        </p:nvSpPr>
        <p:spPr>
          <a:xfrm rot="10800000" flipH="1">
            <a:off x="8781015" y="3218001"/>
            <a:ext cx="121130" cy="121128"/>
          </a:xfrm>
          <a:prstGeom prst="ellipse">
            <a:avLst/>
          </a:prstGeom>
          <a:solidFill>
            <a:srgbClr val="31506A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Straight Arrow Connector 69">
            <a:extLst>
              <a:ext uri="{FF2B5EF4-FFF2-40B4-BE49-F238E27FC236}">
                <a16:creationId xmlns:a16="http://schemas.microsoft.com/office/drawing/2014/main" id="{CCAF9499-BA82-4117-B9DA-F33B31D2ED3B}"/>
              </a:ext>
            </a:extLst>
          </p:cNvPr>
          <p:cNvCxnSpPr>
            <a:cxnSpLocks/>
          </p:cNvCxnSpPr>
          <p:nvPr/>
        </p:nvCxnSpPr>
        <p:spPr>
          <a:xfrm>
            <a:off x="8902145" y="3284247"/>
            <a:ext cx="382535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83" name="Oval 71">
            <a:extLst>
              <a:ext uri="{FF2B5EF4-FFF2-40B4-BE49-F238E27FC236}">
                <a16:creationId xmlns:a16="http://schemas.microsoft.com/office/drawing/2014/main" id="{1757D122-D71F-4021-A635-5183E89211CD}"/>
              </a:ext>
            </a:extLst>
          </p:cNvPr>
          <p:cNvSpPr/>
          <p:nvPr/>
        </p:nvSpPr>
        <p:spPr>
          <a:xfrm rot="10800000" flipH="1">
            <a:off x="8781015" y="4000312"/>
            <a:ext cx="121130" cy="121128"/>
          </a:xfrm>
          <a:prstGeom prst="ellipse">
            <a:avLst/>
          </a:prstGeom>
          <a:solidFill>
            <a:srgbClr val="31506A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Straight Arrow Connector 72">
            <a:extLst>
              <a:ext uri="{FF2B5EF4-FFF2-40B4-BE49-F238E27FC236}">
                <a16:creationId xmlns:a16="http://schemas.microsoft.com/office/drawing/2014/main" id="{1E1EA624-E6AD-47B7-8583-26C25762828A}"/>
              </a:ext>
            </a:extLst>
          </p:cNvPr>
          <p:cNvCxnSpPr>
            <a:cxnSpLocks/>
          </p:cNvCxnSpPr>
          <p:nvPr/>
        </p:nvCxnSpPr>
        <p:spPr>
          <a:xfrm>
            <a:off x="8902145" y="4066558"/>
            <a:ext cx="3590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85" name="Group 76">
            <a:extLst>
              <a:ext uri="{FF2B5EF4-FFF2-40B4-BE49-F238E27FC236}">
                <a16:creationId xmlns:a16="http://schemas.microsoft.com/office/drawing/2014/main" id="{05782C4D-2217-42ED-B24C-6AB8192EFF21}"/>
              </a:ext>
            </a:extLst>
          </p:cNvPr>
          <p:cNvGrpSpPr/>
          <p:nvPr/>
        </p:nvGrpSpPr>
        <p:grpSpPr>
          <a:xfrm rot="16200000" flipH="1">
            <a:off x="10228323" y="2503523"/>
            <a:ext cx="481130" cy="121128"/>
            <a:chOff x="1757373" y="1454489"/>
            <a:chExt cx="481130" cy="121128"/>
          </a:xfrm>
        </p:grpSpPr>
        <p:sp>
          <p:nvSpPr>
            <p:cNvPr id="86" name="Oval 77">
              <a:extLst>
                <a:ext uri="{FF2B5EF4-FFF2-40B4-BE49-F238E27FC236}">
                  <a16:creationId xmlns:a16="http://schemas.microsoft.com/office/drawing/2014/main" id="{9D854B30-7DE9-40E1-BFBC-70890CD178F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Arrow Connector 78">
              <a:extLst>
                <a:ext uri="{FF2B5EF4-FFF2-40B4-BE49-F238E27FC236}">
                  <a16:creationId xmlns:a16="http://schemas.microsoft.com/office/drawing/2014/main" id="{F17F61EF-85E9-4509-9DFE-279DFD398EB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58503" y="1329372"/>
              <a:ext cx="0" cy="360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88" name="Group 79">
            <a:extLst>
              <a:ext uri="{FF2B5EF4-FFF2-40B4-BE49-F238E27FC236}">
                <a16:creationId xmlns:a16="http://schemas.microsoft.com/office/drawing/2014/main" id="{13ED611A-0136-48E4-82E7-5B392A4E99BD}"/>
              </a:ext>
            </a:extLst>
          </p:cNvPr>
          <p:cNvGrpSpPr/>
          <p:nvPr/>
        </p:nvGrpSpPr>
        <p:grpSpPr>
          <a:xfrm rot="16200000" flipH="1">
            <a:off x="2277225" y="4412966"/>
            <a:ext cx="407955" cy="121128"/>
            <a:chOff x="1757373" y="1454489"/>
            <a:chExt cx="407955" cy="121128"/>
          </a:xfrm>
        </p:grpSpPr>
        <p:sp>
          <p:nvSpPr>
            <p:cNvPr id="89" name="Oval 80">
              <a:extLst>
                <a:ext uri="{FF2B5EF4-FFF2-40B4-BE49-F238E27FC236}">
                  <a16:creationId xmlns:a16="http://schemas.microsoft.com/office/drawing/2014/main" id="{EDA533B7-AEF5-407E-94DB-386D514FD68B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0" name="Straight Arrow Connector 81">
              <a:extLst>
                <a:ext uri="{FF2B5EF4-FFF2-40B4-BE49-F238E27FC236}">
                  <a16:creationId xmlns:a16="http://schemas.microsoft.com/office/drawing/2014/main" id="{E7AC29F0-57A5-4065-A527-41BC856DE30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1916" y="1365959"/>
              <a:ext cx="0" cy="2868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91" name="Group 84">
            <a:extLst>
              <a:ext uri="{FF2B5EF4-FFF2-40B4-BE49-F238E27FC236}">
                <a16:creationId xmlns:a16="http://schemas.microsoft.com/office/drawing/2014/main" id="{F2F0559A-9C4E-4EAB-8256-88AE1F69B5B6}"/>
              </a:ext>
            </a:extLst>
          </p:cNvPr>
          <p:cNvGrpSpPr/>
          <p:nvPr/>
        </p:nvGrpSpPr>
        <p:grpSpPr>
          <a:xfrm rot="10800000" flipH="1">
            <a:off x="4217713" y="2670913"/>
            <a:ext cx="529171" cy="121128"/>
            <a:chOff x="1757373" y="1454489"/>
            <a:chExt cx="529171" cy="121128"/>
          </a:xfrm>
        </p:grpSpPr>
        <p:sp>
          <p:nvSpPr>
            <p:cNvPr id="92" name="Oval 85">
              <a:extLst>
                <a:ext uri="{FF2B5EF4-FFF2-40B4-BE49-F238E27FC236}">
                  <a16:creationId xmlns:a16="http://schemas.microsoft.com/office/drawing/2014/main" id="{7DF0FF90-770A-4984-A1C9-A37B81A787F1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3" name="Straight Arrow Connector 86">
              <a:extLst>
                <a:ext uri="{FF2B5EF4-FFF2-40B4-BE49-F238E27FC236}">
                  <a16:creationId xmlns:a16="http://schemas.microsoft.com/office/drawing/2014/main" id="{4C3D5C61-ADDC-4383-8199-80E5E0CAC32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878503" y="1509371"/>
              <a:ext cx="408041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pic>
        <p:nvPicPr>
          <p:cNvPr id="94" name="Graphic 92">
            <a:extLst>
              <a:ext uri="{FF2B5EF4-FFF2-40B4-BE49-F238E27FC236}">
                <a16:creationId xmlns:a16="http://schemas.microsoft.com/office/drawing/2014/main" id="{8341BDE2-2BC2-40F9-BBC8-8D0124A9F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66761" y="1278158"/>
            <a:ext cx="270474" cy="270474"/>
          </a:xfrm>
          <a:prstGeom prst="rect">
            <a:avLst/>
          </a:prstGeom>
        </p:spPr>
      </p:pic>
      <p:pic>
        <p:nvPicPr>
          <p:cNvPr id="95" name="Graphic 93">
            <a:extLst>
              <a:ext uri="{FF2B5EF4-FFF2-40B4-BE49-F238E27FC236}">
                <a16:creationId xmlns:a16="http://schemas.microsoft.com/office/drawing/2014/main" id="{C940FFDE-10B7-49FF-85CC-CA923554AF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09724" y="1928760"/>
            <a:ext cx="203211" cy="203211"/>
          </a:xfrm>
          <a:prstGeom prst="rect">
            <a:avLst/>
          </a:prstGeom>
        </p:spPr>
      </p:pic>
      <p:pic>
        <p:nvPicPr>
          <p:cNvPr id="96" name="Graphic 94">
            <a:extLst>
              <a:ext uri="{FF2B5EF4-FFF2-40B4-BE49-F238E27FC236}">
                <a16:creationId xmlns:a16="http://schemas.microsoft.com/office/drawing/2014/main" id="{062E7206-F5D7-4639-9638-EAEBC03B5A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290232" y="2552672"/>
            <a:ext cx="223532" cy="223532"/>
          </a:xfrm>
          <a:prstGeom prst="rect">
            <a:avLst/>
          </a:prstGeom>
        </p:spPr>
      </p:pic>
      <p:pic>
        <p:nvPicPr>
          <p:cNvPr id="97" name="Graphic 95">
            <a:extLst>
              <a:ext uri="{FF2B5EF4-FFF2-40B4-BE49-F238E27FC236}">
                <a16:creationId xmlns:a16="http://schemas.microsoft.com/office/drawing/2014/main" id="{D3D95D91-A90E-430B-91F2-B872E8E1B0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266761" y="3154722"/>
            <a:ext cx="270474" cy="270474"/>
          </a:xfrm>
          <a:prstGeom prst="rect">
            <a:avLst/>
          </a:prstGeom>
        </p:spPr>
      </p:pic>
      <p:pic>
        <p:nvPicPr>
          <p:cNvPr id="98" name="Graphic 96">
            <a:extLst>
              <a:ext uri="{FF2B5EF4-FFF2-40B4-BE49-F238E27FC236}">
                <a16:creationId xmlns:a16="http://schemas.microsoft.com/office/drawing/2014/main" id="{6FA4CBD1-EC7C-449E-9343-C6B953D0F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266761" y="3780244"/>
            <a:ext cx="270474" cy="270474"/>
          </a:xfrm>
          <a:prstGeom prst="rect">
            <a:avLst/>
          </a:prstGeom>
        </p:spPr>
      </p:pic>
      <p:pic>
        <p:nvPicPr>
          <p:cNvPr id="99" name="Graphic 97">
            <a:extLst>
              <a:ext uri="{FF2B5EF4-FFF2-40B4-BE49-F238E27FC236}">
                <a16:creationId xmlns:a16="http://schemas.microsoft.com/office/drawing/2014/main" id="{AB0E733E-0299-4C38-8EB8-B869148B26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515898" y="3143328"/>
            <a:ext cx="270474" cy="270474"/>
          </a:xfrm>
          <a:prstGeom prst="rect">
            <a:avLst/>
          </a:prstGeom>
        </p:spPr>
      </p:pic>
      <p:pic>
        <p:nvPicPr>
          <p:cNvPr id="100" name="Graphic 98">
            <a:extLst>
              <a:ext uri="{FF2B5EF4-FFF2-40B4-BE49-F238E27FC236}">
                <a16:creationId xmlns:a16="http://schemas.microsoft.com/office/drawing/2014/main" id="{4A32F18D-D2E1-41A6-8B26-FC3D979F88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515898" y="3925639"/>
            <a:ext cx="270474" cy="270474"/>
          </a:xfrm>
          <a:prstGeom prst="rect">
            <a:avLst/>
          </a:prstGeom>
        </p:spPr>
      </p:pic>
      <p:pic>
        <p:nvPicPr>
          <p:cNvPr id="101" name="Graphic 99">
            <a:extLst>
              <a:ext uri="{FF2B5EF4-FFF2-40B4-BE49-F238E27FC236}">
                <a16:creationId xmlns:a16="http://schemas.microsoft.com/office/drawing/2014/main" id="{B9ACE3E6-8C2C-44F4-B9EC-3E68EE6B3F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765209" y="6022851"/>
            <a:ext cx="251235" cy="251235"/>
          </a:xfrm>
          <a:prstGeom prst="rect">
            <a:avLst/>
          </a:prstGeom>
        </p:spPr>
      </p:pic>
      <p:pic>
        <p:nvPicPr>
          <p:cNvPr id="102" name="Graphic 102">
            <a:extLst>
              <a:ext uri="{FF2B5EF4-FFF2-40B4-BE49-F238E27FC236}">
                <a16:creationId xmlns:a16="http://schemas.microsoft.com/office/drawing/2014/main" id="{5C5C8A0F-91B6-412B-A4D5-276CB794F43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317938" y="6015609"/>
            <a:ext cx="228395" cy="228395"/>
          </a:xfrm>
          <a:prstGeom prst="rect">
            <a:avLst/>
          </a:prstGeom>
        </p:spPr>
      </p:pic>
      <p:sp>
        <p:nvSpPr>
          <p:cNvPr id="103" name="Номер слайда 1">
            <a:extLst>
              <a:ext uri="{FF2B5EF4-FFF2-40B4-BE49-F238E27FC236}">
                <a16:creationId xmlns:a16="http://schemas.microsoft.com/office/drawing/2014/main" id="{023DB1C2-06F8-4AD0-B28A-4AA4E711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88626-D576-48ED-BBCA-B34C93A253AB}"/>
              </a:ext>
            </a:extLst>
          </p:cNvPr>
          <p:cNvSpPr txBox="1"/>
          <p:nvPr/>
        </p:nvSpPr>
        <p:spPr>
          <a:xfrm>
            <a:off x="928250" y="3131849"/>
            <a:ext cx="1064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A5D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функциональные продукта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CD2EC0-4345-4A1F-A64C-D7A07FAFE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2" y="162922"/>
            <a:ext cx="1032320" cy="10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0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D1DB3E-BAB4-4099-9073-7FD9FD2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Заголовок 40">
            <a:extLst>
              <a:ext uri="{FF2B5EF4-FFF2-40B4-BE49-F238E27FC236}">
                <a16:creationId xmlns:a16="http://schemas.microsoft.com/office/drawing/2014/main" id="{80732691-5A04-4A3C-A68E-39793A7C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/>
          <a:lstStyle/>
          <a:p>
            <a:r>
              <a:rPr lang="ru-RU" dirty="0"/>
              <a:t>Возможности подсистемы управления качеством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6453E8BB-339F-48CC-B0BA-4274DC538B21}"/>
              </a:ext>
            </a:extLst>
          </p:cNvPr>
          <p:cNvSpPr/>
          <p:nvPr/>
        </p:nvSpPr>
        <p:spPr>
          <a:xfrm>
            <a:off x="1564793" y="1082121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Отбор проб, заказы на испытания и учет результатов лабораторных анализов</a:t>
            </a:r>
          </a:p>
        </p:txBody>
      </p:sp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54715145-649D-46CD-BECA-F1FA5207F249}"/>
              </a:ext>
            </a:extLst>
          </p:cNvPr>
          <p:cNvSpPr/>
          <p:nvPr/>
        </p:nvSpPr>
        <p:spPr>
          <a:xfrm>
            <a:off x="1691644" y="1127662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01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0DDA1A9-0112-46AD-B51B-C2E3651E5125}"/>
              </a:ext>
            </a:extLst>
          </p:cNvPr>
          <p:cNvSpPr/>
          <p:nvPr/>
        </p:nvSpPr>
        <p:spPr>
          <a:xfrm>
            <a:off x="1564793" y="1776785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Формирование паспортов и удостоверений качества отгружаемой продукции</a:t>
            </a:r>
          </a:p>
        </p:txBody>
      </p:sp>
      <p:sp>
        <p:nvSpPr>
          <p:cNvPr id="28" name="Rounded Rectangle 14">
            <a:extLst>
              <a:ext uri="{FF2B5EF4-FFF2-40B4-BE49-F238E27FC236}">
                <a16:creationId xmlns:a16="http://schemas.microsoft.com/office/drawing/2014/main" id="{7009ECB7-BCDA-416D-83A6-C7676B8E34A0}"/>
              </a:ext>
            </a:extLst>
          </p:cNvPr>
          <p:cNvSpPr/>
          <p:nvPr/>
        </p:nvSpPr>
        <p:spPr>
          <a:xfrm>
            <a:off x="1691644" y="1824437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02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19CF24F-C958-4939-89E4-796F18072852}"/>
              </a:ext>
            </a:extLst>
          </p:cNvPr>
          <p:cNvSpPr/>
          <p:nvPr/>
        </p:nvSpPr>
        <p:spPr>
          <a:xfrm>
            <a:off x="1564793" y="2471449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Планирование качественных показателей продукции (добычи, переработки, отгрузки)</a:t>
            </a:r>
          </a:p>
        </p:txBody>
      </p:sp>
      <p:sp>
        <p:nvSpPr>
          <p:cNvPr id="35" name="Rounded Rectangle 14">
            <a:extLst>
              <a:ext uri="{FF2B5EF4-FFF2-40B4-BE49-F238E27FC236}">
                <a16:creationId xmlns:a16="http://schemas.microsoft.com/office/drawing/2014/main" id="{FBA12E03-3532-44B7-88FC-EF65E37A430B}"/>
              </a:ext>
            </a:extLst>
          </p:cNvPr>
          <p:cNvSpPr/>
          <p:nvPr/>
        </p:nvSpPr>
        <p:spPr>
          <a:xfrm>
            <a:off x="1691644" y="2521212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03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930C5D3-4BFC-4318-A505-9CF56D26F21C}"/>
              </a:ext>
            </a:extLst>
          </p:cNvPr>
          <p:cNvSpPr/>
          <p:nvPr/>
        </p:nvSpPr>
        <p:spPr>
          <a:xfrm>
            <a:off x="1564793" y="3166113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Учет качественных показателей добытой и поступившей транспортом продукции, перерабатываемого сырья и продуктов переработки, отгружаемой продукции</a:t>
            </a: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D40AB2CF-97F6-4556-A968-9B38870D47C5}"/>
              </a:ext>
            </a:extLst>
          </p:cNvPr>
          <p:cNvSpPr/>
          <p:nvPr/>
        </p:nvSpPr>
        <p:spPr>
          <a:xfrm>
            <a:off x="1691644" y="3217987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04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1D9967CA-028E-4E77-A91B-5CE5AD4A4847}"/>
              </a:ext>
            </a:extLst>
          </p:cNvPr>
          <p:cNvSpPr/>
          <p:nvPr/>
        </p:nvSpPr>
        <p:spPr>
          <a:xfrm>
            <a:off x="1564793" y="3860777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Учет и корректировка качества продукции на складах</a:t>
            </a:r>
          </a:p>
        </p:txBody>
      </p:sp>
      <p:sp>
        <p:nvSpPr>
          <p:cNvPr id="42" name="Rounded Rectangle 14">
            <a:extLst>
              <a:ext uri="{FF2B5EF4-FFF2-40B4-BE49-F238E27FC236}">
                <a16:creationId xmlns:a16="http://schemas.microsoft.com/office/drawing/2014/main" id="{FF143859-3605-496A-8119-17EDB7F0B771}"/>
              </a:ext>
            </a:extLst>
          </p:cNvPr>
          <p:cNvSpPr/>
          <p:nvPr/>
        </p:nvSpPr>
        <p:spPr>
          <a:xfrm>
            <a:off x="1691644" y="3914762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05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54E95BB6-8A54-4995-A923-A2E06E37559A}"/>
              </a:ext>
            </a:extLst>
          </p:cNvPr>
          <p:cNvSpPr/>
          <p:nvPr/>
        </p:nvSpPr>
        <p:spPr>
          <a:xfrm>
            <a:off x="1564793" y="4555441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Учет брака и несоответствия</a:t>
            </a: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F40D27B3-0FF8-4CB6-9EFC-B975DCDA38DA}"/>
              </a:ext>
            </a:extLst>
          </p:cNvPr>
          <p:cNvSpPr/>
          <p:nvPr/>
        </p:nvSpPr>
        <p:spPr>
          <a:xfrm>
            <a:off x="1691644" y="4611537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06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72E77C8E-F7B5-48D5-9567-1F5DEF541E32}"/>
              </a:ext>
            </a:extLst>
          </p:cNvPr>
          <p:cNvSpPr/>
          <p:nvPr/>
        </p:nvSpPr>
        <p:spPr>
          <a:xfrm>
            <a:off x="1564793" y="5250105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Расчет цены продукции по результатам изменения качества</a:t>
            </a:r>
          </a:p>
        </p:txBody>
      </p: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EBFFE04B-9A29-434F-9C02-15BA1D9E3030}"/>
              </a:ext>
            </a:extLst>
          </p:cNvPr>
          <p:cNvSpPr/>
          <p:nvPr/>
        </p:nvSpPr>
        <p:spPr>
          <a:xfrm>
            <a:off x="1691644" y="5308312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07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953912F-5B56-430A-83BB-4C496E043D34}"/>
              </a:ext>
            </a:extLst>
          </p:cNvPr>
          <p:cNvSpPr/>
          <p:nvPr/>
        </p:nvSpPr>
        <p:spPr>
          <a:xfrm>
            <a:off x="1564793" y="5944770"/>
            <a:ext cx="8748000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Баланс металлов</a:t>
            </a:r>
          </a:p>
        </p:txBody>
      </p:sp>
      <p:sp>
        <p:nvSpPr>
          <p:cNvPr id="51" name="Rounded Rectangle 14">
            <a:extLst>
              <a:ext uri="{FF2B5EF4-FFF2-40B4-BE49-F238E27FC236}">
                <a16:creationId xmlns:a16="http://schemas.microsoft.com/office/drawing/2014/main" id="{EAC597F8-AF5F-4BBB-BFDB-107922730404}"/>
              </a:ext>
            </a:extLst>
          </p:cNvPr>
          <p:cNvSpPr/>
          <p:nvPr/>
        </p:nvSpPr>
        <p:spPr>
          <a:xfrm>
            <a:off x="1691644" y="6002977"/>
            <a:ext cx="669210" cy="46800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400" dirty="0">
                <a:solidFill>
                  <a:srgbClr val="FFFFFF">
                    <a:alpha val="50000"/>
                  </a:srgbClr>
                </a:solidFill>
              </a:rPr>
              <a:t>0</a:t>
            </a:r>
            <a:r>
              <a:rPr lang="en-US" sz="2400" dirty="0">
                <a:solidFill>
                  <a:srgbClr val="FFFFFF">
                    <a:alpha val="50000"/>
                  </a:srgbClr>
                </a:solidFill>
              </a:rPr>
              <a:t>8</a:t>
            </a:r>
            <a:endParaRPr lang="ru-RU" sz="2400" dirty="0">
              <a:solidFill>
                <a:srgbClr val="FFFFFF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52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качества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5C5B7-9B28-459B-ADDD-F3DFD8C5DE9D}"/>
              </a:ext>
            </a:extLst>
          </p:cNvPr>
          <p:cNvSpPr txBox="1"/>
          <p:nvPr/>
        </p:nvSpPr>
        <p:spPr>
          <a:xfrm>
            <a:off x="435007" y="1023837"/>
            <a:ext cx="1093728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Справочник показателей качества позволяет завести все измеряемые или расчетные показатели качества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AAABE8F7-31B0-4239-A546-03D1F47D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10" name="Snip Single Corner Rectangle 7">
            <a:extLst>
              <a:ext uri="{FF2B5EF4-FFF2-40B4-BE49-F238E27FC236}">
                <a16:creationId xmlns:a16="http://schemas.microsoft.com/office/drawing/2014/main" id="{11C2D3E9-AFD9-4583-85AD-3813AD430DB8}"/>
              </a:ext>
            </a:extLst>
          </p:cNvPr>
          <p:cNvSpPr/>
          <p:nvPr/>
        </p:nvSpPr>
        <p:spPr>
          <a:xfrm>
            <a:off x="6975648" y="5249388"/>
            <a:ext cx="4706764" cy="1185372"/>
          </a:xfrm>
          <a:prstGeom prst="snip1Rect">
            <a:avLst>
              <a:gd name="adj" fmla="val 12007"/>
            </a:avLst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Ведение учета по показателю качества в документах настраивается для каждого показателя</a:t>
            </a:r>
          </a:p>
          <a:p>
            <a:pPr marL="108000"/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1" name="Isosceles Triangle 9">
            <a:extLst>
              <a:ext uri="{FF2B5EF4-FFF2-40B4-BE49-F238E27FC236}">
                <a16:creationId xmlns:a16="http://schemas.microsoft.com/office/drawing/2014/main" id="{58617CF8-9F39-4B21-B430-7317E60A6782}"/>
              </a:ext>
            </a:extLst>
          </p:cNvPr>
          <p:cNvSpPr/>
          <p:nvPr/>
        </p:nvSpPr>
        <p:spPr>
          <a:xfrm rot="13398695">
            <a:off x="11470277" y="5308600"/>
            <a:ext cx="211449" cy="97748"/>
          </a:xfrm>
          <a:prstGeom prst="triangle">
            <a:avLst>
              <a:gd name="adj" fmla="val 47389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73C786CD-A647-455B-AE37-AE3FD293323A}"/>
              </a:ext>
            </a:extLst>
          </p:cNvPr>
          <p:cNvSpPr>
            <a:spLocks noEditPoints="1"/>
          </p:cNvSpPr>
          <p:nvPr/>
        </p:nvSpPr>
        <p:spPr bwMode="auto">
          <a:xfrm>
            <a:off x="11285225" y="593328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EB8171-3137-4149-BAB9-706B6F03C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07" y="1874924"/>
            <a:ext cx="3816457" cy="44607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DB245D-D8C6-4597-AC0B-F70D31CB7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41" y="4605350"/>
            <a:ext cx="4030408" cy="21765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D92F6C-AD96-40D1-966F-878059599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829" y="1825746"/>
            <a:ext cx="4423990" cy="32065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6A8706-21DC-4678-9218-BC2EB3551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940" y="1891432"/>
            <a:ext cx="3623309" cy="25158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F976C06-8921-4BA9-AAAE-634CA1590ED7}"/>
              </a:ext>
            </a:extLst>
          </p:cNvPr>
          <p:cNvCxnSpPr>
            <a:cxnSpLocks/>
          </p:cNvCxnSpPr>
          <p:nvPr/>
        </p:nvCxnSpPr>
        <p:spPr>
          <a:xfrm flipV="1">
            <a:off x="8808720" y="4407304"/>
            <a:ext cx="419100" cy="28661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Freeform 4845">
            <a:extLst>
              <a:ext uri="{FF2B5EF4-FFF2-40B4-BE49-F238E27FC236}">
                <a16:creationId xmlns:a16="http://schemas.microsoft.com/office/drawing/2014/main" id="{4C7E6F6A-CEA7-40E1-BB28-DAA7B565FE44}"/>
              </a:ext>
            </a:extLst>
          </p:cNvPr>
          <p:cNvSpPr>
            <a:spLocks noEditPoints="1"/>
          </p:cNvSpPr>
          <p:nvPr/>
        </p:nvSpPr>
        <p:spPr bwMode="auto">
          <a:xfrm>
            <a:off x="10890306" y="1102148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95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проб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C936B-6ABA-441E-AB4C-CA89DD4D1C76}"/>
              </a:ext>
            </a:extLst>
          </p:cNvPr>
          <p:cNvSpPr txBox="1"/>
          <p:nvPr/>
        </p:nvSpPr>
        <p:spPr>
          <a:xfrm>
            <a:off x="9611139" y="2047460"/>
            <a:ext cx="2185780" cy="35308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Учет отобранных проб позволяет в удобном режиме ввести или загрузить отобранные пробы, сгенерировать их карточки с указанием места отбора проб, по которым в дальнейшем реализован удобный поиск результатов лабораторных анализов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AE6BF-8463-43F8-9C9A-D5E67E7B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53" y="1138275"/>
            <a:ext cx="9159717" cy="520414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3570F48F-2C3B-44CA-B3B2-901C257D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D88F1CC7-774D-443E-91D1-D71A356D0D9F}"/>
              </a:ext>
            </a:extLst>
          </p:cNvPr>
          <p:cNvSpPr>
            <a:spLocks noEditPoints="1"/>
          </p:cNvSpPr>
          <p:nvPr/>
        </p:nvSpPr>
        <p:spPr bwMode="auto">
          <a:xfrm>
            <a:off x="11358283" y="5138424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671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Заказы на испытания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E1D13-50E0-4E41-B8C8-9C75171BCD6C}"/>
              </a:ext>
            </a:extLst>
          </p:cNvPr>
          <p:cNvSpPr txBox="1"/>
          <p:nvPr/>
        </p:nvSpPr>
        <p:spPr>
          <a:xfrm>
            <a:off x="6096000" y="1414407"/>
            <a:ext cx="5299970" cy="1338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Заказы на испытания используются для передачи реестра проб на пробоподготовку и лабораторные анализы в собственные и сторонние лаборатории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A8A4CD-609F-432C-9B20-55008AE1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4" y="1034425"/>
            <a:ext cx="5323245" cy="26430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C1AC4-1040-4503-A9C3-A033AD1B0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53" y="3133052"/>
            <a:ext cx="7187659" cy="349634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86233D-5B35-4E0C-9563-A551BF2C1507}"/>
              </a:ext>
            </a:extLst>
          </p:cNvPr>
          <p:cNvSpPr/>
          <p:nvPr/>
        </p:nvSpPr>
        <p:spPr>
          <a:xfrm>
            <a:off x="443541" y="4229038"/>
            <a:ext cx="3423609" cy="1489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Реализовано заполнение результатов анализов по пробам и генерация лабораторных номеров проб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5ADA6EEA-CCA8-4AC4-8D3D-4E63484852F6}"/>
              </a:ext>
            </a:extLst>
          </p:cNvPr>
          <p:cNvSpPr>
            <a:spLocks noEditPoints="1"/>
          </p:cNvSpPr>
          <p:nvPr/>
        </p:nvSpPr>
        <p:spPr bwMode="auto">
          <a:xfrm>
            <a:off x="10977851" y="2319592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3C6F54DE-E92B-4958-B626-78CA1E95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53</a:t>
            </a:fld>
            <a:endParaRPr lang="ru-RU" dirty="0"/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B585B4A6-4791-4ED1-B79D-FF96AE300A30}"/>
              </a:ext>
            </a:extLst>
          </p:cNvPr>
          <p:cNvSpPr>
            <a:spLocks noEditPoints="1"/>
          </p:cNvSpPr>
          <p:nvPr/>
        </p:nvSpPr>
        <p:spPr bwMode="auto">
          <a:xfrm>
            <a:off x="3434051" y="5253292"/>
            <a:ext cx="341372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82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FF0EA-471D-48AE-8496-EE1E0507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07" y="1171787"/>
            <a:ext cx="7461991" cy="34598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Измерение качественных показателей продукции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511B0-E6F8-4965-A9E3-80A6C2F06A14}"/>
              </a:ext>
            </a:extLst>
          </p:cNvPr>
          <p:cNvSpPr txBox="1"/>
          <p:nvPr/>
        </p:nvSpPr>
        <p:spPr>
          <a:xfrm>
            <a:off x="7871790" y="1283731"/>
            <a:ext cx="4045227" cy="1823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Реализован учет результатов анализов и паспортов качества отгружаемой продукции, позволяющих в том числе усреднять результаты нескольких испытаний и фиксировать расчетные показатели качества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36712-CBBB-4EC9-A86B-15BBF139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886" y="3323026"/>
            <a:ext cx="5470707" cy="317966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7FFA0E1F-67FD-490F-A7A7-44A86B9C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5E737BFE-E17B-4DFD-B69E-A2BB815A579C}"/>
              </a:ext>
            </a:extLst>
          </p:cNvPr>
          <p:cNvSpPr>
            <a:spLocks noEditPoints="1"/>
          </p:cNvSpPr>
          <p:nvPr/>
        </p:nvSpPr>
        <p:spPr bwMode="auto">
          <a:xfrm>
            <a:off x="11502091" y="271016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0C783-E214-4F19-B6D1-406EE6DE59F8}"/>
              </a:ext>
            </a:extLst>
          </p:cNvPr>
          <p:cNvSpPr txBox="1"/>
          <p:nvPr/>
        </p:nvSpPr>
        <p:spPr>
          <a:xfrm>
            <a:off x="994740" y="4774425"/>
            <a:ext cx="4045227" cy="1823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пробах реализован учет контрольных проб и промышленных образцов, используемых для контроля прецизионности лабораторных анализов</a:t>
            </a: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6E719E77-714F-4AC2-8201-E8B929708998}"/>
              </a:ext>
            </a:extLst>
          </p:cNvPr>
          <p:cNvSpPr>
            <a:spLocks noEditPoints="1"/>
          </p:cNvSpPr>
          <p:nvPr/>
        </p:nvSpPr>
        <p:spPr bwMode="auto">
          <a:xfrm>
            <a:off x="4625041" y="620086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58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Расчеты цены по качеству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" y="2510448"/>
            <a:ext cx="5154292" cy="279316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678144" y="3410494"/>
            <a:ext cx="447503" cy="37387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561" y="5559137"/>
            <a:ext cx="510029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Предусмотрена возможность временного исключения из расчета неактуальных показателей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3346" y="2489287"/>
            <a:ext cx="4851563" cy="19250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Пересчет цены осуществляется на основе количественных показателей качества продукции.</a:t>
            </a:r>
          </a:p>
          <a:p>
            <a:r>
              <a:rPr lang="ru-RU" dirty="0"/>
              <a:t>Для каждого показателя указываются диапазон значений без пересчета цены и условия пересчета цены по качеству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3318"/>
          <a:stretch/>
        </p:blipFill>
        <p:spPr>
          <a:xfrm>
            <a:off x="599162" y="1203675"/>
            <a:ext cx="7920000" cy="10922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5" name="Прямая со стрелкой 14"/>
          <p:cNvCxnSpPr>
            <a:endCxn id="12" idx="2"/>
          </p:cNvCxnSpPr>
          <p:nvPr/>
        </p:nvCxnSpPr>
        <p:spPr>
          <a:xfrm flipH="1" flipV="1">
            <a:off x="901896" y="3784373"/>
            <a:ext cx="223751" cy="175371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153997" y="3406567"/>
            <a:ext cx="3443896" cy="468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1715" y="2031761"/>
            <a:ext cx="4610603" cy="1964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774406" y="2228198"/>
            <a:ext cx="127486" cy="261059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E109E118-0C07-46EE-A1C1-65F7E7E5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19" name="Freeform 4845">
            <a:extLst>
              <a:ext uri="{FF2B5EF4-FFF2-40B4-BE49-F238E27FC236}">
                <a16:creationId xmlns:a16="http://schemas.microsoft.com/office/drawing/2014/main" id="{42CFBF04-6E68-4229-A573-E200E6C1ECA3}"/>
              </a:ext>
            </a:extLst>
          </p:cNvPr>
          <p:cNvSpPr>
            <a:spLocks noEditPoints="1"/>
          </p:cNvSpPr>
          <p:nvPr/>
        </p:nvSpPr>
        <p:spPr bwMode="auto">
          <a:xfrm>
            <a:off x="10319902" y="390702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5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6383045" y="1076081"/>
            <a:ext cx="4856085" cy="2679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Качественные показатели могут устанавливаться с запозданием после поступления результатов анализов.</a:t>
            </a:r>
            <a:endParaRPr lang="en-US" dirty="0"/>
          </a:p>
          <a:p>
            <a:r>
              <a:rPr lang="ru-RU" dirty="0"/>
              <a:t>Качество добытой горной массы на основании горных работ, качество переработки – на основании переработки продукции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D9B88-AE36-4834-8198-A34D1901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40" y="1102322"/>
            <a:ext cx="5675278" cy="266533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864D8-58C5-4B1C-A4AB-9D8E7407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2" y="3992088"/>
            <a:ext cx="6961517" cy="25329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2FB406A0-322F-402F-B19C-CF2F508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790B4944-52B1-490F-9089-E6861CB0AEBC}"/>
              </a:ext>
            </a:extLst>
          </p:cNvPr>
          <p:cNvSpPr>
            <a:spLocks noEditPoints="1"/>
          </p:cNvSpPr>
          <p:nvPr/>
        </p:nvSpPr>
        <p:spPr bwMode="auto">
          <a:xfrm>
            <a:off x="10803927" y="337319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250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75A7C-B654-4490-BC2C-64BB0ED7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16" y="1103389"/>
            <a:ext cx="5943599" cy="229721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360250" y="1160254"/>
            <a:ext cx="5107100" cy="1059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 установки качества на складах устанавливает качество после получения анализов проб, отобранных на складах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EB101D-AA19-45B8-9ACA-4354911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7" y="3762980"/>
            <a:ext cx="6004016" cy="28224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7442E-8C8A-4C74-B9CA-4FAE078AE81D}"/>
              </a:ext>
            </a:extLst>
          </p:cNvPr>
          <p:cNvSpPr txBox="1"/>
          <p:nvPr/>
        </p:nvSpPr>
        <p:spPr>
          <a:xfrm>
            <a:off x="360250" y="2381437"/>
            <a:ext cx="5107100" cy="1047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Документы установки качества в автотранспорте и поступивших вагонах устанавливает качество продукции, поступившее авто и жд транспортом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CC9FE83B-7B6C-4E83-A775-0DDEA21C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57</a:t>
            </a:fld>
            <a:endParaRPr lang="ru-RU" dirty="0"/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8C1B9FBE-0BEA-41C6-8190-FD4C0CAEDF0E}"/>
              </a:ext>
            </a:extLst>
          </p:cNvPr>
          <p:cNvSpPr>
            <a:spLocks noEditPoints="1"/>
          </p:cNvSpPr>
          <p:nvPr/>
        </p:nvSpPr>
        <p:spPr bwMode="auto">
          <a:xfrm>
            <a:off x="5014022" y="1841267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11AA4D43-EF42-4447-9390-5BA13CF58DD6}"/>
              </a:ext>
            </a:extLst>
          </p:cNvPr>
          <p:cNvSpPr>
            <a:spLocks noEditPoints="1"/>
          </p:cNvSpPr>
          <p:nvPr/>
        </p:nvSpPr>
        <p:spPr bwMode="auto">
          <a:xfrm>
            <a:off x="5014022" y="300653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21BA9-FFD7-44F3-800D-A5F60DD0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3515093"/>
            <a:ext cx="5728340" cy="298759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997992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Установка брака и несоответствия продукции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266699" y="2037005"/>
            <a:ext cx="4143375" cy="2783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которуюю можно провести на основании этого документа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8CE049-A416-4174-93EA-0BF4A0E4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28" y="1145066"/>
            <a:ext cx="7012583" cy="367649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97F72E-4B4B-461F-9A40-1CC9E238E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29" y="4922978"/>
            <a:ext cx="7012582" cy="182237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9BB0913-D618-4EEC-AD8E-09498EFD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58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7ADBBB11-6937-440F-AEDF-A0113322A33D}"/>
              </a:ext>
            </a:extLst>
          </p:cNvPr>
          <p:cNvSpPr>
            <a:spLocks noEditPoints="1"/>
          </p:cNvSpPr>
          <p:nvPr/>
        </p:nvSpPr>
        <p:spPr bwMode="auto">
          <a:xfrm>
            <a:off x="3917352" y="4348263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10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Отчетность по пробам и лабораторным анализам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79236A-0BC7-47CF-813F-92F9C585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07374"/>
            <a:ext cx="6116128" cy="29787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06B95-C3F6-4D0B-A2B5-BDEE376C1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325" y="1107374"/>
            <a:ext cx="4728853" cy="400241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9D40D-1E3B-4F64-9BB5-3E213E26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31" y="4162283"/>
            <a:ext cx="4988948" cy="26196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2A2A4-A933-433E-AC3A-6E2FE0AE3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326748"/>
            <a:ext cx="5183757" cy="24806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07B18A9D-5D04-47CC-BC92-6A0C1CA3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34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Мониторинг производственных показателей</a:t>
            </a:r>
          </a:p>
        </p:txBody>
      </p:sp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50" y="1029322"/>
            <a:ext cx="4865400" cy="3004501"/>
          </a:xfrm>
          <a:prstGeom prst="rect">
            <a:avLst/>
          </a:prstGeom>
          <a:ln w="25400">
            <a:solidFill>
              <a:srgbClr val="3A5D80"/>
            </a:solidFill>
          </a:ln>
          <a:extLst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6221B07-6300-4303-B1D1-EBC80B942F5D}"/>
              </a:ext>
            </a:extLst>
          </p:cNvPr>
          <p:cNvGrpSpPr/>
          <p:nvPr/>
        </p:nvGrpSpPr>
        <p:grpSpPr>
          <a:xfrm>
            <a:off x="360250" y="1029323"/>
            <a:ext cx="4917692" cy="3295028"/>
            <a:chOff x="360250" y="1029323"/>
            <a:chExt cx="4917692" cy="3295028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8149C44-7200-48E8-B65A-D419AC8ECA4F}"/>
                </a:ext>
              </a:extLst>
            </p:cNvPr>
            <p:cNvGrpSpPr/>
            <p:nvPr/>
          </p:nvGrpSpPr>
          <p:grpSpPr>
            <a:xfrm>
              <a:off x="362547" y="1029323"/>
              <a:ext cx="4911449" cy="3295028"/>
              <a:chOff x="7790082" y="1117022"/>
              <a:chExt cx="4077289" cy="5099299"/>
            </a:xfrm>
          </p:grpSpPr>
          <p:sp>
            <p:nvSpPr>
              <p:cNvPr id="13" name="Скругленный прямоугольник 25">
                <a:extLst>
                  <a:ext uri="{FF2B5EF4-FFF2-40B4-BE49-F238E27FC236}">
                    <a16:creationId xmlns:a16="http://schemas.microsoft.com/office/drawing/2014/main" id="{58268FE3-12B4-467F-8077-D7FDB4372BB3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676027"/>
              </a:xfrm>
              <a:prstGeom prst="roundRect">
                <a:avLst/>
              </a:prstGeom>
              <a:solidFill>
                <a:srgbClr val="FFDD00"/>
              </a:solidFill>
              <a:ln>
                <a:solidFill>
                  <a:srgbClr val="FFDD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F44CFA99-A92D-484F-9CC4-7900E1E562A0}"/>
                  </a:ext>
                </a:extLst>
              </p:cNvPr>
              <p:cNvSpPr/>
              <p:nvPr/>
            </p:nvSpPr>
            <p:spPr>
              <a:xfrm>
                <a:off x="7790082" y="1725301"/>
                <a:ext cx="4077289" cy="44910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FD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A03BC1-A653-4FF5-9549-77C9AC948B63}"/>
                  </a:ext>
                </a:extLst>
              </p:cNvPr>
              <p:cNvSpPr txBox="1"/>
              <p:nvPr/>
            </p:nvSpPr>
            <p:spPr>
              <a:xfrm>
                <a:off x="7817271" y="1179554"/>
                <a:ext cx="4050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600" b="1" dirty="0">
                    <a:solidFill>
                      <a:schemeClr val="tx2">
                        <a:lumMod val="75000"/>
                      </a:schemeClr>
                    </a:solidFill>
                    <a:latin typeface="Calibri"/>
                  </a:rPr>
                  <a:t>ФУНКЦИОНАЛЬНЫЕ ВОЗМОЖНОСТИ</a:t>
                </a: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0B99C9D-C84D-4947-A8BD-AD02D200BCD6}"/>
                </a:ext>
              </a:extLst>
            </p:cNvPr>
            <p:cNvSpPr/>
            <p:nvPr/>
          </p:nvSpPr>
          <p:spPr>
            <a:xfrm>
              <a:off x="360250" y="1389189"/>
              <a:ext cx="4917692" cy="236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Построение иерархической модели целей и целевых показателей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Реализация принципа контроля </a:t>
              </a:r>
              <a:b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</a:b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«День – Неделя – Месяц»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Создание различных вариантов показателей с возможностью сравнения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Мониторинг целевых показателей с расшифровками исходных данных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Многообразие графических форм аналитических отчетов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Рассылка информации о производственных показателях на электронную почту пользователей</a:t>
              </a:r>
            </a:p>
            <a:p>
              <a:pPr marL="396000" lvl="1" indent="-285750">
                <a:buFont typeface="Wingdings" panose="05000000000000000000" pitchFamily="2" charset="2"/>
                <a:buChar char="§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Доступ с мобильного устройства (планшет, смартфон)</a:t>
              </a:r>
            </a:p>
          </p:txBody>
        </p:sp>
      </p:grp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01E67F07-1E01-40C2-A3B6-FDC30904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Picture 7" descr="kpi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38" y="4202040"/>
            <a:ext cx="3260617" cy="2300651"/>
          </a:xfrm>
          <a:prstGeom prst="rect">
            <a:avLst/>
          </a:prstGeom>
          <a:ln w="25400">
            <a:solidFill>
              <a:srgbClr val="3A5D80"/>
            </a:solidFill>
          </a:ln>
          <a:extLst/>
        </p:spPr>
      </p:pic>
      <p:pic>
        <p:nvPicPr>
          <p:cNvPr id="17" name="Picture 18" descr="17">
            <a:extLst>
              <a:ext uri="{FF2B5EF4-FFF2-40B4-BE49-F238E27FC236}">
                <a16:creationId xmlns:a16="http://schemas.microsoft.com/office/drawing/2014/main" id="{E4C4115A-506E-4150-BFD9-0B309F23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00" y="1029322"/>
            <a:ext cx="1320755" cy="10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7A60E99-BBE9-4E9D-94DB-EE651889DE16}"/>
              </a:ext>
            </a:extLst>
          </p:cNvPr>
          <p:cNvGrpSpPr/>
          <p:nvPr/>
        </p:nvGrpSpPr>
        <p:grpSpPr>
          <a:xfrm>
            <a:off x="365574" y="4492568"/>
            <a:ext cx="8159861" cy="2225153"/>
            <a:chOff x="7790082" y="1117022"/>
            <a:chExt cx="4077289" cy="2370398"/>
          </a:xfrm>
        </p:grpSpPr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FA2E39D0-1632-4566-9B5D-27159370EF6C}"/>
                </a:ext>
              </a:extLst>
            </p:cNvPr>
            <p:cNvSpPr/>
            <p:nvPr/>
          </p:nvSpPr>
          <p:spPr>
            <a:xfrm>
              <a:off x="7790082" y="1117022"/>
              <a:ext cx="4077289" cy="585696"/>
            </a:xfrm>
            <a:prstGeom prst="roundRect">
              <a:avLst/>
            </a:prstGeom>
            <a:solidFill>
              <a:srgbClr val="FFDD00"/>
            </a:solidFill>
            <a:ln>
              <a:solidFill>
                <a:srgbClr val="FFDD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3C50D515-375B-48B3-9D73-8DA1F5CFADE6}"/>
                </a:ext>
              </a:extLst>
            </p:cNvPr>
            <p:cNvSpPr/>
            <p:nvPr/>
          </p:nvSpPr>
          <p:spPr>
            <a:xfrm>
              <a:off x="7790082" y="1565092"/>
              <a:ext cx="4077289" cy="1922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177AC4-8D67-416C-B66A-1AC6A4099F62}"/>
                </a:ext>
              </a:extLst>
            </p:cNvPr>
            <p:cNvSpPr txBox="1"/>
            <p:nvPr/>
          </p:nvSpPr>
          <p:spPr>
            <a:xfrm>
              <a:off x="7817271" y="1179553"/>
              <a:ext cx="405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</a:rPr>
                <a:t>ВОЗМОЖНОСТИ ДЛЯ РУКОВОДИТЕЛЕЙ КОМПАНИИ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1AC6E20-2CF1-42BC-82C4-50860E110E97}"/>
              </a:ext>
            </a:extLst>
          </p:cNvPr>
          <p:cNvSpPr/>
          <p:nvPr/>
        </p:nvSpPr>
        <p:spPr>
          <a:xfrm>
            <a:off x="360250" y="5049487"/>
            <a:ext cx="803071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285750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44546A">
                    <a:lumMod val="75000"/>
                  </a:srgbClr>
                </a:solidFill>
              </a:rPr>
              <a:t>оперативно оценивать ключевые показатели деятельности, “охватить производство одним взглядом”</a:t>
            </a:r>
          </a:p>
          <a:p>
            <a:pPr marL="396000" lvl="1" indent="-285750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44546A">
                    <a:lumMod val="75000"/>
                  </a:srgbClr>
                </a:solidFill>
              </a:rPr>
              <a:t>своевременно выявлять отклонения от плана, негативную динамику, точки роста</a:t>
            </a:r>
          </a:p>
          <a:p>
            <a:pPr marL="396000" lvl="1" indent="-285750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44546A">
                    <a:lumMod val="75000"/>
                  </a:srgbClr>
                </a:solidFill>
              </a:rPr>
              <a:t>расшифровывать показатели с детализацией до отдельных хозяйственных операций</a:t>
            </a:r>
          </a:p>
          <a:p>
            <a:pPr marL="396000" lvl="1" indent="-285750"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44546A">
                    <a:lumMod val="75000"/>
                  </a:srgbClr>
                </a:solidFill>
              </a:rPr>
              <a:t>обеспечивает единый подход к оценке результатов фактической деятельности предприятия (“взгляд в прошлое”) и анализу эффективности принимаемых решений на основании запланированных данных (“оценка будущего”)</a:t>
            </a:r>
          </a:p>
        </p:txBody>
      </p:sp>
    </p:spTree>
    <p:extLst>
      <p:ext uri="{BB962C8B-B14F-4D97-AF65-F5344CB8AC3E}">
        <p14:creationId xmlns:p14="http://schemas.microsoft.com/office/powerpoint/2010/main" val="1471347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129679" y="1076960"/>
            <a:ext cx="6441625" cy="197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Для определения алгоритмов сбора данных в статьях баланса указываются способы сбора информации из базы или формулы расчета, распределение по участкам добычи и возможность редактирования данных в балансе пользователем.</a:t>
            </a:r>
          </a:p>
          <a:p>
            <a:r>
              <a:rPr lang="ru-RU" dirty="0"/>
              <a:t>Настройка расчета содержания, количества и извлечения определяется для каждой номенклатуры статьи баланса.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8CD45-A151-4D1F-8AA9-23CCEFB5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76960"/>
            <a:ext cx="4497061" cy="397031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6AF28-256F-47B3-B1EF-FAACEC2E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322" y="3276600"/>
            <a:ext cx="8147681" cy="32260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33A81C69-5DA3-40E3-84FB-74792A13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4B7E681A-5456-4DAA-B936-3EBB09A9AD1D}"/>
              </a:ext>
            </a:extLst>
          </p:cNvPr>
          <p:cNvSpPr>
            <a:spLocks noEditPoints="1"/>
          </p:cNvSpPr>
          <p:nvPr/>
        </p:nvSpPr>
        <p:spPr bwMode="auto">
          <a:xfrm>
            <a:off x="11118252" y="2587775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589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166360" y="1380490"/>
            <a:ext cx="6625590" cy="1134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шаблоне баланса металлов определяется список статей баланса, способ расчета и распределения невязки, вид баланса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4F338-4F49-4B4F-A774-86A89748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40" y="1065928"/>
            <a:ext cx="4560499" cy="36623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735F6-3CB5-4AAF-A5E8-2D382F42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190" y="3143251"/>
            <a:ext cx="9172686" cy="349904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E2A17DFA-D08B-431B-8EC9-47B84BFD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61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405FDE4F-AF67-4690-9F04-F1FEA04B8C7B}"/>
              </a:ext>
            </a:extLst>
          </p:cNvPr>
          <p:cNvSpPr>
            <a:spLocks noEditPoints="1"/>
          </p:cNvSpPr>
          <p:nvPr/>
        </p:nvSpPr>
        <p:spPr bwMode="auto">
          <a:xfrm>
            <a:off x="11353376" y="2044632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911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2BEDE-ACE7-42D4-8D53-1CEEA1CE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00" y="1149351"/>
            <a:ext cx="5768200" cy="368697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6130191" y="1063583"/>
            <a:ext cx="5776058" cy="158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Баланс металлов на основании шаблона баланса заполняет данные, пользователь может их скорректировать и получить итоговый баланс металлов, автоматически выполняется расчет невязки. Документ подсвечивает рассчитанные, скорректированные и не редактируемые данные баланса.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CCA5-D0EB-414D-9873-09F488F0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75" y="2786766"/>
            <a:ext cx="6852383" cy="38955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F536366-A275-4340-BE54-6FF07F95F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62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B2835F1F-5471-4104-AF80-9F1A61D6E306}"/>
              </a:ext>
            </a:extLst>
          </p:cNvPr>
          <p:cNvSpPr>
            <a:spLocks noEditPoints="1"/>
          </p:cNvSpPr>
          <p:nvPr/>
        </p:nvSpPr>
        <p:spPr bwMode="auto">
          <a:xfrm>
            <a:off x="11502091" y="221617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256DB-54E2-4872-8F47-D78552C8D0BF}"/>
              </a:ext>
            </a:extLst>
          </p:cNvPr>
          <p:cNvSpPr txBox="1"/>
          <p:nvPr/>
        </p:nvSpPr>
        <p:spPr>
          <a:xfrm>
            <a:off x="137300" y="5046439"/>
            <a:ext cx="4768075" cy="1582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Можно задать несколько шаблонов баланса металлов, каждый шаблон настраивается в разрезе видов баланса, что позволяет настроить их преемственность</a:t>
            </a:r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98E65C08-D34C-4751-9D0E-30C640295683}"/>
              </a:ext>
            </a:extLst>
          </p:cNvPr>
          <p:cNvSpPr>
            <a:spLocks noEditPoints="1"/>
          </p:cNvSpPr>
          <p:nvPr/>
        </p:nvSpPr>
        <p:spPr bwMode="auto">
          <a:xfrm>
            <a:off x="4421564" y="6169040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05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складом, движением и транспортировкой продукции</a:t>
            </a:r>
          </a:p>
        </p:txBody>
      </p:sp>
      <p:sp>
        <p:nvSpPr>
          <p:cNvPr id="43" name="Прямоугольник: скругленные углы 97">
            <a:extLst>
              <a:ext uri="{FF2B5EF4-FFF2-40B4-BE49-F238E27FC236}">
                <a16:creationId xmlns:a16="http://schemas.microsoft.com/office/drawing/2014/main" id="{40342BBD-0A24-4A25-99CB-83B0E27CAC27}"/>
              </a:ext>
            </a:extLst>
          </p:cNvPr>
          <p:cNvSpPr/>
          <p:nvPr/>
        </p:nvSpPr>
        <p:spPr>
          <a:xfrm>
            <a:off x="3579408" y="1045888"/>
            <a:ext cx="5400000" cy="429445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/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Установка цен и планирование транспортировки продукции</a:t>
            </a:r>
          </a:p>
        </p:txBody>
      </p:sp>
      <p:sp>
        <p:nvSpPr>
          <p:cNvPr id="44" name="Прямоугольник: скругленные углы 97">
            <a:extLst>
              <a:ext uri="{FF2B5EF4-FFF2-40B4-BE49-F238E27FC236}">
                <a16:creationId xmlns:a16="http://schemas.microsoft.com/office/drawing/2014/main" id="{A7A628DE-A4E3-49AA-A107-BFFB5D1C1FF9}"/>
              </a:ext>
            </a:extLst>
          </p:cNvPr>
          <p:cNvSpPr/>
          <p:nvPr/>
        </p:nvSpPr>
        <p:spPr>
          <a:xfrm>
            <a:off x="3579408" y="1589296"/>
            <a:ext cx="5400000" cy="632711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/>
            <a:r>
              <a:rPr lang="ru-RU" sz="14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Складские операции: Шихтование, перемаркировка, списание, маркшейдерские замеры</a:t>
            </a:r>
          </a:p>
        </p:txBody>
      </p:sp>
      <p:pic>
        <p:nvPicPr>
          <p:cNvPr id="45" name="Graphic 54">
            <a:extLst>
              <a:ext uri="{FF2B5EF4-FFF2-40B4-BE49-F238E27FC236}">
                <a16:creationId xmlns:a16="http://schemas.microsoft.com/office/drawing/2014/main" id="{87225769-543F-48CB-A1E6-8FBE3B572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46155" y="1117667"/>
            <a:ext cx="270474" cy="270474"/>
          </a:xfrm>
          <a:prstGeom prst="rect">
            <a:avLst/>
          </a:prstGeom>
        </p:spPr>
      </p:pic>
      <p:sp>
        <p:nvSpPr>
          <p:cNvPr id="46" name="Прямоугольник: скругленные углы 97">
            <a:extLst>
              <a:ext uri="{FF2B5EF4-FFF2-40B4-BE49-F238E27FC236}">
                <a16:creationId xmlns:a16="http://schemas.microsoft.com/office/drawing/2014/main" id="{757E8F41-5B55-4FDB-AB6A-9A561D514D28}"/>
              </a:ext>
            </a:extLst>
          </p:cNvPr>
          <p:cNvSpPr/>
          <p:nvPr/>
        </p:nvSpPr>
        <p:spPr>
          <a:xfrm>
            <a:off x="3579408" y="2334308"/>
            <a:ext cx="5400000" cy="1490209"/>
          </a:xfrm>
          <a:prstGeom prst="roundRect">
            <a:avLst>
              <a:gd name="adj" fmla="val 4421"/>
            </a:avLst>
          </a:prstGeom>
          <a:pattFill prst="ltUpDiag">
            <a:fgClr>
              <a:srgbClr val="31506A">
                <a:lumMod val="75000"/>
              </a:srgbClr>
            </a:fgClr>
            <a:bgClr>
              <a:srgbClr val="182835"/>
            </a:bgClr>
          </a:patt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Прямоугольник: скругленные углы 97">
            <a:extLst>
              <a:ext uri="{FF2B5EF4-FFF2-40B4-BE49-F238E27FC236}">
                <a16:creationId xmlns:a16="http://schemas.microsoft.com/office/drawing/2014/main" id="{F283E215-4880-4FB6-987B-06507A672BC1}"/>
              </a:ext>
            </a:extLst>
          </p:cNvPr>
          <p:cNvSpPr/>
          <p:nvPr/>
        </p:nvSpPr>
        <p:spPr>
          <a:xfrm>
            <a:off x="3754273" y="2908745"/>
            <a:ext cx="5050270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Разрешения на отгрузку</a:t>
            </a:r>
          </a:p>
        </p:txBody>
      </p:sp>
      <p:sp>
        <p:nvSpPr>
          <p:cNvPr id="48" name="Прямоугольник: скругленные углы 97">
            <a:extLst>
              <a:ext uri="{FF2B5EF4-FFF2-40B4-BE49-F238E27FC236}">
                <a16:creationId xmlns:a16="http://schemas.microsoft.com/office/drawing/2014/main" id="{A2D9EB65-E432-4E8D-AB28-7103D1F9FA0C}"/>
              </a:ext>
            </a:extLst>
          </p:cNvPr>
          <p:cNvSpPr/>
          <p:nvPr/>
        </p:nvSpPr>
        <p:spPr>
          <a:xfrm>
            <a:off x="3754273" y="3353505"/>
            <a:ext cx="2464480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Талоны</a:t>
            </a:r>
          </a:p>
        </p:txBody>
      </p:sp>
      <p:sp>
        <p:nvSpPr>
          <p:cNvPr id="49" name="Прямоугольник: скругленные углы 97">
            <a:extLst>
              <a:ext uri="{FF2B5EF4-FFF2-40B4-BE49-F238E27FC236}">
                <a16:creationId xmlns:a16="http://schemas.microsoft.com/office/drawing/2014/main" id="{E7BD50EB-D32B-4DB6-A384-3B9B48B91B7E}"/>
              </a:ext>
            </a:extLst>
          </p:cNvPr>
          <p:cNvSpPr/>
          <p:nvPr/>
        </p:nvSpPr>
        <p:spPr>
          <a:xfrm>
            <a:off x="6340063" y="3353505"/>
            <a:ext cx="2464480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Карты</a:t>
            </a:r>
          </a:p>
        </p:txBody>
      </p:sp>
      <p:sp>
        <p:nvSpPr>
          <p:cNvPr id="50" name="Triangle 63">
            <a:extLst>
              <a:ext uri="{FF2B5EF4-FFF2-40B4-BE49-F238E27FC236}">
                <a16:creationId xmlns:a16="http://schemas.microsoft.com/office/drawing/2014/main" id="{2C1FA658-8E58-4839-84C9-22D234EA01EF}"/>
              </a:ext>
            </a:extLst>
          </p:cNvPr>
          <p:cNvSpPr/>
          <p:nvPr/>
        </p:nvSpPr>
        <p:spPr>
          <a:xfrm rot="10800000">
            <a:off x="6194293" y="2786633"/>
            <a:ext cx="170230" cy="75597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Прямоугольник: скругленные углы 97">
            <a:extLst>
              <a:ext uri="{FF2B5EF4-FFF2-40B4-BE49-F238E27FC236}">
                <a16:creationId xmlns:a16="http://schemas.microsoft.com/office/drawing/2014/main" id="{9384D630-1A5D-4438-A3B7-0C01C00935B5}"/>
              </a:ext>
            </a:extLst>
          </p:cNvPr>
          <p:cNvSpPr/>
          <p:nvPr/>
        </p:nvSpPr>
        <p:spPr>
          <a:xfrm>
            <a:off x="3754273" y="2463986"/>
            <a:ext cx="5050270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Условия транспортировки</a:t>
            </a:r>
          </a:p>
        </p:txBody>
      </p:sp>
      <p:sp>
        <p:nvSpPr>
          <p:cNvPr id="52" name="Triangle 64">
            <a:extLst>
              <a:ext uri="{FF2B5EF4-FFF2-40B4-BE49-F238E27FC236}">
                <a16:creationId xmlns:a16="http://schemas.microsoft.com/office/drawing/2014/main" id="{4F71767D-F244-4F5B-9CCA-D6094F6DB4B4}"/>
              </a:ext>
            </a:extLst>
          </p:cNvPr>
          <p:cNvSpPr/>
          <p:nvPr/>
        </p:nvSpPr>
        <p:spPr>
          <a:xfrm rot="10800000">
            <a:off x="4901399" y="3231957"/>
            <a:ext cx="170230" cy="75597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riangle 65">
            <a:extLst>
              <a:ext uri="{FF2B5EF4-FFF2-40B4-BE49-F238E27FC236}">
                <a16:creationId xmlns:a16="http://schemas.microsoft.com/office/drawing/2014/main" id="{6A285A83-EC38-46E2-9778-70CEE63AB743}"/>
              </a:ext>
            </a:extLst>
          </p:cNvPr>
          <p:cNvSpPr/>
          <p:nvPr/>
        </p:nvSpPr>
        <p:spPr>
          <a:xfrm rot="10800000">
            <a:off x="7487188" y="3231957"/>
            <a:ext cx="170230" cy="75597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Прямоугольник: скругленные углы 97">
            <a:extLst>
              <a:ext uri="{FF2B5EF4-FFF2-40B4-BE49-F238E27FC236}">
                <a16:creationId xmlns:a16="http://schemas.microsoft.com/office/drawing/2014/main" id="{C12F731E-D8EA-44CA-B5A1-AB17B8A97953}"/>
              </a:ext>
            </a:extLst>
          </p:cNvPr>
          <p:cNvSpPr/>
          <p:nvPr/>
        </p:nvSpPr>
        <p:spPr>
          <a:xfrm>
            <a:off x="3579408" y="4032617"/>
            <a:ext cx="5400000" cy="1755389"/>
          </a:xfrm>
          <a:prstGeom prst="roundRect">
            <a:avLst>
              <a:gd name="adj" fmla="val 4421"/>
            </a:avLst>
          </a:prstGeom>
          <a:pattFill prst="ltUpDiag">
            <a:fgClr>
              <a:srgbClr val="31506A">
                <a:lumMod val="75000"/>
              </a:srgbClr>
            </a:fgClr>
            <a:bgClr>
              <a:srgbClr val="182835"/>
            </a:bgClr>
          </a:patt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Прямоугольник: скругленные углы 97">
            <a:extLst>
              <a:ext uri="{FF2B5EF4-FFF2-40B4-BE49-F238E27FC236}">
                <a16:creationId xmlns:a16="http://schemas.microsoft.com/office/drawing/2014/main" id="{1813C22F-E74B-4699-903D-C46FAA7BE87A}"/>
              </a:ext>
            </a:extLst>
          </p:cNvPr>
          <p:cNvSpPr/>
          <p:nvPr/>
        </p:nvSpPr>
        <p:spPr>
          <a:xfrm>
            <a:off x="3754273" y="4162296"/>
            <a:ext cx="5050270" cy="322649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Транспортировка продукции</a:t>
            </a:r>
          </a:p>
        </p:txBody>
      </p:sp>
      <p:sp>
        <p:nvSpPr>
          <p:cNvPr id="56" name="Прямоугольник: скругленные углы 97">
            <a:extLst>
              <a:ext uri="{FF2B5EF4-FFF2-40B4-BE49-F238E27FC236}">
                <a16:creationId xmlns:a16="http://schemas.microsoft.com/office/drawing/2014/main" id="{F628280D-E8F5-4002-B5E6-1627745F9E16}"/>
              </a:ext>
            </a:extLst>
          </p:cNvPr>
          <p:cNvSpPr/>
          <p:nvPr/>
        </p:nvSpPr>
        <p:spPr>
          <a:xfrm>
            <a:off x="3579408" y="6057502"/>
            <a:ext cx="5400000" cy="429445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612000" bIns="72000" rtlCol="0" anchor="ctr"/>
          <a:lstStyle/>
          <a:p>
            <a:pPr lvl="0">
              <a:defRPr/>
            </a:pPr>
            <a:r>
              <a:rPr lang="ru-RU" sz="1400" dirty="0"/>
              <a:t>Выгрузка в учетные системы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1506A">
                  <a:lumMod val="50000"/>
                </a:srgbClr>
              </a:solidFill>
              <a:effectLst/>
              <a:uLnTx/>
              <a:uFillTx/>
              <a:latin typeface="Gotham Pro Medium" panose="02000503040000020004" pitchFamily="2" charset="0"/>
              <a:ea typeface="+mn-ea"/>
              <a:cs typeface="Gotham Pro Medium" panose="02000503040000020004" pitchFamily="2" charset="0"/>
            </a:endParaRPr>
          </a:p>
        </p:txBody>
      </p:sp>
      <p:sp>
        <p:nvSpPr>
          <p:cNvPr id="57" name="Прямоугольник: скругленные углы 100">
            <a:extLst>
              <a:ext uri="{FF2B5EF4-FFF2-40B4-BE49-F238E27FC236}">
                <a16:creationId xmlns:a16="http://schemas.microsoft.com/office/drawing/2014/main" id="{61C95CE1-FC46-4330-96AC-FB45A9C5073C}"/>
              </a:ext>
            </a:extLst>
          </p:cNvPr>
          <p:cNvSpPr/>
          <p:nvPr/>
        </p:nvSpPr>
        <p:spPr>
          <a:xfrm>
            <a:off x="1767979" y="4588246"/>
            <a:ext cx="1144208" cy="513438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ВЕСОВЫЕ</a:t>
            </a:r>
          </a:p>
        </p:txBody>
      </p:sp>
      <p:sp>
        <p:nvSpPr>
          <p:cNvPr id="58" name="Oval 47">
            <a:extLst>
              <a:ext uri="{FF2B5EF4-FFF2-40B4-BE49-F238E27FC236}">
                <a16:creationId xmlns:a16="http://schemas.microsoft.com/office/drawing/2014/main" id="{8656E3B2-9174-431F-9AD8-F45EB1A911FB}"/>
              </a:ext>
            </a:extLst>
          </p:cNvPr>
          <p:cNvSpPr/>
          <p:nvPr/>
        </p:nvSpPr>
        <p:spPr>
          <a:xfrm>
            <a:off x="2830027" y="4686941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Arrow Connector 48">
            <a:extLst>
              <a:ext uri="{FF2B5EF4-FFF2-40B4-BE49-F238E27FC236}">
                <a16:creationId xmlns:a16="http://schemas.microsoft.com/office/drawing/2014/main" id="{39C93608-A85D-4445-B3EC-D31A383EE068}"/>
              </a:ext>
            </a:extLst>
          </p:cNvPr>
          <p:cNvCxnSpPr>
            <a:cxnSpLocks/>
          </p:cNvCxnSpPr>
          <p:nvPr/>
        </p:nvCxnSpPr>
        <p:spPr>
          <a:xfrm>
            <a:off x="2951157" y="4741823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60" name="Group 49">
            <a:extLst>
              <a:ext uri="{FF2B5EF4-FFF2-40B4-BE49-F238E27FC236}">
                <a16:creationId xmlns:a16="http://schemas.microsoft.com/office/drawing/2014/main" id="{08D3235C-0686-4CD5-B06C-221D6A9CD2BE}"/>
              </a:ext>
            </a:extLst>
          </p:cNvPr>
          <p:cNvGrpSpPr/>
          <p:nvPr/>
        </p:nvGrpSpPr>
        <p:grpSpPr>
          <a:xfrm flipH="1">
            <a:off x="2992486" y="4844965"/>
            <a:ext cx="650274" cy="121128"/>
            <a:chOff x="1757373" y="1454489"/>
            <a:chExt cx="650274" cy="121128"/>
          </a:xfrm>
        </p:grpSpPr>
        <p:sp>
          <p:nvSpPr>
            <p:cNvPr id="61" name="Oval 50">
              <a:extLst>
                <a:ext uri="{FF2B5EF4-FFF2-40B4-BE49-F238E27FC236}">
                  <a16:creationId xmlns:a16="http://schemas.microsoft.com/office/drawing/2014/main" id="{6A9C1020-FE0B-45A6-9F92-D2405FE48ED7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2" name="Straight Arrow Connector 51">
              <a:extLst>
                <a:ext uri="{FF2B5EF4-FFF2-40B4-BE49-F238E27FC236}">
                  <a16:creationId xmlns:a16="http://schemas.microsoft.com/office/drawing/2014/main" id="{BF8A2688-5FAF-45DB-A918-6A35351E1463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3" name="Group 74">
            <a:extLst>
              <a:ext uri="{FF2B5EF4-FFF2-40B4-BE49-F238E27FC236}">
                <a16:creationId xmlns:a16="http://schemas.microsoft.com/office/drawing/2014/main" id="{E599F1BA-B839-4593-AE4C-0ED3AA3BFE57}"/>
              </a:ext>
            </a:extLst>
          </p:cNvPr>
          <p:cNvGrpSpPr/>
          <p:nvPr/>
        </p:nvGrpSpPr>
        <p:grpSpPr>
          <a:xfrm rot="16200000" flipH="1">
            <a:off x="4815214" y="3881834"/>
            <a:ext cx="313055" cy="121128"/>
            <a:chOff x="1757373" y="1454489"/>
            <a:chExt cx="313055" cy="121128"/>
          </a:xfrm>
        </p:grpSpPr>
        <p:sp>
          <p:nvSpPr>
            <p:cNvPr id="64" name="Oval 75">
              <a:extLst>
                <a:ext uri="{FF2B5EF4-FFF2-40B4-BE49-F238E27FC236}">
                  <a16:creationId xmlns:a16="http://schemas.microsoft.com/office/drawing/2014/main" id="{987C6D3B-323C-4EF9-8615-32CA7E3D2CED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5" name="Straight Arrow Connector 76">
              <a:extLst>
                <a:ext uri="{FF2B5EF4-FFF2-40B4-BE49-F238E27FC236}">
                  <a16:creationId xmlns:a16="http://schemas.microsoft.com/office/drawing/2014/main" id="{9D74D866-6653-43B9-B998-04EE3BB1E71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74466" y="1413409"/>
              <a:ext cx="0" cy="191925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6" name="Group 81">
            <a:extLst>
              <a:ext uri="{FF2B5EF4-FFF2-40B4-BE49-F238E27FC236}">
                <a16:creationId xmlns:a16="http://schemas.microsoft.com/office/drawing/2014/main" id="{648995C0-ABD7-4C65-AA8B-27985FCF294B}"/>
              </a:ext>
            </a:extLst>
          </p:cNvPr>
          <p:cNvGrpSpPr/>
          <p:nvPr/>
        </p:nvGrpSpPr>
        <p:grpSpPr>
          <a:xfrm rot="16200000" flipH="1">
            <a:off x="7415775" y="3881834"/>
            <a:ext cx="313056" cy="121128"/>
            <a:chOff x="1757373" y="1454489"/>
            <a:chExt cx="313056" cy="121128"/>
          </a:xfrm>
        </p:grpSpPr>
        <p:sp>
          <p:nvSpPr>
            <p:cNvPr id="67" name="Oval 82">
              <a:extLst>
                <a:ext uri="{FF2B5EF4-FFF2-40B4-BE49-F238E27FC236}">
                  <a16:creationId xmlns:a16="http://schemas.microsoft.com/office/drawing/2014/main" id="{E6A660B3-4FE4-4B41-B8AB-D9B50BF9348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Arrow Connector 83">
              <a:extLst>
                <a:ext uri="{FF2B5EF4-FFF2-40B4-BE49-F238E27FC236}">
                  <a16:creationId xmlns:a16="http://schemas.microsoft.com/office/drawing/2014/main" id="{44BCBCAD-0556-4DE4-B127-EA1E10A40BD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74466" y="1413408"/>
              <a:ext cx="0" cy="191926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69" name="Прямоугольник: скругленные углы 97">
            <a:extLst>
              <a:ext uri="{FF2B5EF4-FFF2-40B4-BE49-F238E27FC236}">
                <a16:creationId xmlns:a16="http://schemas.microsoft.com/office/drawing/2014/main" id="{108B4DBB-BDA2-475B-A9A1-7258E388797E}"/>
              </a:ext>
            </a:extLst>
          </p:cNvPr>
          <p:cNvSpPr/>
          <p:nvPr/>
        </p:nvSpPr>
        <p:spPr>
          <a:xfrm>
            <a:off x="3754272" y="5099294"/>
            <a:ext cx="1209242" cy="582811"/>
          </a:xfrm>
          <a:prstGeom prst="roundRect">
            <a:avLst/>
          </a:prstGeom>
          <a:gradFill>
            <a:gsLst>
              <a:gs pos="99000">
                <a:srgbClr val="66B971">
                  <a:lumMod val="50000"/>
                </a:srgbClr>
              </a:gs>
              <a:gs pos="0">
                <a:srgbClr val="66B971">
                  <a:lumMod val="75000"/>
                </a:srgbClr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503999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Ж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/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Д</a:t>
            </a:r>
          </a:p>
        </p:txBody>
      </p:sp>
      <p:sp>
        <p:nvSpPr>
          <p:cNvPr id="70" name="Прямоугольник: скругленные углы 97">
            <a:extLst>
              <a:ext uri="{FF2B5EF4-FFF2-40B4-BE49-F238E27FC236}">
                <a16:creationId xmlns:a16="http://schemas.microsoft.com/office/drawing/2014/main" id="{8B3D1F42-AA6B-4F76-9D6B-A8C17B76DC55}"/>
              </a:ext>
            </a:extLst>
          </p:cNvPr>
          <p:cNvSpPr/>
          <p:nvPr/>
        </p:nvSpPr>
        <p:spPr>
          <a:xfrm>
            <a:off x="5034614" y="5099294"/>
            <a:ext cx="1209242" cy="582811"/>
          </a:xfrm>
          <a:prstGeom prst="roundRect">
            <a:avLst/>
          </a:prstGeom>
          <a:gradFill>
            <a:gsLst>
              <a:gs pos="99000">
                <a:srgbClr val="66B971">
                  <a:lumMod val="50000"/>
                </a:srgbClr>
              </a:gs>
              <a:gs pos="0">
                <a:srgbClr val="66B971">
                  <a:lumMod val="75000"/>
                </a:srgbClr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68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Авто</a:t>
            </a:r>
          </a:p>
        </p:txBody>
      </p:sp>
      <p:sp>
        <p:nvSpPr>
          <p:cNvPr id="71" name="Прямоугольник: скругленные углы 97">
            <a:extLst>
              <a:ext uri="{FF2B5EF4-FFF2-40B4-BE49-F238E27FC236}">
                <a16:creationId xmlns:a16="http://schemas.microsoft.com/office/drawing/2014/main" id="{047C573A-6416-4B98-A937-F1DC20CF09F8}"/>
              </a:ext>
            </a:extLst>
          </p:cNvPr>
          <p:cNvSpPr/>
          <p:nvPr/>
        </p:nvSpPr>
        <p:spPr>
          <a:xfrm>
            <a:off x="6314956" y="5099294"/>
            <a:ext cx="1209242" cy="582811"/>
          </a:xfrm>
          <a:prstGeom prst="roundRect">
            <a:avLst/>
          </a:prstGeom>
          <a:gradFill>
            <a:gsLst>
              <a:gs pos="99000">
                <a:srgbClr val="66B971">
                  <a:lumMod val="50000"/>
                </a:srgbClr>
              </a:gs>
              <a:gs pos="0">
                <a:srgbClr val="66B971">
                  <a:lumMod val="75000"/>
                </a:srgbClr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68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Водный</a:t>
            </a:r>
          </a:p>
        </p:txBody>
      </p:sp>
      <p:sp>
        <p:nvSpPr>
          <p:cNvPr id="72" name="Прямоугольник: скругленные углы 97">
            <a:extLst>
              <a:ext uri="{FF2B5EF4-FFF2-40B4-BE49-F238E27FC236}">
                <a16:creationId xmlns:a16="http://schemas.microsoft.com/office/drawing/2014/main" id="{CF0FC44B-068A-49E9-9252-0ED799B53EC4}"/>
              </a:ext>
            </a:extLst>
          </p:cNvPr>
          <p:cNvSpPr/>
          <p:nvPr/>
        </p:nvSpPr>
        <p:spPr>
          <a:xfrm>
            <a:off x="7595299" y="5099294"/>
            <a:ext cx="1209242" cy="582811"/>
          </a:xfrm>
          <a:prstGeom prst="roundRect">
            <a:avLst/>
          </a:prstGeom>
          <a:gradFill>
            <a:gsLst>
              <a:gs pos="99000">
                <a:srgbClr val="66B971">
                  <a:lumMod val="50000"/>
                </a:srgbClr>
              </a:gs>
              <a:gs pos="0">
                <a:srgbClr val="66B971">
                  <a:lumMod val="75000"/>
                </a:srgbClr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Без </a:t>
            </a:r>
            <a:b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транспорта</a:t>
            </a:r>
          </a:p>
        </p:txBody>
      </p:sp>
      <p:pic>
        <p:nvPicPr>
          <p:cNvPr id="73" name="Graphic 89">
            <a:extLst>
              <a:ext uri="{FF2B5EF4-FFF2-40B4-BE49-F238E27FC236}">
                <a16:creationId xmlns:a16="http://schemas.microsoft.com/office/drawing/2014/main" id="{CE7567E5-617F-4563-8A86-773F7E12C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59035" y="5255462"/>
            <a:ext cx="270474" cy="270474"/>
          </a:xfrm>
          <a:prstGeom prst="rect">
            <a:avLst/>
          </a:prstGeom>
        </p:spPr>
      </p:pic>
      <p:pic>
        <p:nvPicPr>
          <p:cNvPr id="74" name="Graphic 90">
            <a:extLst>
              <a:ext uri="{FF2B5EF4-FFF2-40B4-BE49-F238E27FC236}">
                <a16:creationId xmlns:a16="http://schemas.microsoft.com/office/drawing/2014/main" id="{482828E8-27C0-4FD6-892E-8BBA7801B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203517" y="5255462"/>
            <a:ext cx="270474" cy="270474"/>
          </a:xfrm>
          <a:prstGeom prst="rect">
            <a:avLst/>
          </a:prstGeom>
        </p:spPr>
      </p:pic>
      <p:pic>
        <p:nvPicPr>
          <p:cNvPr id="75" name="Graphic 91">
            <a:extLst>
              <a:ext uri="{FF2B5EF4-FFF2-40B4-BE49-F238E27FC236}">
                <a16:creationId xmlns:a16="http://schemas.microsoft.com/office/drawing/2014/main" id="{5AF0CA37-8627-4F3D-A1A0-9EF800B465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83859" y="5255462"/>
            <a:ext cx="270474" cy="270474"/>
          </a:xfrm>
          <a:prstGeom prst="rect">
            <a:avLst/>
          </a:prstGeom>
        </p:spPr>
      </p:pic>
      <p:grpSp>
        <p:nvGrpSpPr>
          <p:cNvPr id="76" name="Group 92">
            <a:extLst>
              <a:ext uri="{FF2B5EF4-FFF2-40B4-BE49-F238E27FC236}">
                <a16:creationId xmlns:a16="http://schemas.microsoft.com/office/drawing/2014/main" id="{006135EC-FADB-4ED3-B577-8A4EBDA36769}"/>
              </a:ext>
            </a:extLst>
          </p:cNvPr>
          <p:cNvGrpSpPr/>
          <p:nvPr/>
        </p:nvGrpSpPr>
        <p:grpSpPr>
          <a:xfrm rot="16200000" flipH="1">
            <a:off x="6115134" y="2904063"/>
            <a:ext cx="582566" cy="3672560"/>
            <a:chOff x="1757373" y="-209832"/>
            <a:chExt cx="582566" cy="3672560"/>
          </a:xfrm>
        </p:grpSpPr>
        <p:sp>
          <p:nvSpPr>
            <p:cNvPr id="77" name="Oval 93">
              <a:extLst>
                <a:ext uri="{FF2B5EF4-FFF2-40B4-BE49-F238E27FC236}">
                  <a16:creationId xmlns:a16="http://schemas.microsoft.com/office/drawing/2014/main" id="{9C394143-4170-4209-9594-F91F10FE01F8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Arrow Connector 94">
              <a:extLst>
                <a:ext uri="{FF2B5EF4-FFF2-40B4-BE49-F238E27FC236}">
                  <a16:creationId xmlns:a16="http://schemas.microsoft.com/office/drawing/2014/main" id="{D9EEF59D-26AC-4E05-8C4C-DD0D6A27979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18314" y="364946"/>
              <a:ext cx="1696402" cy="546846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cxnSp>
          <p:nvCxnSpPr>
            <p:cNvPr id="79" name="Straight Arrow Connector 97">
              <a:extLst>
                <a:ext uri="{FF2B5EF4-FFF2-40B4-BE49-F238E27FC236}">
                  <a16:creationId xmlns:a16="http://schemas.microsoft.com/office/drawing/2014/main" id="{61E052E2-475D-4801-8BD7-B2D7C48B2115}"/>
                </a:ext>
              </a:extLst>
            </p:cNvPr>
            <p:cNvCxnSpPr>
              <a:cxnSpLocks/>
              <a:stCxn id="77" idx="7"/>
            </p:cNvCxnSpPr>
            <p:nvPr/>
          </p:nvCxnSpPr>
          <p:spPr>
            <a:xfrm rot="16200000">
              <a:off x="1736607" y="883959"/>
              <a:ext cx="712426" cy="464112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cxnSp>
          <p:nvCxnSpPr>
            <p:cNvPr id="80" name="Straight Arrow Connector 100">
              <a:extLst>
                <a:ext uri="{FF2B5EF4-FFF2-40B4-BE49-F238E27FC236}">
                  <a16:creationId xmlns:a16="http://schemas.microsoft.com/office/drawing/2014/main" id="{5A7D0C44-8D24-4A11-BD13-8119876E63E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823721" y="1623232"/>
              <a:ext cx="558031" cy="474404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cxnSp>
          <p:nvCxnSpPr>
            <p:cNvPr id="81" name="Straight Arrow Connector 103">
              <a:extLst>
                <a:ext uri="{FF2B5EF4-FFF2-40B4-BE49-F238E27FC236}">
                  <a16:creationId xmlns:a16="http://schemas.microsoft.com/office/drawing/2014/main" id="{EAC24645-D32D-4294-B738-E49B5772D62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168048" y="2290837"/>
              <a:ext cx="1844898" cy="498883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82" name="Прямоугольник: скругленные углы 97">
            <a:extLst>
              <a:ext uri="{FF2B5EF4-FFF2-40B4-BE49-F238E27FC236}">
                <a16:creationId xmlns:a16="http://schemas.microsoft.com/office/drawing/2014/main" id="{8E5174F7-5A6B-4F1D-9402-48A651F4D8E4}"/>
              </a:ext>
            </a:extLst>
          </p:cNvPr>
          <p:cNvSpPr/>
          <p:nvPr/>
        </p:nvSpPr>
        <p:spPr>
          <a:xfrm>
            <a:off x="3754272" y="4609687"/>
            <a:ext cx="1610631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Отгрузка</a:t>
            </a:r>
          </a:p>
        </p:txBody>
      </p:sp>
      <p:sp>
        <p:nvSpPr>
          <p:cNvPr id="83" name="Прямоугольник: скругленные углы 97">
            <a:extLst>
              <a:ext uri="{FF2B5EF4-FFF2-40B4-BE49-F238E27FC236}">
                <a16:creationId xmlns:a16="http://schemas.microsoft.com/office/drawing/2014/main" id="{A0B2961E-CB62-40BF-92A7-12DC9C4323A2}"/>
              </a:ext>
            </a:extLst>
          </p:cNvPr>
          <p:cNvSpPr/>
          <p:nvPr/>
        </p:nvSpPr>
        <p:spPr>
          <a:xfrm>
            <a:off x="5474090" y="4609687"/>
            <a:ext cx="1610631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Поступление</a:t>
            </a:r>
          </a:p>
        </p:txBody>
      </p:sp>
      <p:sp>
        <p:nvSpPr>
          <p:cNvPr id="84" name="Прямоугольник: скругленные углы 97">
            <a:extLst>
              <a:ext uri="{FF2B5EF4-FFF2-40B4-BE49-F238E27FC236}">
                <a16:creationId xmlns:a16="http://schemas.microsoft.com/office/drawing/2014/main" id="{46EFB0DB-8702-4A4A-A5F9-E766FAA41BE4}"/>
              </a:ext>
            </a:extLst>
          </p:cNvPr>
          <p:cNvSpPr/>
          <p:nvPr/>
        </p:nvSpPr>
        <p:spPr>
          <a:xfrm>
            <a:off x="7193910" y="4609687"/>
            <a:ext cx="1610631" cy="322649"/>
          </a:xfrm>
          <a:prstGeom prst="roundRect">
            <a:avLst/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Перемещение</a:t>
            </a:r>
          </a:p>
        </p:txBody>
      </p:sp>
      <p:grpSp>
        <p:nvGrpSpPr>
          <p:cNvPr id="85" name="Group 105">
            <a:extLst>
              <a:ext uri="{FF2B5EF4-FFF2-40B4-BE49-F238E27FC236}">
                <a16:creationId xmlns:a16="http://schemas.microsoft.com/office/drawing/2014/main" id="{F86B7C81-1142-423C-B941-4B15458283D7}"/>
              </a:ext>
            </a:extLst>
          </p:cNvPr>
          <p:cNvGrpSpPr/>
          <p:nvPr/>
        </p:nvGrpSpPr>
        <p:grpSpPr>
          <a:xfrm rot="16200000" flipH="1">
            <a:off x="6128012" y="5814293"/>
            <a:ext cx="289411" cy="121128"/>
            <a:chOff x="1757373" y="1454489"/>
            <a:chExt cx="289411" cy="121128"/>
          </a:xfrm>
        </p:grpSpPr>
        <p:sp>
          <p:nvSpPr>
            <p:cNvPr id="86" name="Oval 106">
              <a:extLst>
                <a:ext uri="{FF2B5EF4-FFF2-40B4-BE49-F238E27FC236}">
                  <a16:creationId xmlns:a16="http://schemas.microsoft.com/office/drawing/2014/main" id="{E23EFAA4-B426-46C5-87F1-0ECA6AB92FC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Arrow Connector 107">
              <a:extLst>
                <a:ext uri="{FF2B5EF4-FFF2-40B4-BE49-F238E27FC236}">
                  <a16:creationId xmlns:a16="http://schemas.microsoft.com/office/drawing/2014/main" id="{B1F5F3FB-CDD2-48D4-BF0D-0E76321BE09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62644" y="1425232"/>
              <a:ext cx="0" cy="16828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pic>
        <p:nvPicPr>
          <p:cNvPr id="88" name="Graphic 4">
            <a:extLst>
              <a:ext uri="{FF2B5EF4-FFF2-40B4-BE49-F238E27FC236}">
                <a16:creationId xmlns:a16="http://schemas.microsoft.com/office/drawing/2014/main" id="{7E11B451-A44E-48A1-9124-CDE1F62342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46155" y="1714400"/>
            <a:ext cx="270474" cy="270474"/>
          </a:xfrm>
          <a:prstGeom prst="rect">
            <a:avLst/>
          </a:prstGeom>
        </p:spPr>
      </p:pic>
      <p:pic>
        <p:nvPicPr>
          <p:cNvPr id="89" name="Graphic 5">
            <a:extLst>
              <a:ext uri="{FF2B5EF4-FFF2-40B4-BE49-F238E27FC236}">
                <a16:creationId xmlns:a16="http://schemas.microsoft.com/office/drawing/2014/main" id="{E06ADEA8-84FA-46A8-A855-AC6F047958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804170" y="6149282"/>
            <a:ext cx="245885" cy="245885"/>
          </a:xfrm>
          <a:prstGeom prst="rect">
            <a:avLst/>
          </a:prstGeom>
        </p:spPr>
      </p:pic>
      <p:sp>
        <p:nvSpPr>
          <p:cNvPr id="90" name="Номер слайда 1">
            <a:extLst>
              <a:ext uri="{FF2B5EF4-FFF2-40B4-BE49-F238E27FC236}">
                <a16:creationId xmlns:a16="http://schemas.microsoft.com/office/drawing/2014/main" id="{D17A5817-A312-4DF1-9A69-86F40161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: скругленные углы 100">
            <a:extLst>
              <a:ext uri="{FF2B5EF4-FFF2-40B4-BE49-F238E27FC236}">
                <a16:creationId xmlns:a16="http://schemas.microsoft.com/office/drawing/2014/main" id="{335E02E5-E8E3-4BDE-ACFF-FA971F3E99CE}"/>
              </a:ext>
            </a:extLst>
          </p:cNvPr>
          <p:cNvSpPr/>
          <p:nvPr/>
        </p:nvSpPr>
        <p:spPr>
          <a:xfrm>
            <a:off x="9585466" y="4449059"/>
            <a:ext cx="1444483" cy="513438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АСУ ТРАНСПОРТА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EA60B64-59A3-482F-B090-CD111D0A01D1}"/>
              </a:ext>
            </a:extLst>
          </p:cNvPr>
          <p:cNvGrpSpPr/>
          <p:nvPr/>
        </p:nvGrpSpPr>
        <p:grpSpPr>
          <a:xfrm>
            <a:off x="8927018" y="4558323"/>
            <a:ext cx="650274" cy="121128"/>
            <a:chOff x="10415976" y="4552743"/>
            <a:chExt cx="650274" cy="121128"/>
          </a:xfrm>
        </p:grpSpPr>
        <p:sp>
          <p:nvSpPr>
            <p:cNvPr id="92" name="Oval 47">
              <a:extLst>
                <a:ext uri="{FF2B5EF4-FFF2-40B4-BE49-F238E27FC236}">
                  <a16:creationId xmlns:a16="http://schemas.microsoft.com/office/drawing/2014/main" id="{9AA3732F-9575-4DC9-B4EF-C0EAD4ABF794}"/>
                </a:ext>
              </a:extLst>
            </p:cNvPr>
            <p:cNvSpPr/>
            <p:nvPr/>
          </p:nvSpPr>
          <p:spPr>
            <a:xfrm>
              <a:off x="10415976" y="4552743"/>
              <a:ext cx="121130" cy="121128"/>
            </a:xfrm>
            <a:prstGeom prst="ellipse">
              <a:avLst/>
            </a:prstGeom>
            <a:solidFill>
              <a:srgbClr val="1D7BA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3" name="Straight Arrow Connector 48">
              <a:extLst>
                <a:ext uri="{FF2B5EF4-FFF2-40B4-BE49-F238E27FC236}">
                  <a16:creationId xmlns:a16="http://schemas.microsoft.com/office/drawing/2014/main" id="{5BE345FB-CA3C-45B7-AA63-55BB13BFADEA}"/>
                </a:ext>
              </a:extLst>
            </p:cNvPr>
            <p:cNvCxnSpPr>
              <a:cxnSpLocks/>
            </p:cNvCxnSpPr>
            <p:nvPr/>
          </p:nvCxnSpPr>
          <p:spPr>
            <a:xfrm>
              <a:off x="10537106" y="4607625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1D7BAD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94" name="Group 49">
            <a:extLst>
              <a:ext uri="{FF2B5EF4-FFF2-40B4-BE49-F238E27FC236}">
                <a16:creationId xmlns:a16="http://schemas.microsoft.com/office/drawing/2014/main" id="{B00329B9-67FF-439B-A37A-CC3C971BC5BC}"/>
              </a:ext>
            </a:extLst>
          </p:cNvPr>
          <p:cNvGrpSpPr/>
          <p:nvPr/>
        </p:nvGrpSpPr>
        <p:grpSpPr>
          <a:xfrm flipH="1">
            <a:off x="8987583" y="4771011"/>
            <a:ext cx="650274" cy="121128"/>
            <a:chOff x="1757373" y="1454489"/>
            <a:chExt cx="650274" cy="121128"/>
          </a:xfrm>
        </p:grpSpPr>
        <p:sp>
          <p:nvSpPr>
            <p:cNvPr id="95" name="Oval 50">
              <a:extLst>
                <a:ext uri="{FF2B5EF4-FFF2-40B4-BE49-F238E27FC236}">
                  <a16:creationId xmlns:a16="http://schemas.microsoft.com/office/drawing/2014/main" id="{0EBF0FAB-21CA-4C64-8027-E0BD68E42787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6" name="Straight Arrow Connector 51">
              <a:extLst>
                <a:ext uri="{FF2B5EF4-FFF2-40B4-BE49-F238E27FC236}">
                  <a16:creationId xmlns:a16="http://schemas.microsoft.com/office/drawing/2014/main" id="{2B8454A0-59BD-4671-957F-60EA0D9F0809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4459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Шихтование горной массы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3008" y="1293068"/>
            <a:ext cx="433972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При указании качественных и количественных показателей сырья автоматически рассчитываются количество и качество шихты. При этом можно фиксировать плановое качество по наряду и получать информацию по средневзвешенному качеству продукции по партионному учету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186B67-8E12-48D4-A073-48EA42D5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5" y="1227636"/>
            <a:ext cx="6526955" cy="48998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B7B1B1DC-7316-4F6C-B652-07FB4B5D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679AF331-0050-48EC-AC02-C51DC06DDC2B}"/>
              </a:ext>
            </a:extLst>
          </p:cNvPr>
          <p:cNvSpPr>
            <a:spLocks noEditPoints="1"/>
          </p:cNvSpPr>
          <p:nvPr/>
        </p:nvSpPr>
        <p:spPr bwMode="auto">
          <a:xfrm>
            <a:off x="11441834" y="3133449"/>
            <a:ext cx="360641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98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Перемаркировка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3275" y="1451039"/>
            <a:ext cx="3482974" cy="2474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На складах можно выполнить перемаркировку продукции, при этом в горные работы и переработку вносятся корректировки номенклатуры. Перемаркировку можно проводить на основании документа по учету брака и несоответствиям качества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5717A-B6EE-4F32-B5ED-C70CC239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35" y="1032072"/>
            <a:ext cx="8091529" cy="39114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75430-1275-4160-86B3-2C87CC945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67" y="4135936"/>
            <a:ext cx="10492013" cy="24742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2A97EA23-4305-4E03-8741-A8C7B992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34F494FA-A67C-4FE5-9E98-293E216100C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82530" y="3539249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50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Списание продукции со склада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7079" y="1568539"/>
            <a:ext cx="4139170" cy="1051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На складах можно выполнить списание продукции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2A97EA23-4305-4E03-8741-A8C7B992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66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34F494FA-A67C-4FE5-9E98-293E216100C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55542" y="2188957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53691-B7D8-461F-8C73-AFCD88315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9" y="1136173"/>
            <a:ext cx="7323809" cy="406666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325EB5-9EDB-4C38-98C1-9C52ABB3E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78" y="4015947"/>
            <a:ext cx="9884434" cy="262634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177743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отгрузки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1225" y="1020210"/>
            <a:ext cx="5818053" cy="11921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81F01C-F9E4-48B0-BB1C-9F753057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83440"/>
            <a:ext cx="5305313" cy="29301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B362ED-3D28-4965-BFB3-23A2D6F86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0" y="5123815"/>
            <a:ext cx="11322162" cy="156868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63E2A7E0-215E-4624-ADB2-BD318E8C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67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1CAFFDAF-82D5-4A13-A013-C7E498BBCEC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74395" y="1794644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A10EBA-74AA-44EB-B9E7-F9AC35F87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301720"/>
            <a:ext cx="4700209" cy="316061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75616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поступлений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29485" y="1495233"/>
            <a:ext cx="4676764" cy="1978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Возможно планирование поступления продукции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AE260-545B-42CE-814E-3F348DA4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36" y="1098166"/>
            <a:ext cx="6584328" cy="329603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19727-7F3E-414B-835D-FB960AC73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73" y="3870960"/>
            <a:ext cx="10594239" cy="283566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FD40BAF6-AB57-4AE4-877B-E7223993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835F13C9-DC87-421C-B44D-67B29E231D0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624123" y="3095349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84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остатков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6280" y="1443565"/>
            <a:ext cx="4676132" cy="1430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Планирование остатков продукции на складах в количественном и качественном выражении позволяет планировать остатки на складах на начало планового периода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FBFB7F-F026-4864-8DB5-33942DF1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120806"/>
            <a:ext cx="6585636" cy="34409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4AB5FA-80C8-4063-91C3-C7DE71AC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19" y="3576322"/>
            <a:ext cx="8994693" cy="30659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502BFD18-3658-4E29-B392-C3021252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266A6C5A-B93A-48DC-AD6D-CBDBA420944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63871" y="2507651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75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Отраслевой функционал линейки решений «1С:Горнодобывающая промышленность» </a:t>
            </a:r>
          </a:p>
        </p:txBody>
      </p:sp>
      <p:sp>
        <p:nvSpPr>
          <p:cNvPr id="200" name="Прямоугольник: скругленные углы 1">
            <a:extLst>
              <a:ext uri="{FF2B5EF4-FFF2-40B4-BE49-F238E27FC236}">
                <a16:creationId xmlns:a16="http://schemas.microsoft.com/office/drawing/2014/main" id="{751C7ED9-CCCF-430A-96E8-4712FEBB12E6}"/>
              </a:ext>
            </a:extLst>
          </p:cNvPr>
          <p:cNvSpPr/>
          <p:nvPr/>
        </p:nvSpPr>
        <p:spPr>
          <a:xfrm>
            <a:off x="2228804" y="2038080"/>
            <a:ext cx="9099191" cy="4264750"/>
          </a:xfrm>
          <a:prstGeom prst="roundRect">
            <a:avLst>
              <a:gd name="adj" fmla="val 5506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Прямоугольник: скругленные углы 45">
            <a:extLst>
              <a:ext uri="{FF2B5EF4-FFF2-40B4-BE49-F238E27FC236}">
                <a16:creationId xmlns:a16="http://schemas.microsoft.com/office/drawing/2014/main" id="{2989E2E6-79D3-467E-ABA4-EECC35F1B01D}"/>
              </a:ext>
            </a:extLst>
          </p:cNvPr>
          <p:cNvSpPr/>
          <p:nvPr/>
        </p:nvSpPr>
        <p:spPr>
          <a:xfrm>
            <a:off x="2537325" y="1262551"/>
            <a:ext cx="2339088" cy="480591"/>
          </a:xfrm>
          <a:prstGeom prst="roundRect">
            <a:avLst>
              <a:gd name="adj" fmla="val 1107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АСД, ВЕСОВЫЕ</a:t>
            </a:r>
          </a:p>
        </p:txBody>
      </p:sp>
      <p:sp>
        <p:nvSpPr>
          <p:cNvPr id="202" name="Прямоугольник: скругленные углы 67">
            <a:extLst>
              <a:ext uri="{FF2B5EF4-FFF2-40B4-BE49-F238E27FC236}">
                <a16:creationId xmlns:a16="http://schemas.microsoft.com/office/drawing/2014/main" id="{A2FC755D-3CA3-40DA-B63B-46829A131E48}"/>
              </a:ext>
            </a:extLst>
          </p:cNvPr>
          <p:cNvSpPr/>
          <p:nvPr/>
        </p:nvSpPr>
        <p:spPr>
          <a:xfrm>
            <a:off x="526647" y="3857996"/>
            <a:ext cx="1318916" cy="635782"/>
          </a:xfrm>
          <a:prstGeom prst="roundRect">
            <a:avLst>
              <a:gd name="adj" fmla="val 9017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LIMS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, Весовые</a:t>
            </a:r>
          </a:p>
        </p:txBody>
      </p:sp>
      <p:sp>
        <p:nvSpPr>
          <p:cNvPr id="203" name="Прямоугольник: скругленные углы 71">
            <a:extLst>
              <a:ext uri="{FF2B5EF4-FFF2-40B4-BE49-F238E27FC236}">
                <a16:creationId xmlns:a16="http://schemas.microsoft.com/office/drawing/2014/main" id="{56C14C83-59A0-4E9D-AC2A-58AE8EA782B8}"/>
              </a:ext>
            </a:extLst>
          </p:cNvPr>
          <p:cNvSpPr/>
          <p:nvPr/>
        </p:nvSpPr>
        <p:spPr>
          <a:xfrm>
            <a:off x="526647" y="2332342"/>
            <a:ext cx="1318916" cy="1144044"/>
          </a:xfrm>
          <a:prstGeom prst="roundRect">
            <a:avLst>
              <a:gd name="adj" fmla="val 1109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ГГИС</a:t>
            </a:r>
          </a:p>
        </p:txBody>
      </p:sp>
      <p:sp>
        <p:nvSpPr>
          <p:cNvPr id="204" name="Прямоугольник: скругленные углы 65">
            <a:extLst>
              <a:ext uri="{FF2B5EF4-FFF2-40B4-BE49-F238E27FC236}">
                <a16:creationId xmlns:a16="http://schemas.microsoft.com/office/drawing/2014/main" id="{17811902-2294-4EC1-9F04-8D605D58DA70}"/>
              </a:ext>
            </a:extLst>
          </p:cNvPr>
          <p:cNvSpPr/>
          <p:nvPr/>
        </p:nvSpPr>
        <p:spPr>
          <a:xfrm>
            <a:off x="2537325" y="4625855"/>
            <a:ext cx="8529135" cy="635782"/>
          </a:xfrm>
          <a:prstGeom prst="roundRect">
            <a:avLst>
              <a:gd name="adj" fmla="val 748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Управление оборудованием, учет и нормирование ГСМ, организация ремонтов</a:t>
            </a:r>
          </a:p>
        </p:txBody>
      </p:sp>
      <p:sp>
        <p:nvSpPr>
          <p:cNvPr id="205" name="Прямоугольник: скругленные углы 69">
            <a:extLst>
              <a:ext uri="{FF2B5EF4-FFF2-40B4-BE49-F238E27FC236}">
                <a16:creationId xmlns:a16="http://schemas.microsoft.com/office/drawing/2014/main" id="{B22D2450-7C1D-42CB-BD5B-15EB2079B805}"/>
              </a:ext>
            </a:extLst>
          </p:cNvPr>
          <p:cNvSpPr/>
          <p:nvPr/>
        </p:nvSpPr>
        <p:spPr>
          <a:xfrm>
            <a:off x="2537325" y="5385087"/>
            <a:ext cx="8529135" cy="635782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Учет работы сотрудников и расчет заработной платы</a:t>
            </a:r>
          </a:p>
        </p:txBody>
      </p:sp>
      <p:sp>
        <p:nvSpPr>
          <p:cNvPr id="206" name="Прямоугольник: скругленные углы 64">
            <a:extLst>
              <a:ext uri="{FF2B5EF4-FFF2-40B4-BE49-F238E27FC236}">
                <a16:creationId xmlns:a16="http://schemas.microsoft.com/office/drawing/2014/main" id="{9D76E451-B9D4-4F91-A032-99AB8ED33724}"/>
              </a:ext>
            </a:extLst>
          </p:cNvPr>
          <p:cNvSpPr/>
          <p:nvPr/>
        </p:nvSpPr>
        <p:spPr>
          <a:xfrm>
            <a:off x="3283112" y="4974225"/>
            <a:ext cx="1801036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Время работа и простои</a:t>
            </a:r>
          </a:p>
        </p:txBody>
      </p:sp>
      <p:sp>
        <p:nvSpPr>
          <p:cNvPr id="207" name="Прямоугольник: скругленные углы 64">
            <a:extLst>
              <a:ext uri="{FF2B5EF4-FFF2-40B4-BE49-F238E27FC236}">
                <a16:creationId xmlns:a16="http://schemas.microsoft.com/office/drawing/2014/main" id="{DF53A2D1-008F-4B57-90D8-DD583A0B566D}"/>
              </a:ext>
            </a:extLst>
          </p:cNvPr>
          <p:cNvSpPr/>
          <p:nvPr/>
        </p:nvSpPr>
        <p:spPr>
          <a:xfrm>
            <a:off x="5143717" y="4974225"/>
            <a:ext cx="1164289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Путевые листы</a:t>
            </a:r>
          </a:p>
        </p:txBody>
      </p:sp>
      <p:sp>
        <p:nvSpPr>
          <p:cNvPr id="208" name="Прямоугольник: скругленные углы 64">
            <a:extLst>
              <a:ext uri="{FF2B5EF4-FFF2-40B4-BE49-F238E27FC236}">
                <a16:creationId xmlns:a16="http://schemas.microsoft.com/office/drawing/2014/main" id="{7F41002F-608E-45D5-AB1D-470B537914F6}"/>
              </a:ext>
            </a:extLst>
          </p:cNvPr>
          <p:cNvSpPr/>
          <p:nvPr/>
        </p:nvSpPr>
        <p:spPr>
          <a:xfrm>
            <a:off x="6365192" y="4974225"/>
            <a:ext cx="452661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ГСМ</a:t>
            </a:r>
          </a:p>
        </p:txBody>
      </p:sp>
      <p:sp>
        <p:nvSpPr>
          <p:cNvPr id="209" name="Прямоугольник: скругленные углы 64">
            <a:extLst>
              <a:ext uri="{FF2B5EF4-FFF2-40B4-BE49-F238E27FC236}">
                <a16:creationId xmlns:a16="http://schemas.microsoft.com/office/drawing/2014/main" id="{6B275E83-1DDF-4893-8F83-6A86513877F6}"/>
              </a:ext>
            </a:extLst>
          </p:cNvPr>
          <p:cNvSpPr/>
          <p:nvPr/>
        </p:nvSpPr>
        <p:spPr>
          <a:xfrm>
            <a:off x="6876983" y="4974225"/>
            <a:ext cx="536492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Шины</a:t>
            </a:r>
          </a:p>
        </p:txBody>
      </p:sp>
      <p:sp>
        <p:nvSpPr>
          <p:cNvPr id="210" name="Прямоугольник: скругленные углы 64">
            <a:extLst>
              <a:ext uri="{FF2B5EF4-FFF2-40B4-BE49-F238E27FC236}">
                <a16:creationId xmlns:a16="http://schemas.microsoft.com/office/drawing/2014/main" id="{5255BF64-6061-462D-ACDA-F5C67A3C2B9F}"/>
              </a:ext>
            </a:extLst>
          </p:cNvPr>
          <p:cNvSpPr/>
          <p:nvPr/>
        </p:nvSpPr>
        <p:spPr>
          <a:xfrm>
            <a:off x="7477483" y="4974225"/>
            <a:ext cx="741209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Счетчики</a:t>
            </a:r>
          </a:p>
        </p:txBody>
      </p:sp>
      <p:sp>
        <p:nvSpPr>
          <p:cNvPr id="211" name="Прямоугольник: скругленные углы 64">
            <a:extLst>
              <a:ext uri="{FF2B5EF4-FFF2-40B4-BE49-F238E27FC236}">
                <a16:creationId xmlns:a16="http://schemas.microsoft.com/office/drawing/2014/main" id="{74A979FE-C969-4114-A4DF-0017F4B42C59}"/>
              </a:ext>
            </a:extLst>
          </p:cNvPr>
          <p:cNvSpPr/>
          <p:nvPr/>
        </p:nvSpPr>
        <p:spPr>
          <a:xfrm>
            <a:off x="8296348" y="4974225"/>
            <a:ext cx="2146930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Хозтранспорт и спецтехника</a:t>
            </a:r>
          </a:p>
        </p:txBody>
      </p:sp>
      <p:sp>
        <p:nvSpPr>
          <p:cNvPr id="212" name="Прямоугольник: скругленные углы 64">
            <a:extLst>
              <a:ext uri="{FF2B5EF4-FFF2-40B4-BE49-F238E27FC236}">
                <a16:creationId xmlns:a16="http://schemas.microsoft.com/office/drawing/2014/main" id="{34E85DA5-EEEB-4C33-9D1A-2A7BDC410C56}"/>
              </a:ext>
            </a:extLst>
          </p:cNvPr>
          <p:cNvSpPr/>
          <p:nvPr/>
        </p:nvSpPr>
        <p:spPr>
          <a:xfrm>
            <a:off x="3283112" y="5728390"/>
            <a:ext cx="1216566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Табелирование</a:t>
            </a:r>
          </a:p>
        </p:txBody>
      </p:sp>
      <p:sp>
        <p:nvSpPr>
          <p:cNvPr id="213" name="Прямоугольник: скругленные углы 64">
            <a:extLst>
              <a:ext uri="{FF2B5EF4-FFF2-40B4-BE49-F238E27FC236}">
                <a16:creationId xmlns:a16="http://schemas.microsoft.com/office/drawing/2014/main" id="{F1DDD68D-2C0A-454B-A065-4321F363AFFF}"/>
              </a:ext>
            </a:extLst>
          </p:cNvPr>
          <p:cNvSpPr/>
          <p:nvPr/>
        </p:nvSpPr>
        <p:spPr>
          <a:xfrm>
            <a:off x="4568953" y="5728390"/>
            <a:ext cx="1011850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Расстановка</a:t>
            </a:r>
          </a:p>
        </p:txBody>
      </p:sp>
      <p:sp>
        <p:nvSpPr>
          <p:cNvPr id="214" name="Прямоугольник: скругленные углы 64">
            <a:extLst>
              <a:ext uri="{FF2B5EF4-FFF2-40B4-BE49-F238E27FC236}">
                <a16:creationId xmlns:a16="http://schemas.microsoft.com/office/drawing/2014/main" id="{C522C58B-9444-4B8C-8CE7-FDBA27B3311C}"/>
              </a:ext>
            </a:extLst>
          </p:cNvPr>
          <p:cNvSpPr/>
          <p:nvPr/>
        </p:nvSpPr>
        <p:spPr>
          <a:xfrm>
            <a:off x="5650078" y="5728390"/>
            <a:ext cx="893670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Выработка</a:t>
            </a:r>
          </a:p>
        </p:txBody>
      </p:sp>
      <p:sp>
        <p:nvSpPr>
          <p:cNvPr id="215" name="Прямоугольник: скругленные углы 64">
            <a:extLst>
              <a:ext uri="{FF2B5EF4-FFF2-40B4-BE49-F238E27FC236}">
                <a16:creationId xmlns:a16="http://schemas.microsoft.com/office/drawing/2014/main" id="{22891555-135A-4CE0-AA68-B7A023366F82}"/>
              </a:ext>
            </a:extLst>
          </p:cNvPr>
          <p:cNvSpPr/>
          <p:nvPr/>
        </p:nvSpPr>
        <p:spPr>
          <a:xfrm>
            <a:off x="6613023" y="5728390"/>
            <a:ext cx="1313494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Расчет  зарплаты</a:t>
            </a:r>
          </a:p>
        </p:txBody>
      </p:sp>
      <p:sp>
        <p:nvSpPr>
          <p:cNvPr id="216" name="Прямоугольник: скругленные углы 64">
            <a:extLst>
              <a:ext uri="{FF2B5EF4-FFF2-40B4-BE49-F238E27FC236}">
                <a16:creationId xmlns:a16="http://schemas.microsoft.com/office/drawing/2014/main" id="{AE7BEDCF-2DFC-48E8-86C1-80912DE1EAD0}"/>
              </a:ext>
            </a:extLst>
          </p:cNvPr>
          <p:cNvSpPr/>
          <p:nvPr/>
        </p:nvSpPr>
        <p:spPr>
          <a:xfrm>
            <a:off x="7995792" y="5728390"/>
            <a:ext cx="1894752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Допуски к оборудованию</a:t>
            </a:r>
          </a:p>
        </p:txBody>
      </p:sp>
      <p:sp>
        <p:nvSpPr>
          <p:cNvPr id="217" name="Прямоугольник: скругленные углы 45">
            <a:extLst>
              <a:ext uri="{FF2B5EF4-FFF2-40B4-BE49-F238E27FC236}">
                <a16:creationId xmlns:a16="http://schemas.microsoft.com/office/drawing/2014/main" id="{2CB566A6-9F83-4A8B-A6CF-404895863B5D}"/>
              </a:ext>
            </a:extLst>
          </p:cNvPr>
          <p:cNvSpPr/>
          <p:nvPr/>
        </p:nvSpPr>
        <p:spPr>
          <a:xfrm>
            <a:off x="8727372" y="1262551"/>
            <a:ext cx="2339088" cy="480591"/>
          </a:xfrm>
          <a:prstGeom prst="roundRect">
            <a:avLst>
              <a:gd name="adj" fmla="val 1107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АСУ ЖД, ВЕСОВЫЕ</a:t>
            </a:r>
          </a:p>
        </p:txBody>
      </p:sp>
      <p:sp>
        <p:nvSpPr>
          <p:cNvPr id="218" name="Прямоугольник: скругленные углы 45">
            <a:extLst>
              <a:ext uri="{FF2B5EF4-FFF2-40B4-BE49-F238E27FC236}">
                <a16:creationId xmlns:a16="http://schemas.microsoft.com/office/drawing/2014/main" id="{9951DF97-6CD0-46A8-90F7-C96FD2893776}"/>
              </a:ext>
            </a:extLst>
          </p:cNvPr>
          <p:cNvSpPr/>
          <p:nvPr/>
        </p:nvSpPr>
        <p:spPr>
          <a:xfrm>
            <a:off x="5677597" y="1262551"/>
            <a:ext cx="2339088" cy="480591"/>
          </a:xfrm>
          <a:prstGeom prst="roundRect">
            <a:avLst>
              <a:gd name="adj" fmla="val 1107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SCADA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, ВЕСОВЫЕ</a:t>
            </a:r>
          </a:p>
        </p:txBody>
      </p:sp>
      <p:sp>
        <p:nvSpPr>
          <p:cNvPr id="219" name="Oval 81">
            <a:extLst>
              <a:ext uri="{FF2B5EF4-FFF2-40B4-BE49-F238E27FC236}">
                <a16:creationId xmlns:a16="http://schemas.microsoft.com/office/drawing/2014/main" id="{19DE406A-2034-4B7A-82F4-7E5A235975F1}"/>
              </a:ext>
            </a:extLst>
          </p:cNvPr>
          <p:cNvSpPr/>
          <p:nvPr/>
        </p:nvSpPr>
        <p:spPr>
          <a:xfrm>
            <a:off x="1784998" y="2637111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0" name="Straight Arrow Connector 83">
            <a:extLst>
              <a:ext uri="{FF2B5EF4-FFF2-40B4-BE49-F238E27FC236}">
                <a16:creationId xmlns:a16="http://schemas.microsoft.com/office/drawing/2014/main" id="{0BB91C0A-7C3B-4FD2-91DD-E9421EE0041F}"/>
              </a:ext>
            </a:extLst>
          </p:cNvPr>
          <p:cNvCxnSpPr>
            <a:cxnSpLocks/>
          </p:cNvCxnSpPr>
          <p:nvPr/>
        </p:nvCxnSpPr>
        <p:spPr>
          <a:xfrm>
            <a:off x="1906128" y="2691993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21" name="Straight Arrow Connector 88">
            <a:extLst>
              <a:ext uri="{FF2B5EF4-FFF2-40B4-BE49-F238E27FC236}">
                <a16:creationId xmlns:a16="http://schemas.microsoft.com/office/drawing/2014/main" id="{3CFBEA07-5E15-4490-8B6A-7D6429B4D4CF}"/>
              </a:ext>
            </a:extLst>
          </p:cNvPr>
          <p:cNvCxnSpPr>
            <a:cxnSpLocks/>
          </p:cNvCxnSpPr>
          <p:nvPr/>
        </p:nvCxnSpPr>
        <p:spPr>
          <a:xfrm flipH="1">
            <a:off x="1906128" y="304011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0000">
                  <a:srgbClr val="F7C95E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22" name="Oval 90">
            <a:extLst>
              <a:ext uri="{FF2B5EF4-FFF2-40B4-BE49-F238E27FC236}">
                <a16:creationId xmlns:a16="http://schemas.microsoft.com/office/drawing/2014/main" id="{FEF61660-66A4-4715-B24E-820D50D2D439}"/>
              </a:ext>
            </a:extLst>
          </p:cNvPr>
          <p:cNvSpPr/>
          <p:nvPr/>
        </p:nvSpPr>
        <p:spPr>
          <a:xfrm>
            <a:off x="1784998" y="3982313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3" name="Straight Arrow Connector 91">
            <a:extLst>
              <a:ext uri="{FF2B5EF4-FFF2-40B4-BE49-F238E27FC236}">
                <a16:creationId xmlns:a16="http://schemas.microsoft.com/office/drawing/2014/main" id="{5BD8621C-5ECA-42A6-8CA3-4E54A39F5599}"/>
              </a:ext>
            </a:extLst>
          </p:cNvPr>
          <p:cNvCxnSpPr>
            <a:cxnSpLocks/>
          </p:cNvCxnSpPr>
          <p:nvPr/>
        </p:nvCxnSpPr>
        <p:spPr>
          <a:xfrm>
            <a:off x="1906128" y="403719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24" name="Straight Arrow Connector 93">
            <a:extLst>
              <a:ext uri="{FF2B5EF4-FFF2-40B4-BE49-F238E27FC236}">
                <a16:creationId xmlns:a16="http://schemas.microsoft.com/office/drawing/2014/main" id="{6FD2BCF8-734F-42CD-B1F4-7311C83B2EBA}"/>
              </a:ext>
            </a:extLst>
          </p:cNvPr>
          <p:cNvCxnSpPr>
            <a:cxnSpLocks/>
          </p:cNvCxnSpPr>
          <p:nvPr/>
        </p:nvCxnSpPr>
        <p:spPr>
          <a:xfrm flipH="1">
            <a:off x="1906128" y="432572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FFFFFF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25" name="Прямоугольник: скругленные углы 67">
            <a:extLst>
              <a:ext uri="{FF2B5EF4-FFF2-40B4-BE49-F238E27FC236}">
                <a16:creationId xmlns:a16="http://schemas.microsoft.com/office/drawing/2014/main" id="{D574F640-86A1-4EE1-90E7-A324248F1CBE}"/>
              </a:ext>
            </a:extLst>
          </p:cNvPr>
          <p:cNvSpPr/>
          <p:nvPr/>
        </p:nvSpPr>
        <p:spPr>
          <a:xfrm>
            <a:off x="2537325" y="3857996"/>
            <a:ext cx="8529135" cy="635782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720000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Оперативный учет движения и качества продукции</a:t>
            </a:r>
          </a:p>
        </p:txBody>
      </p:sp>
      <p:sp>
        <p:nvSpPr>
          <p:cNvPr id="226" name="Прямоугольник: скругленные углы 64">
            <a:extLst>
              <a:ext uri="{FF2B5EF4-FFF2-40B4-BE49-F238E27FC236}">
                <a16:creationId xmlns:a16="http://schemas.microsoft.com/office/drawing/2014/main" id="{55C02296-5587-49B1-BBE0-C0A1AA095951}"/>
              </a:ext>
            </a:extLst>
          </p:cNvPr>
          <p:cNvSpPr/>
          <p:nvPr/>
        </p:nvSpPr>
        <p:spPr>
          <a:xfrm>
            <a:off x="3283112" y="4202033"/>
            <a:ext cx="1070970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Шихтование</a:t>
            </a:r>
          </a:p>
        </p:txBody>
      </p:sp>
      <p:sp>
        <p:nvSpPr>
          <p:cNvPr id="227" name="Прямоугольник: скругленные углы 64">
            <a:extLst>
              <a:ext uri="{FF2B5EF4-FFF2-40B4-BE49-F238E27FC236}">
                <a16:creationId xmlns:a16="http://schemas.microsoft.com/office/drawing/2014/main" id="{F2DAC62C-C3C6-4C97-9CD5-CD9868E008D6}"/>
              </a:ext>
            </a:extLst>
          </p:cNvPr>
          <p:cNvSpPr/>
          <p:nvPr/>
        </p:nvSpPr>
        <p:spPr>
          <a:xfrm>
            <a:off x="4425691" y="4202033"/>
            <a:ext cx="1294706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Перемаркировка</a:t>
            </a:r>
          </a:p>
        </p:txBody>
      </p:sp>
      <p:sp>
        <p:nvSpPr>
          <p:cNvPr id="228" name="Прямоугольник: скругленные углы 64">
            <a:extLst>
              <a:ext uri="{FF2B5EF4-FFF2-40B4-BE49-F238E27FC236}">
                <a16:creationId xmlns:a16="http://schemas.microsoft.com/office/drawing/2014/main" id="{5FEF693B-0520-456B-809B-B718BD72B63E}"/>
              </a:ext>
            </a:extLst>
          </p:cNvPr>
          <p:cNvSpPr/>
          <p:nvPr/>
        </p:nvSpPr>
        <p:spPr>
          <a:xfrm>
            <a:off x="5792006" y="4202033"/>
            <a:ext cx="954238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Отбор проб</a:t>
            </a:r>
          </a:p>
        </p:txBody>
      </p:sp>
      <p:sp>
        <p:nvSpPr>
          <p:cNvPr id="229" name="Прямоугольник: скругленные углы 64">
            <a:extLst>
              <a:ext uri="{FF2B5EF4-FFF2-40B4-BE49-F238E27FC236}">
                <a16:creationId xmlns:a16="http://schemas.microsoft.com/office/drawing/2014/main" id="{AC39BD6C-211D-4FE5-AD1D-DC86C35CF71E}"/>
              </a:ext>
            </a:extLst>
          </p:cNvPr>
          <p:cNvSpPr/>
          <p:nvPr/>
        </p:nvSpPr>
        <p:spPr>
          <a:xfrm>
            <a:off x="6817853" y="4202033"/>
            <a:ext cx="1683812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Результаты анализов</a:t>
            </a:r>
          </a:p>
        </p:txBody>
      </p:sp>
      <p:sp>
        <p:nvSpPr>
          <p:cNvPr id="230" name="Прямоугольник: скругленные углы 64">
            <a:extLst>
              <a:ext uri="{FF2B5EF4-FFF2-40B4-BE49-F238E27FC236}">
                <a16:creationId xmlns:a16="http://schemas.microsoft.com/office/drawing/2014/main" id="{6B504635-0D6D-48A3-B64B-9F303281F66C}"/>
              </a:ext>
            </a:extLst>
          </p:cNvPr>
          <p:cNvSpPr/>
          <p:nvPr/>
        </p:nvSpPr>
        <p:spPr>
          <a:xfrm>
            <a:off x="8573274" y="4202033"/>
            <a:ext cx="769411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Качество</a:t>
            </a:r>
          </a:p>
        </p:txBody>
      </p:sp>
      <p:sp>
        <p:nvSpPr>
          <p:cNvPr id="231" name="Прямоугольник: скругленные углы 230">
            <a:extLst>
              <a:ext uri="{FF2B5EF4-FFF2-40B4-BE49-F238E27FC236}">
                <a16:creationId xmlns:a16="http://schemas.microsoft.com/office/drawing/2014/main" id="{3E2B79D6-F5E2-4CF4-BCF6-F52D4FF8DF4A}"/>
              </a:ext>
            </a:extLst>
          </p:cNvPr>
          <p:cNvSpPr/>
          <p:nvPr/>
        </p:nvSpPr>
        <p:spPr>
          <a:xfrm>
            <a:off x="9414293" y="4202033"/>
            <a:ext cx="1293344" cy="198751"/>
          </a:xfrm>
          <a:prstGeom prst="roundRect">
            <a:avLst/>
          </a:prstGeom>
          <a:solidFill>
            <a:srgbClr val="31506A">
              <a:lumMod val="60000"/>
              <a:lumOff val="40000"/>
              <a:alpha val="40482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Баланс металлов</a:t>
            </a:r>
          </a:p>
        </p:txBody>
      </p:sp>
      <p:sp>
        <p:nvSpPr>
          <p:cNvPr id="232" name="Oval 94">
            <a:extLst>
              <a:ext uri="{FF2B5EF4-FFF2-40B4-BE49-F238E27FC236}">
                <a16:creationId xmlns:a16="http://schemas.microsoft.com/office/drawing/2014/main" id="{CD3F8070-CBA7-475B-9F39-E82ABF6CD84F}"/>
              </a:ext>
            </a:extLst>
          </p:cNvPr>
          <p:cNvSpPr/>
          <p:nvPr/>
        </p:nvSpPr>
        <p:spPr>
          <a:xfrm>
            <a:off x="2476601" y="4270843"/>
            <a:ext cx="121130" cy="121128"/>
          </a:xfrm>
          <a:prstGeom prst="ellipse">
            <a:avLst/>
          </a:prstGeom>
          <a:solidFill>
            <a:srgbClr val="31506A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3" name="Straight Arrow Connector 97">
            <a:extLst>
              <a:ext uri="{FF2B5EF4-FFF2-40B4-BE49-F238E27FC236}">
                <a16:creationId xmlns:a16="http://schemas.microsoft.com/office/drawing/2014/main" id="{00E45DD1-DD27-48E2-A5D7-183FA7E7BE02}"/>
              </a:ext>
            </a:extLst>
          </p:cNvPr>
          <p:cNvCxnSpPr>
            <a:cxnSpLocks/>
          </p:cNvCxnSpPr>
          <p:nvPr/>
        </p:nvCxnSpPr>
        <p:spPr>
          <a:xfrm>
            <a:off x="1906128" y="4812357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34" name="Straight Arrow Connector 99">
            <a:extLst>
              <a:ext uri="{FF2B5EF4-FFF2-40B4-BE49-F238E27FC236}">
                <a16:creationId xmlns:a16="http://schemas.microsoft.com/office/drawing/2014/main" id="{BF4D9B37-16D4-4E06-A8CF-1B5B0748774A}"/>
              </a:ext>
            </a:extLst>
          </p:cNvPr>
          <p:cNvCxnSpPr>
            <a:cxnSpLocks/>
          </p:cNvCxnSpPr>
          <p:nvPr/>
        </p:nvCxnSpPr>
        <p:spPr>
          <a:xfrm flipH="1">
            <a:off x="1906128" y="5100887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FFFFFF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35" name="Oval 100">
            <a:extLst>
              <a:ext uri="{FF2B5EF4-FFF2-40B4-BE49-F238E27FC236}">
                <a16:creationId xmlns:a16="http://schemas.microsoft.com/office/drawing/2014/main" id="{615852FA-4366-42E0-8A99-B423D9D51E96}"/>
              </a:ext>
            </a:extLst>
          </p:cNvPr>
          <p:cNvSpPr/>
          <p:nvPr/>
        </p:nvSpPr>
        <p:spPr>
          <a:xfrm>
            <a:off x="2476601" y="5046005"/>
            <a:ext cx="121130" cy="121128"/>
          </a:xfrm>
          <a:prstGeom prst="ellipse">
            <a:avLst/>
          </a:prstGeom>
          <a:solidFill>
            <a:srgbClr val="31506A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6" name="Straight Arrow Connector 103">
            <a:extLst>
              <a:ext uri="{FF2B5EF4-FFF2-40B4-BE49-F238E27FC236}">
                <a16:creationId xmlns:a16="http://schemas.microsoft.com/office/drawing/2014/main" id="{00EBA549-F08B-4D3E-8B5D-8C2FAA1C31E6}"/>
              </a:ext>
            </a:extLst>
          </p:cNvPr>
          <p:cNvCxnSpPr>
            <a:cxnSpLocks/>
          </p:cNvCxnSpPr>
          <p:nvPr/>
        </p:nvCxnSpPr>
        <p:spPr>
          <a:xfrm>
            <a:off x="1906128" y="556119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37" name="Straight Arrow Connector 105">
            <a:extLst>
              <a:ext uri="{FF2B5EF4-FFF2-40B4-BE49-F238E27FC236}">
                <a16:creationId xmlns:a16="http://schemas.microsoft.com/office/drawing/2014/main" id="{F242F37A-D0E5-4238-9041-2257E761C319}"/>
              </a:ext>
            </a:extLst>
          </p:cNvPr>
          <p:cNvCxnSpPr>
            <a:cxnSpLocks/>
          </p:cNvCxnSpPr>
          <p:nvPr/>
        </p:nvCxnSpPr>
        <p:spPr>
          <a:xfrm flipH="1">
            <a:off x="1906128" y="5849725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FFFFFF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38" name="Oval 106">
            <a:extLst>
              <a:ext uri="{FF2B5EF4-FFF2-40B4-BE49-F238E27FC236}">
                <a16:creationId xmlns:a16="http://schemas.microsoft.com/office/drawing/2014/main" id="{4896829A-22F0-4417-8029-561F783B767C}"/>
              </a:ext>
            </a:extLst>
          </p:cNvPr>
          <p:cNvSpPr/>
          <p:nvPr/>
        </p:nvSpPr>
        <p:spPr>
          <a:xfrm>
            <a:off x="2476601" y="5794843"/>
            <a:ext cx="121130" cy="121128"/>
          </a:xfrm>
          <a:prstGeom prst="ellipse">
            <a:avLst/>
          </a:prstGeom>
          <a:solidFill>
            <a:srgbClr val="31506A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9" name="Oval 109">
            <a:extLst>
              <a:ext uri="{FF2B5EF4-FFF2-40B4-BE49-F238E27FC236}">
                <a16:creationId xmlns:a16="http://schemas.microsoft.com/office/drawing/2014/main" id="{9C38D740-63E4-4B8B-B2EA-039B60101296}"/>
              </a:ext>
            </a:extLst>
          </p:cNvPr>
          <p:cNvSpPr/>
          <p:nvPr/>
        </p:nvSpPr>
        <p:spPr>
          <a:xfrm rot="16200000" flipH="1">
            <a:off x="3505684" y="1665034"/>
            <a:ext cx="106444" cy="106442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0" name="Straight Arrow Connector 110">
            <a:extLst>
              <a:ext uri="{FF2B5EF4-FFF2-40B4-BE49-F238E27FC236}">
                <a16:creationId xmlns:a16="http://schemas.microsoft.com/office/drawing/2014/main" id="{A830E642-D53C-4382-A32B-A3CBE701322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21419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41" name="Straight Arrow Connector 112">
            <a:extLst>
              <a:ext uri="{FF2B5EF4-FFF2-40B4-BE49-F238E27FC236}">
                <a16:creationId xmlns:a16="http://schemas.microsoft.com/office/drawing/2014/main" id="{EDC422CE-5DCA-4FD3-A7FE-F9B2A82ED675}"/>
              </a:ext>
            </a:extLst>
          </p:cNvPr>
          <p:cNvCxnSpPr>
            <a:cxnSpLocks/>
          </p:cNvCxnSpPr>
          <p:nvPr/>
        </p:nvCxnSpPr>
        <p:spPr>
          <a:xfrm rot="16200000">
            <a:off x="3627333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0000">
                  <a:srgbClr val="F7C95E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42" name="Oval 118">
            <a:extLst>
              <a:ext uri="{FF2B5EF4-FFF2-40B4-BE49-F238E27FC236}">
                <a16:creationId xmlns:a16="http://schemas.microsoft.com/office/drawing/2014/main" id="{188D572C-53FF-4ADF-ADFB-BD378B2459CE}"/>
              </a:ext>
            </a:extLst>
          </p:cNvPr>
          <p:cNvSpPr/>
          <p:nvPr/>
        </p:nvSpPr>
        <p:spPr>
          <a:xfrm rot="16200000" flipH="1">
            <a:off x="6645956" y="1665034"/>
            <a:ext cx="106444" cy="106442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3" name="Straight Arrow Connector 119">
            <a:extLst>
              <a:ext uri="{FF2B5EF4-FFF2-40B4-BE49-F238E27FC236}">
                <a16:creationId xmlns:a16="http://schemas.microsoft.com/office/drawing/2014/main" id="{70030BC8-B8B9-4053-B1D8-BE18CCFFF3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61691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44" name="Straight Arrow Connector 121">
            <a:extLst>
              <a:ext uri="{FF2B5EF4-FFF2-40B4-BE49-F238E27FC236}">
                <a16:creationId xmlns:a16="http://schemas.microsoft.com/office/drawing/2014/main" id="{6F888617-BB8E-4320-9A52-109B68452B6F}"/>
              </a:ext>
            </a:extLst>
          </p:cNvPr>
          <p:cNvCxnSpPr>
            <a:cxnSpLocks/>
          </p:cNvCxnSpPr>
          <p:nvPr/>
        </p:nvCxnSpPr>
        <p:spPr>
          <a:xfrm rot="16200000">
            <a:off x="6767605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0000">
                  <a:srgbClr val="F7C95E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45" name="Oval 125">
            <a:extLst>
              <a:ext uri="{FF2B5EF4-FFF2-40B4-BE49-F238E27FC236}">
                <a16:creationId xmlns:a16="http://schemas.microsoft.com/office/drawing/2014/main" id="{8E60C7BE-D62C-468B-BC9A-FEE176E143AA}"/>
              </a:ext>
            </a:extLst>
          </p:cNvPr>
          <p:cNvSpPr/>
          <p:nvPr/>
        </p:nvSpPr>
        <p:spPr>
          <a:xfrm rot="16200000" flipH="1">
            <a:off x="9695731" y="1665034"/>
            <a:ext cx="106444" cy="106442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6" name="Straight Arrow Connector 126">
            <a:extLst>
              <a:ext uri="{FF2B5EF4-FFF2-40B4-BE49-F238E27FC236}">
                <a16:creationId xmlns:a16="http://schemas.microsoft.com/office/drawing/2014/main" id="{A1983E88-5027-40C6-B7EC-122DF8CCF2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11466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247" name="Straight Arrow Connector 128">
            <a:extLst>
              <a:ext uri="{FF2B5EF4-FFF2-40B4-BE49-F238E27FC236}">
                <a16:creationId xmlns:a16="http://schemas.microsoft.com/office/drawing/2014/main" id="{4FAF5B37-88CC-4DC6-A0B5-63F3136D872D}"/>
              </a:ext>
            </a:extLst>
          </p:cNvPr>
          <p:cNvCxnSpPr>
            <a:cxnSpLocks/>
          </p:cNvCxnSpPr>
          <p:nvPr/>
        </p:nvCxnSpPr>
        <p:spPr>
          <a:xfrm rot="16200000">
            <a:off x="9817380" y="2003972"/>
            <a:ext cx="464989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0000">
                  <a:srgbClr val="F7C95E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48" name="Прямоугольник: скругленные углы 46">
            <a:extLst>
              <a:ext uri="{FF2B5EF4-FFF2-40B4-BE49-F238E27FC236}">
                <a16:creationId xmlns:a16="http://schemas.microsoft.com/office/drawing/2014/main" id="{03E5DE10-E3D8-4113-A155-77BD7DB60086}"/>
              </a:ext>
            </a:extLst>
          </p:cNvPr>
          <p:cNvSpPr/>
          <p:nvPr/>
        </p:nvSpPr>
        <p:spPr>
          <a:xfrm>
            <a:off x="8727373" y="2332342"/>
            <a:ext cx="2339087" cy="1121379"/>
          </a:xfrm>
          <a:prstGeom prst="roundRect">
            <a:avLst>
              <a:gd name="adj" fmla="val 5283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Управление перемещением и отгрузкой продукции</a:t>
            </a:r>
          </a:p>
        </p:txBody>
      </p:sp>
      <p:sp>
        <p:nvSpPr>
          <p:cNvPr id="249" name="Прямоугольник: скругленные углы 46">
            <a:extLst>
              <a:ext uri="{FF2B5EF4-FFF2-40B4-BE49-F238E27FC236}">
                <a16:creationId xmlns:a16="http://schemas.microsoft.com/office/drawing/2014/main" id="{6802C9BD-9CA6-4810-9BD2-4E533AA17698}"/>
              </a:ext>
            </a:extLst>
          </p:cNvPr>
          <p:cNvSpPr/>
          <p:nvPr/>
        </p:nvSpPr>
        <p:spPr>
          <a:xfrm>
            <a:off x="5677598" y="2332342"/>
            <a:ext cx="2339087" cy="1121379"/>
          </a:xfrm>
          <a:prstGeom prst="roundRect">
            <a:avLst>
              <a:gd name="adj" fmla="val 5283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Управление переработкой продукции</a:t>
            </a:r>
          </a:p>
        </p:txBody>
      </p:sp>
      <p:sp>
        <p:nvSpPr>
          <p:cNvPr id="250" name="Прямоугольник: скругленные углы 46">
            <a:extLst>
              <a:ext uri="{FF2B5EF4-FFF2-40B4-BE49-F238E27FC236}">
                <a16:creationId xmlns:a16="http://schemas.microsoft.com/office/drawing/2014/main" id="{89BB09BD-3904-4E1D-BD66-4B6AF6117EF3}"/>
              </a:ext>
            </a:extLst>
          </p:cNvPr>
          <p:cNvSpPr/>
          <p:nvPr/>
        </p:nvSpPr>
        <p:spPr>
          <a:xfrm>
            <a:off x="2537325" y="2332342"/>
            <a:ext cx="2339087" cy="1121379"/>
          </a:xfrm>
          <a:prstGeom prst="roundRect">
            <a:avLst>
              <a:gd name="adj" fmla="val 5283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Управление геолого-разведочными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горными работами</a:t>
            </a:r>
          </a:p>
        </p:txBody>
      </p:sp>
      <p:sp>
        <p:nvSpPr>
          <p:cNvPr id="251" name="Oval 86">
            <a:extLst>
              <a:ext uri="{FF2B5EF4-FFF2-40B4-BE49-F238E27FC236}">
                <a16:creationId xmlns:a16="http://schemas.microsoft.com/office/drawing/2014/main" id="{42844319-6274-411D-9639-7066557D2146}"/>
              </a:ext>
            </a:extLst>
          </p:cNvPr>
          <p:cNvSpPr/>
          <p:nvPr/>
        </p:nvSpPr>
        <p:spPr>
          <a:xfrm>
            <a:off x="2476601" y="2985233"/>
            <a:ext cx="121130" cy="121128"/>
          </a:xfrm>
          <a:prstGeom prst="ellipse">
            <a:avLst/>
          </a:prstGeom>
          <a:solidFill>
            <a:srgbClr val="F7C95E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2" name="Oval 113">
            <a:extLst>
              <a:ext uri="{FF2B5EF4-FFF2-40B4-BE49-F238E27FC236}">
                <a16:creationId xmlns:a16="http://schemas.microsoft.com/office/drawing/2014/main" id="{C74685D4-D44A-4B52-8CF5-208DA9A198EA}"/>
              </a:ext>
            </a:extLst>
          </p:cNvPr>
          <p:cNvSpPr/>
          <p:nvPr/>
        </p:nvSpPr>
        <p:spPr>
          <a:xfrm rot="16200000" flipH="1">
            <a:off x="3811599" y="2272785"/>
            <a:ext cx="106444" cy="106442"/>
          </a:xfrm>
          <a:prstGeom prst="ellipse">
            <a:avLst/>
          </a:prstGeom>
          <a:solidFill>
            <a:srgbClr val="F7C95E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Oval 122">
            <a:extLst>
              <a:ext uri="{FF2B5EF4-FFF2-40B4-BE49-F238E27FC236}">
                <a16:creationId xmlns:a16="http://schemas.microsoft.com/office/drawing/2014/main" id="{00EEFCBD-017B-4259-B987-7AE2FB03975E}"/>
              </a:ext>
            </a:extLst>
          </p:cNvPr>
          <p:cNvSpPr/>
          <p:nvPr/>
        </p:nvSpPr>
        <p:spPr>
          <a:xfrm rot="16200000" flipH="1">
            <a:off x="6951871" y="2272785"/>
            <a:ext cx="106444" cy="106442"/>
          </a:xfrm>
          <a:prstGeom prst="ellipse">
            <a:avLst/>
          </a:prstGeom>
          <a:solidFill>
            <a:srgbClr val="F7C95E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Oval 129">
            <a:extLst>
              <a:ext uri="{FF2B5EF4-FFF2-40B4-BE49-F238E27FC236}">
                <a16:creationId xmlns:a16="http://schemas.microsoft.com/office/drawing/2014/main" id="{163B049A-4B2E-40CE-89FD-D2FBED4A5F88}"/>
              </a:ext>
            </a:extLst>
          </p:cNvPr>
          <p:cNvSpPr/>
          <p:nvPr/>
        </p:nvSpPr>
        <p:spPr>
          <a:xfrm rot="16200000" flipH="1">
            <a:off x="10001646" y="2272785"/>
            <a:ext cx="106444" cy="106442"/>
          </a:xfrm>
          <a:prstGeom prst="ellipse">
            <a:avLst/>
          </a:prstGeom>
          <a:solidFill>
            <a:srgbClr val="F7C95E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5" name="Group 132">
            <a:extLst>
              <a:ext uri="{FF2B5EF4-FFF2-40B4-BE49-F238E27FC236}">
                <a16:creationId xmlns:a16="http://schemas.microsoft.com/office/drawing/2014/main" id="{B1F59F1B-4A1B-439E-9A36-845C3FFC0DE0}"/>
              </a:ext>
            </a:extLst>
          </p:cNvPr>
          <p:cNvGrpSpPr/>
          <p:nvPr/>
        </p:nvGrpSpPr>
        <p:grpSpPr>
          <a:xfrm flipV="1">
            <a:off x="3811601" y="3406575"/>
            <a:ext cx="106442" cy="391192"/>
            <a:chOff x="3980280" y="3209461"/>
            <a:chExt cx="106442" cy="391192"/>
          </a:xfrm>
        </p:grpSpPr>
        <p:cxnSp>
          <p:nvCxnSpPr>
            <p:cNvPr id="256" name="Straight Arrow Connector 130">
              <a:extLst>
                <a:ext uri="{FF2B5EF4-FFF2-40B4-BE49-F238E27FC236}">
                  <a16:creationId xmlns:a16="http://schemas.microsoft.com/office/drawing/2014/main" id="{C92C6821-2B55-4C7A-89E0-D4AAA7E1C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9461"/>
              <a:ext cx="0" cy="248431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57" name="Oval 131">
              <a:extLst>
                <a:ext uri="{FF2B5EF4-FFF2-40B4-BE49-F238E27FC236}">
                  <a16:creationId xmlns:a16="http://schemas.microsoft.com/office/drawing/2014/main" id="{82312D6C-CE4D-43F1-8C38-DB569E88BDAB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8" name="Group 134">
            <a:extLst>
              <a:ext uri="{FF2B5EF4-FFF2-40B4-BE49-F238E27FC236}">
                <a16:creationId xmlns:a16="http://schemas.microsoft.com/office/drawing/2014/main" id="{8D654818-8298-4825-A55D-9AF2117DB54F}"/>
              </a:ext>
            </a:extLst>
          </p:cNvPr>
          <p:cNvGrpSpPr/>
          <p:nvPr/>
        </p:nvGrpSpPr>
        <p:grpSpPr>
          <a:xfrm flipV="1">
            <a:off x="6951872" y="3406575"/>
            <a:ext cx="106442" cy="391192"/>
            <a:chOff x="3980280" y="3209461"/>
            <a:chExt cx="106442" cy="391192"/>
          </a:xfrm>
        </p:grpSpPr>
        <p:cxnSp>
          <p:nvCxnSpPr>
            <p:cNvPr id="259" name="Straight Arrow Connector 135">
              <a:extLst>
                <a:ext uri="{FF2B5EF4-FFF2-40B4-BE49-F238E27FC236}">
                  <a16:creationId xmlns:a16="http://schemas.microsoft.com/office/drawing/2014/main" id="{37D2A9D4-08C2-4EE4-9823-C7AD0E5434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9461"/>
              <a:ext cx="0" cy="248431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60" name="Oval 136">
              <a:extLst>
                <a:ext uri="{FF2B5EF4-FFF2-40B4-BE49-F238E27FC236}">
                  <a16:creationId xmlns:a16="http://schemas.microsoft.com/office/drawing/2014/main" id="{1B6CE23D-72F5-4FFC-BDEF-8DEED967A4E8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1" name="Group 137">
            <a:extLst>
              <a:ext uri="{FF2B5EF4-FFF2-40B4-BE49-F238E27FC236}">
                <a16:creationId xmlns:a16="http://schemas.microsoft.com/office/drawing/2014/main" id="{1A766763-0A90-4165-8FA9-C47833AE49DD}"/>
              </a:ext>
            </a:extLst>
          </p:cNvPr>
          <p:cNvGrpSpPr/>
          <p:nvPr/>
        </p:nvGrpSpPr>
        <p:grpSpPr>
          <a:xfrm>
            <a:off x="6694185" y="3519820"/>
            <a:ext cx="106442" cy="391192"/>
            <a:chOff x="3980280" y="3209461"/>
            <a:chExt cx="106442" cy="391192"/>
          </a:xfrm>
        </p:grpSpPr>
        <p:cxnSp>
          <p:nvCxnSpPr>
            <p:cNvPr id="262" name="Straight Arrow Connector 138">
              <a:extLst>
                <a:ext uri="{FF2B5EF4-FFF2-40B4-BE49-F238E27FC236}">
                  <a16:creationId xmlns:a16="http://schemas.microsoft.com/office/drawing/2014/main" id="{9EB2A491-16D9-4059-9915-D2A18C6B5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9461"/>
              <a:ext cx="0" cy="248431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63" name="Oval 139">
              <a:extLst>
                <a:ext uri="{FF2B5EF4-FFF2-40B4-BE49-F238E27FC236}">
                  <a16:creationId xmlns:a16="http://schemas.microsoft.com/office/drawing/2014/main" id="{AF4FCBDA-1B5F-4235-991F-89485CDBBBE1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4" name="Group 140">
            <a:extLst>
              <a:ext uri="{FF2B5EF4-FFF2-40B4-BE49-F238E27FC236}">
                <a16:creationId xmlns:a16="http://schemas.microsoft.com/office/drawing/2014/main" id="{481A0D86-FDA6-46B9-8DBD-234E6007342E}"/>
              </a:ext>
            </a:extLst>
          </p:cNvPr>
          <p:cNvGrpSpPr/>
          <p:nvPr/>
        </p:nvGrpSpPr>
        <p:grpSpPr>
          <a:xfrm>
            <a:off x="9715610" y="3519820"/>
            <a:ext cx="106442" cy="391192"/>
            <a:chOff x="3980280" y="3209461"/>
            <a:chExt cx="106442" cy="391192"/>
          </a:xfrm>
        </p:grpSpPr>
        <p:cxnSp>
          <p:nvCxnSpPr>
            <p:cNvPr id="265" name="Straight Arrow Connector 141">
              <a:extLst>
                <a:ext uri="{FF2B5EF4-FFF2-40B4-BE49-F238E27FC236}">
                  <a16:creationId xmlns:a16="http://schemas.microsoft.com/office/drawing/2014/main" id="{2168A8BE-39DF-4CAC-8328-BEF9E8137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9461"/>
              <a:ext cx="0" cy="248431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66" name="Oval 142">
              <a:extLst>
                <a:ext uri="{FF2B5EF4-FFF2-40B4-BE49-F238E27FC236}">
                  <a16:creationId xmlns:a16="http://schemas.microsoft.com/office/drawing/2014/main" id="{B4E88C64-991A-43F2-A6A6-1B888336FFEA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7" name="Group 145">
            <a:extLst>
              <a:ext uri="{FF2B5EF4-FFF2-40B4-BE49-F238E27FC236}">
                <a16:creationId xmlns:a16="http://schemas.microsoft.com/office/drawing/2014/main" id="{0B55E0D2-CF2E-467A-88AD-34E74FE268C9}"/>
              </a:ext>
            </a:extLst>
          </p:cNvPr>
          <p:cNvGrpSpPr/>
          <p:nvPr/>
        </p:nvGrpSpPr>
        <p:grpSpPr>
          <a:xfrm flipH="1">
            <a:off x="4794374" y="2985233"/>
            <a:ext cx="691603" cy="121128"/>
            <a:chOff x="3830720" y="2985233"/>
            <a:chExt cx="691603" cy="121128"/>
          </a:xfrm>
        </p:grpSpPr>
        <p:cxnSp>
          <p:nvCxnSpPr>
            <p:cNvPr id="268" name="Straight Arrow Connector 143">
              <a:extLst>
                <a:ext uri="{FF2B5EF4-FFF2-40B4-BE49-F238E27FC236}">
                  <a16:creationId xmlns:a16="http://schemas.microsoft.com/office/drawing/2014/main" id="{C25EC06E-2388-4C2D-A8B0-E72540302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0720" y="3040115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69" name="Oval 144">
              <a:extLst>
                <a:ext uri="{FF2B5EF4-FFF2-40B4-BE49-F238E27FC236}">
                  <a16:creationId xmlns:a16="http://schemas.microsoft.com/office/drawing/2014/main" id="{A013AA68-3DD4-47C9-BFC8-D3F54032F2D9}"/>
                </a:ext>
              </a:extLst>
            </p:cNvPr>
            <p:cNvSpPr/>
            <p:nvPr/>
          </p:nvSpPr>
          <p:spPr>
            <a:xfrm>
              <a:off x="4401193" y="2985233"/>
              <a:ext cx="121130" cy="121128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0" name="Group 146">
            <a:extLst>
              <a:ext uri="{FF2B5EF4-FFF2-40B4-BE49-F238E27FC236}">
                <a16:creationId xmlns:a16="http://schemas.microsoft.com/office/drawing/2014/main" id="{C7557A2E-6835-4771-843C-4A7356B50DB0}"/>
              </a:ext>
            </a:extLst>
          </p:cNvPr>
          <p:cNvGrpSpPr/>
          <p:nvPr/>
        </p:nvGrpSpPr>
        <p:grpSpPr>
          <a:xfrm flipH="1">
            <a:off x="7955018" y="2985233"/>
            <a:ext cx="691603" cy="121128"/>
            <a:chOff x="3830720" y="2985233"/>
            <a:chExt cx="691603" cy="121128"/>
          </a:xfrm>
        </p:grpSpPr>
        <p:cxnSp>
          <p:nvCxnSpPr>
            <p:cNvPr id="271" name="Straight Arrow Connector 147">
              <a:extLst>
                <a:ext uri="{FF2B5EF4-FFF2-40B4-BE49-F238E27FC236}">
                  <a16:creationId xmlns:a16="http://schemas.microsoft.com/office/drawing/2014/main" id="{2DFDC3BA-5DA1-47DC-A6C5-802F59D7F7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0720" y="3040115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272" name="Oval 148">
              <a:extLst>
                <a:ext uri="{FF2B5EF4-FFF2-40B4-BE49-F238E27FC236}">
                  <a16:creationId xmlns:a16="http://schemas.microsoft.com/office/drawing/2014/main" id="{3031D68E-3E92-49B2-ABB0-E24492FB2F32}"/>
                </a:ext>
              </a:extLst>
            </p:cNvPr>
            <p:cNvSpPr/>
            <p:nvPr/>
          </p:nvSpPr>
          <p:spPr>
            <a:xfrm>
              <a:off x="4401193" y="2985233"/>
              <a:ext cx="121130" cy="121128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3" name="Graphic 149">
            <a:extLst>
              <a:ext uri="{FF2B5EF4-FFF2-40B4-BE49-F238E27FC236}">
                <a16:creationId xmlns:a16="http://schemas.microsoft.com/office/drawing/2014/main" id="{BA556993-6F1D-40AA-AE16-C5A8C5DC6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72707" y="4035919"/>
            <a:ext cx="327273" cy="327273"/>
          </a:xfrm>
          <a:prstGeom prst="rect">
            <a:avLst/>
          </a:prstGeom>
        </p:spPr>
      </p:pic>
      <p:pic>
        <p:nvPicPr>
          <p:cNvPr id="274" name="Graphic 150">
            <a:extLst>
              <a:ext uri="{FF2B5EF4-FFF2-40B4-BE49-F238E27FC236}">
                <a16:creationId xmlns:a16="http://schemas.microsoft.com/office/drawing/2014/main" id="{8B55BB67-EB29-4837-A371-894CA2D70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72707" y="4780110"/>
            <a:ext cx="327273" cy="327273"/>
          </a:xfrm>
          <a:prstGeom prst="rect">
            <a:avLst/>
          </a:prstGeom>
        </p:spPr>
      </p:pic>
      <p:pic>
        <p:nvPicPr>
          <p:cNvPr id="275" name="Graphic 152">
            <a:extLst>
              <a:ext uri="{FF2B5EF4-FFF2-40B4-BE49-F238E27FC236}">
                <a16:creationId xmlns:a16="http://schemas.microsoft.com/office/drawing/2014/main" id="{D63AD432-F5A0-4A29-BE27-A707EC5969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72707" y="5539342"/>
            <a:ext cx="327273" cy="327273"/>
          </a:xfrm>
          <a:prstGeom prst="rect">
            <a:avLst/>
          </a:prstGeom>
        </p:spPr>
      </p:pic>
      <p:pic>
        <p:nvPicPr>
          <p:cNvPr id="276" name="Graphic 153">
            <a:extLst>
              <a:ext uri="{FF2B5EF4-FFF2-40B4-BE49-F238E27FC236}">
                <a16:creationId xmlns:a16="http://schemas.microsoft.com/office/drawing/2014/main" id="{3B6A2017-7DF7-4034-B493-FA2DEA48C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714187" y="2382685"/>
            <a:ext cx="327273" cy="327273"/>
          </a:xfrm>
          <a:prstGeom prst="rect">
            <a:avLst/>
          </a:prstGeom>
        </p:spPr>
      </p:pic>
      <p:pic>
        <p:nvPicPr>
          <p:cNvPr id="277" name="Graphic 154">
            <a:extLst>
              <a:ext uri="{FF2B5EF4-FFF2-40B4-BE49-F238E27FC236}">
                <a16:creationId xmlns:a16="http://schemas.microsoft.com/office/drawing/2014/main" id="{9FBAB194-5096-4CEC-A3E0-857C6C4B27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776464" y="2306741"/>
            <a:ext cx="479160" cy="479160"/>
          </a:xfrm>
          <a:prstGeom prst="rect">
            <a:avLst/>
          </a:prstGeom>
        </p:spPr>
      </p:pic>
      <p:pic>
        <p:nvPicPr>
          <p:cNvPr id="278" name="Graphic 155">
            <a:extLst>
              <a:ext uri="{FF2B5EF4-FFF2-40B4-BE49-F238E27FC236}">
                <a16:creationId xmlns:a16="http://schemas.microsoft.com/office/drawing/2014/main" id="{B9CBA9CE-8C62-4268-966F-8EB7D4AA69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895531" y="2382685"/>
            <a:ext cx="327273" cy="327273"/>
          </a:xfrm>
          <a:prstGeom prst="rect">
            <a:avLst/>
          </a:prstGeom>
        </p:spPr>
      </p:pic>
      <p:sp>
        <p:nvSpPr>
          <p:cNvPr id="279" name="Прямоугольник: скругленные углы 65">
            <a:extLst>
              <a:ext uri="{FF2B5EF4-FFF2-40B4-BE49-F238E27FC236}">
                <a16:creationId xmlns:a16="http://schemas.microsoft.com/office/drawing/2014/main" id="{D7BD426B-224E-47C7-BE7D-1E46C2A6910C}"/>
              </a:ext>
            </a:extLst>
          </p:cNvPr>
          <p:cNvSpPr/>
          <p:nvPr/>
        </p:nvSpPr>
        <p:spPr>
          <a:xfrm>
            <a:off x="526647" y="4625855"/>
            <a:ext cx="1318916" cy="635782"/>
          </a:xfrm>
          <a:prstGeom prst="roundRect">
            <a:avLst>
              <a:gd name="adj" fmla="val 7487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АСД, АЗС</a:t>
            </a:r>
          </a:p>
        </p:txBody>
      </p:sp>
      <p:sp>
        <p:nvSpPr>
          <p:cNvPr id="280" name="Oval 96">
            <a:extLst>
              <a:ext uri="{FF2B5EF4-FFF2-40B4-BE49-F238E27FC236}">
                <a16:creationId xmlns:a16="http://schemas.microsoft.com/office/drawing/2014/main" id="{A615912E-9FA8-49AE-A03B-A83CDEB84264}"/>
              </a:ext>
            </a:extLst>
          </p:cNvPr>
          <p:cNvSpPr/>
          <p:nvPr/>
        </p:nvSpPr>
        <p:spPr>
          <a:xfrm>
            <a:off x="1784998" y="4757475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Прямоугольник: скругленные углы 69">
            <a:extLst>
              <a:ext uri="{FF2B5EF4-FFF2-40B4-BE49-F238E27FC236}">
                <a16:creationId xmlns:a16="http://schemas.microsoft.com/office/drawing/2014/main" id="{D2F3FF5A-8E7E-42B7-B967-FD8B16CC5F73}"/>
              </a:ext>
            </a:extLst>
          </p:cNvPr>
          <p:cNvSpPr/>
          <p:nvPr/>
        </p:nvSpPr>
        <p:spPr>
          <a:xfrm>
            <a:off x="526647" y="5385087"/>
            <a:ext cx="1318916" cy="635782"/>
          </a:xfrm>
          <a:prstGeom prst="roundRect">
            <a:avLst>
              <a:gd name="adj" fmla="val 9017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АСД, СКУД</a:t>
            </a:r>
          </a:p>
        </p:txBody>
      </p:sp>
      <p:sp>
        <p:nvSpPr>
          <p:cNvPr id="282" name="Oval 102">
            <a:extLst>
              <a:ext uri="{FF2B5EF4-FFF2-40B4-BE49-F238E27FC236}">
                <a16:creationId xmlns:a16="http://schemas.microsoft.com/office/drawing/2014/main" id="{99D924D7-5358-467A-B861-00B462C88C65}"/>
              </a:ext>
            </a:extLst>
          </p:cNvPr>
          <p:cNvSpPr/>
          <p:nvPr/>
        </p:nvSpPr>
        <p:spPr>
          <a:xfrm>
            <a:off x="1784998" y="5506313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Номер слайда 1">
            <a:extLst>
              <a:ext uri="{FF2B5EF4-FFF2-40B4-BE49-F238E27FC236}">
                <a16:creationId xmlns:a16="http://schemas.microsoft.com/office/drawing/2014/main" id="{0C049930-8804-4D98-84E6-02F026BE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8" name="Group 134">
            <a:extLst>
              <a:ext uri="{FF2B5EF4-FFF2-40B4-BE49-F238E27FC236}">
                <a16:creationId xmlns:a16="http://schemas.microsoft.com/office/drawing/2014/main" id="{BEBE36F9-ACD7-44BC-98FD-7BA7831BE2D3}"/>
              </a:ext>
            </a:extLst>
          </p:cNvPr>
          <p:cNvGrpSpPr/>
          <p:nvPr/>
        </p:nvGrpSpPr>
        <p:grpSpPr>
          <a:xfrm flipV="1">
            <a:off x="9985700" y="3409310"/>
            <a:ext cx="106442" cy="391192"/>
            <a:chOff x="3980280" y="3209461"/>
            <a:chExt cx="106442" cy="391192"/>
          </a:xfrm>
        </p:grpSpPr>
        <p:cxnSp>
          <p:nvCxnSpPr>
            <p:cNvPr id="89" name="Straight Arrow Connector 135">
              <a:extLst>
                <a:ext uri="{FF2B5EF4-FFF2-40B4-BE49-F238E27FC236}">
                  <a16:creationId xmlns:a16="http://schemas.microsoft.com/office/drawing/2014/main" id="{2EA767B6-E1DE-41AE-B0EC-478457CE05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9461"/>
              <a:ext cx="0" cy="248431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90" name="Oval 136">
              <a:extLst>
                <a:ext uri="{FF2B5EF4-FFF2-40B4-BE49-F238E27FC236}">
                  <a16:creationId xmlns:a16="http://schemas.microsoft.com/office/drawing/2014/main" id="{4F357F81-8614-4899-8B50-BFCEE68AD458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1041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внутренних перевозок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7492" y="1451085"/>
            <a:ext cx="4564920" cy="1412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D45DD-D048-446D-B060-C87C048C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7" y="1160067"/>
            <a:ext cx="6515145" cy="32149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D37DA-1044-4F80-9A34-D812A48C3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212" y="3429000"/>
            <a:ext cx="8839200" cy="321496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F3BD2634-B64B-4511-9D22-6F120C04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FCE6EC7B-ED84-4955-9C66-C67865DA18F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28345" y="2433899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61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Условия отгрузки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" y="1002582"/>
            <a:ext cx="11478603" cy="974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условиях отгрузки продукции определяются номенклатура, </a:t>
            </a:r>
            <a:br>
              <a:rPr lang="ru-RU" dirty="0"/>
            </a:br>
            <a:r>
              <a:rPr lang="ru-RU" dirty="0"/>
              <a:t>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4060C-3CD3-4109-AE13-611D1552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77" y="2117526"/>
            <a:ext cx="9797394" cy="465343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2CEFBFC1-A5A1-4B2C-B435-DDDDC57B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7" name="Freeform 4845">
            <a:extLst>
              <a:ext uri="{FF2B5EF4-FFF2-40B4-BE49-F238E27FC236}">
                <a16:creationId xmlns:a16="http://schemas.microsoft.com/office/drawing/2014/main" id="{6F83989B-9806-45A1-991A-785106DCBE6E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42023" y="1546827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525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Разрешения на отгрузку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1654848"/>
            <a:ext cx="5251589" cy="1558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Разрешения на отгрузку используются для авторизации отгрузки продукции контрагенту за период.</a:t>
            </a:r>
          </a:p>
          <a:p>
            <a:r>
              <a:rPr lang="ru-RU" dirty="0"/>
              <a:t>Контроль отгрузки по разрешению  может производиться по талонам или картам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0680C-42CC-4771-AEF2-0CEA0F77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8" y="1077030"/>
            <a:ext cx="6139181" cy="460089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4AB31-E27D-4402-A78C-9F668C2B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55" y="3956579"/>
            <a:ext cx="8133334" cy="268571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9B4B877B-0A7E-4A0C-8B8C-F300906A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3B78D6B7-FE54-492E-BBC7-50C41867228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47725" y="2782274"/>
            <a:ext cx="253737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81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Талоны на отгрузку продукции автотранспортом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6ED94-ABD8-4228-9B7B-AE60AE81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11" y="1124554"/>
            <a:ext cx="8842498" cy="16396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B44A8-E7AC-4536-A9EE-81A25585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47" y="2487135"/>
            <a:ext cx="5337349" cy="34756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D22D7-D9C7-4B0D-B624-30AF273F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87" y="3562390"/>
            <a:ext cx="5515720" cy="279758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D0EBF-D83F-4575-81E5-0C243A21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133" y="4477170"/>
            <a:ext cx="3055344" cy="223224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ACCFE3E0-BB9F-4CFC-8716-46B25C05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A789-1DA5-4079-B524-7B7B0EC16B45}"/>
              </a:ext>
            </a:extLst>
          </p:cNvPr>
          <p:cNvSpPr txBox="1"/>
          <p:nvPr/>
        </p:nvSpPr>
        <p:spPr>
          <a:xfrm>
            <a:off x="9650627" y="1654848"/>
            <a:ext cx="2154162" cy="1558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Реализована обработка массовой выдачи талонов на отгрузку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371D70A9-4747-4DA1-A710-C736777720B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42357" y="2782274"/>
            <a:ext cx="259104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42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отгрузок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58EEF3-128B-4C61-9EA9-B529599B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68471"/>
            <a:ext cx="5523912" cy="449207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50625-9706-452B-AD1E-1F75BFDB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876" y="1173571"/>
            <a:ext cx="5417536" cy="546872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21A2A48A-6D1F-440E-A3C0-5BF71AD5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5370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отгрузок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112905-D725-459C-859B-3D261A35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5" y="1169683"/>
            <a:ext cx="8419288" cy="27879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9A64E6-EE9A-4C92-A528-FDCC08F3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124" y="3454877"/>
            <a:ext cx="8419288" cy="31874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A3039CB6-CB21-458D-9E11-2EB311E6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2267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205E04A-62E1-40DE-9B75-546C25FBC736}"/>
              </a:ext>
            </a:extLst>
          </p:cNvPr>
          <p:cNvSpPr/>
          <p:nvPr/>
        </p:nvSpPr>
        <p:spPr>
          <a:xfrm>
            <a:off x="3092634" y="4573337"/>
            <a:ext cx="5508001" cy="862556"/>
          </a:xfrm>
          <a:prstGeom prst="roundRect">
            <a:avLst/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5A7CFAD-2C92-4458-A796-1E112F93FEC8}"/>
              </a:ext>
            </a:extLst>
          </p:cNvPr>
          <p:cNvSpPr/>
          <p:nvPr/>
        </p:nvSpPr>
        <p:spPr>
          <a:xfrm>
            <a:off x="3102921" y="3152739"/>
            <a:ext cx="7450868" cy="681929"/>
          </a:xfrm>
          <a:prstGeom prst="roundRect">
            <a:avLst>
              <a:gd name="adj" fmla="val 14706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Транспортировка продукции автотранспортом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766E42-6C7F-4DB4-A371-DDF9F98B1413}"/>
              </a:ext>
            </a:extLst>
          </p:cNvPr>
          <p:cNvSpPr/>
          <p:nvPr/>
        </p:nvSpPr>
        <p:spPr>
          <a:xfrm>
            <a:off x="3095278" y="1137917"/>
            <a:ext cx="7452001" cy="432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УСЛОВИЯ ОТГРУЗКИ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97CC8C4-9796-4941-BEE0-CDF9A0289069}"/>
              </a:ext>
            </a:extLst>
          </p:cNvPr>
          <p:cNvSpPr/>
          <p:nvPr/>
        </p:nvSpPr>
        <p:spPr>
          <a:xfrm>
            <a:off x="3236121" y="3259528"/>
            <a:ext cx="1711236" cy="43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ПОСТАВКА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4C1591B-8517-4D74-8392-D3D95F2FE4C1}"/>
              </a:ext>
            </a:extLst>
          </p:cNvPr>
          <p:cNvSpPr/>
          <p:nvPr/>
        </p:nvSpPr>
        <p:spPr>
          <a:xfrm>
            <a:off x="5064942" y="3259528"/>
            <a:ext cx="1711236" cy="43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ОТПРАВКА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FF35E2B-0099-4613-990A-0CF178894CE6}"/>
              </a:ext>
            </a:extLst>
          </p:cNvPr>
          <p:cNvSpPr/>
          <p:nvPr/>
        </p:nvSpPr>
        <p:spPr>
          <a:xfrm>
            <a:off x="6880051" y="3259655"/>
            <a:ext cx="1711236" cy="432000"/>
          </a:xfrm>
          <a:prstGeom prst="roundRect">
            <a:avLst/>
          </a:prstGeom>
          <a:solidFill>
            <a:srgbClr val="31506A"/>
          </a:solidFill>
          <a:ln w="63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ВОЗВРАТ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C37C214-FC31-4BCE-B29D-2BB91964E280}"/>
              </a:ext>
            </a:extLst>
          </p:cNvPr>
          <p:cNvSpPr/>
          <p:nvPr/>
        </p:nvSpPr>
        <p:spPr>
          <a:xfrm>
            <a:off x="8695159" y="3259655"/>
            <a:ext cx="1710000" cy="432000"/>
          </a:xfrm>
          <a:prstGeom prst="roundRect">
            <a:avLst/>
          </a:prstGeom>
          <a:solidFill>
            <a:srgbClr val="31506A"/>
          </a:solidFill>
          <a:ln w="63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ПЕРЕМЕЩЕНИЕ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6C3F932-38DB-40ED-A3AF-99A485158063}"/>
              </a:ext>
            </a:extLst>
          </p:cNvPr>
          <p:cNvSpPr/>
          <p:nvPr/>
        </p:nvSpPr>
        <p:spPr>
          <a:xfrm>
            <a:off x="3102921" y="1722927"/>
            <a:ext cx="7450868" cy="648000"/>
          </a:xfrm>
          <a:prstGeom prst="roundRect">
            <a:avLst/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8238D51-7741-4642-AC66-7A6B504AA66D}"/>
              </a:ext>
            </a:extLst>
          </p:cNvPr>
          <p:cNvSpPr/>
          <p:nvPr/>
        </p:nvSpPr>
        <p:spPr>
          <a:xfrm>
            <a:off x="3236121" y="1828038"/>
            <a:ext cx="3550267" cy="43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РАЗРЕШЕНИЕ НА ОТГРУЗКУ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6EDAE3F-DFFF-4495-A1D1-D42CC8075286}"/>
              </a:ext>
            </a:extLst>
          </p:cNvPr>
          <p:cNvSpPr/>
          <p:nvPr/>
        </p:nvSpPr>
        <p:spPr>
          <a:xfrm>
            <a:off x="6869867" y="1828038"/>
            <a:ext cx="3550267" cy="43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РАЗРЕШЕНИЕ НА ВОЗВРАТ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8931148-7888-4E92-BF65-FB4569F2C936}"/>
              </a:ext>
            </a:extLst>
          </p:cNvPr>
          <p:cNvSpPr/>
          <p:nvPr/>
        </p:nvSpPr>
        <p:spPr>
          <a:xfrm>
            <a:off x="3101787" y="6141876"/>
            <a:ext cx="7452001" cy="432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90000" bIns="72000" rtlCol="0" anchor="ctr"/>
          <a:lstStyle/>
          <a:p>
            <a:pPr algn="ctr"/>
            <a:r>
              <a:rPr lang="ru-RU" sz="1400" kern="0" dirty="0">
                <a:solidFill>
                  <a:srgbClr val="31506A">
                    <a:lumMod val="50000"/>
                  </a:srgbClr>
                </a:solidFill>
              </a:rPr>
              <a:t>ВЫГРУЗКА В УЧЕТНЫЕ СИСТЕМЫ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CF8B6E7-1F84-4637-B7EF-439147876DFF}"/>
              </a:ext>
            </a:extLst>
          </p:cNvPr>
          <p:cNvSpPr/>
          <p:nvPr/>
        </p:nvSpPr>
        <p:spPr>
          <a:xfrm>
            <a:off x="3102921" y="2593800"/>
            <a:ext cx="7452001" cy="43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КОНТРОЛЬ МАКСИМАЛЬНО ДОПУСТИМОЙ НАГРУЗКИ НА ОСЬ И СПЕЦРЕЗАРЕШЕНИЙ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8E7E2EB-0312-4299-A3B3-C3BF049B6F18}"/>
              </a:ext>
            </a:extLst>
          </p:cNvPr>
          <p:cNvSpPr/>
          <p:nvPr/>
        </p:nvSpPr>
        <p:spPr>
          <a:xfrm>
            <a:off x="3101787" y="4010378"/>
            <a:ext cx="7450868" cy="360000"/>
          </a:xfrm>
          <a:prstGeom prst="roundRect">
            <a:avLst/>
          </a:prstGeom>
          <a:solidFill>
            <a:srgbClr val="31506A"/>
          </a:solidFill>
          <a:ln w="63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ФОРМИРОВАНИЕ ОТПРАВОК И ПОСТУПЛЕНИЙ ПРОДУКЦИИ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8269ED-AD57-4B32-875E-D4CEC1604F1C}"/>
              </a:ext>
            </a:extLst>
          </p:cNvPr>
          <p:cNvSpPr/>
          <p:nvPr/>
        </p:nvSpPr>
        <p:spPr>
          <a:xfrm>
            <a:off x="3236121" y="4709945"/>
            <a:ext cx="2520000" cy="576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ПАСПОРТ КАЧЕСТВА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F1C7A585-67E6-40A6-BB9D-6F9AA1A5410A}"/>
              </a:ext>
            </a:extLst>
          </p:cNvPr>
          <p:cNvSpPr/>
          <p:nvPr/>
        </p:nvSpPr>
        <p:spPr>
          <a:xfrm>
            <a:off x="5931172" y="4709945"/>
            <a:ext cx="2520000" cy="576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РАСЧЕТ ЦЕНЫ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ПО КАЧЕСТВУ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FFFE0C3-2940-4125-9DFB-7F4CC246491B}"/>
              </a:ext>
            </a:extLst>
          </p:cNvPr>
          <p:cNvSpPr/>
          <p:nvPr/>
        </p:nvSpPr>
        <p:spPr>
          <a:xfrm>
            <a:off x="3089903" y="5609188"/>
            <a:ext cx="7462752" cy="360000"/>
          </a:xfrm>
          <a:prstGeom prst="roundRect">
            <a:avLst/>
          </a:prstGeom>
          <a:solidFill>
            <a:srgbClr val="31506A"/>
          </a:solidFill>
          <a:ln w="63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ОТГРУЗКА И КОРРЕКТИРОВКА ОТГРУЗКИ И ПОСТУПЛЕНИЕ АВТОТРАНСПОРТОМ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44004BF9-AEAE-4C09-B6F8-CA4EB572A9E3}"/>
              </a:ext>
            </a:extLst>
          </p:cNvPr>
          <p:cNvSpPr/>
          <p:nvPr/>
        </p:nvSpPr>
        <p:spPr>
          <a:xfrm>
            <a:off x="1388718" y="3203383"/>
            <a:ext cx="1014922" cy="540000"/>
          </a:xfrm>
          <a:prstGeom prst="roundRect">
            <a:avLst/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r>
              <a:rPr lang="ru-RU" sz="1200" kern="0" dirty="0">
                <a:solidFill>
                  <a:srgbClr val="FFFFFF"/>
                </a:solidFill>
              </a:rPr>
              <a:t>ВЕСОВЫЕ</a:t>
            </a:r>
          </a:p>
        </p:txBody>
      </p:sp>
      <p:sp>
        <p:nvSpPr>
          <p:cNvPr id="43" name="Triangle 64">
            <a:extLst>
              <a:ext uri="{FF2B5EF4-FFF2-40B4-BE49-F238E27FC236}">
                <a16:creationId xmlns:a16="http://schemas.microsoft.com/office/drawing/2014/main" id="{83750258-390F-4633-AE04-971F1CCB3E6D}"/>
              </a:ext>
            </a:extLst>
          </p:cNvPr>
          <p:cNvSpPr/>
          <p:nvPr/>
        </p:nvSpPr>
        <p:spPr>
          <a:xfrm rot="10800000">
            <a:off x="4766005" y="1583263"/>
            <a:ext cx="170230" cy="108000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riangle 64">
            <a:extLst>
              <a:ext uri="{FF2B5EF4-FFF2-40B4-BE49-F238E27FC236}">
                <a16:creationId xmlns:a16="http://schemas.microsoft.com/office/drawing/2014/main" id="{2A3E4A52-8EB0-4D7D-8B23-6EA3872F867C}"/>
              </a:ext>
            </a:extLst>
          </p:cNvPr>
          <p:cNvSpPr/>
          <p:nvPr/>
        </p:nvSpPr>
        <p:spPr>
          <a:xfrm rot="10800000">
            <a:off x="8774125" y="1583262"/>
            <a:ext cx="170230" cy="108000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Group 74">
            <a:extLst>
              <a:ext uri="{FF2B5EF4-FFF2-40B4-BE49-F238E27FC236}">
                <a16:creationId xmlns:a16="http://schemas.microsoft.com/office/drawing/2014/main" id="{0C601337-A612-4401-8D64-8E93ABEC493D}"/>
              </a:ext>
            </a:extLst>
          </p:cNvPr>
          <p:cNvGrpSpPr/>
          <p:nvPr/>
        </p:nvGrpSpPr>
        <p:grpSpPr>
          <a:xfrm rot="16200000" flipH="1">
            <a:off x="4682555" y="2313140"/>
            <a:ext cx="337130" cy="121128"/>
            <a:chOff x="1757373" y="1454489"/>
            <a:chExt cx="337130" cy="121128"/>
          </a:xfrm>
        </p:grpSpPr>
        <p:sp>
          <p:nvSpPr>
            <p:cNvPr id="56" name="Oval 75">
              <a:extLst>
                <a:ext uri="{FF2B5EF4-FFF2-40B4-BE49-F238E27FC236}">
                  <a16:creationId xmlns:a16="http://schemas.microsoft.com/office/drawing/2014/main" id="{C5BFEA13-1FE0-4434-96B9-E53416D27437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Arrow Connector 76">
              <a:extLst>
                <a:ext uri="{FF2B5EF4-FFF2-40B4-BE49-F238E27FC236}">
                  <a16:creationId xmlns:a16="http://schemas.microsoft.com/office/drawing/2014/main" id="{29ADCD82-826D-4CA1-971A-85729905702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58" name="Group 74">
            <a:extLst>
              <a:ext uri="{FF2B5EF4-FFF2-40B4-BE49-F238E27FC236}">
                <a16:creationId xmlns:a16="http://schemas.microsoft.com/office/drawing/2014/main" id="{7B5E0511-B646-4F21-9D80-FA80DA8436C8}"/>
              </a:ext>
            </a:extLst>
          </p:cNvPr>
          <p:cNvGrpSpPr/>
          <p:nvPr/>
        </p:nvGrpSpPr>
        <p:grpSpPr>
          <a:xfrm rot="16200000" flipH="1">
            <a:off x="8690675" y="2313140"/>
            <a:ext cx="337130" cy="121128"/>
            <a:chOff x="1757373" y="1454489"/>
            <a:chExt cx="337130" cy="121128"/>
          </a:xfrm>
        </p:grpSpPr>
        <p:sp>
          <p:nvSpPr>
            <p:cNvPr id="59" name="Oval 75">
              <a:extLst>
                <a:ext uri="{FF2B5EF4-FFF2-40B4-BE49-F238E27FC236}">
                  <a16:creationId xmlns:a16="http://schemas.microsoft.com/office/drawing/2014/main" id="{DF28CDC5-4A0E-403C-9D19-08BB4E140DEE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Arrow Connector 76">
              <a:extLst>
                <a:ext uri="{FF2B5EF4-FFF2-40B4-BE49-F238E27FC236}">
                  <a16:creationId xmlns:a16="http://schemas.microsoft.com/office/drawing/2014/main" id="{E8FE1D45-D858-49B3-B4BF-02B913049E9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1" name="Group 74">
            <a:extLst>
              <a:ext uri="{FF2B5EF4-FFF2-40B4-BE49-F238E27FC236}">
                <a16:creationId xmlns:a16="http://schemas.microsoft.com/office/drawing/2014/main" id="{4C23EAD9-9EC6-438E-B4A7-0CD88A079837}"/>
              </a:ext>
            </a:extLst>
          </p:cNvPr>
          <p:cNvGrpSpPr/>
          <p:nvPr/>
        </p:nvGrpSpPr>
        <p:grpSpPr>
          <a:xfrm rot="16200000" flipH="1">
            <a:off x="3920555" y="3745700"/>
            <a:ext cx="337130" cy="121128"/>
            <a:chOff x="1757373" y="1454489"/>
            <a:chExt cx="337130" cy="121128"/>
          </a:xfrm>
        </p:grpSpPr>
        <p:sp>
          <p:nvSpPr>
            <p:cNvPr id="62" name="Oval 75">
              <a:extLst>
                <a:ext uri="{FF2B5EF4-FFF2-40B4-BE49-F238E27FC236}">
                  <a16:creationId xmlns:a16="http://schemas.microsoft.com/office/drawing/2014/main" id="{038A41B9-02D8-4677-96BF-FA2575E43F25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3" name="Straight Arrow Connector 76">
              <a:extLst>
                <a:ext uri="{FF2B5EF4-FFF2-40B4-BE49-F238E27FC236}">
                  <a16:creationId xmlns:a16="http://schemas.microsoft.com/office/drawing/2014/main" id="{F6B223EC-5282-4402-8CCB-5DE7DE99ADE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4" name="Group 74">
            <a:extLst>
              <a:ext uri="{FF2B5EF4-FFF2-40B4-BE49-F238E27FC236}">
                <a16:creationId xmlns:a16="http://schemas.microsoft.com/office/drawing/2014/main" id="{BB7A35D3-4FB8-49CF-87D0-3469A364368D}"/>
              </a:ext>
            </a:extLst>
          </p:cNvPr>
          <p:cNvGrpSpPr/>
          <p:nvPr/>
        </p:nvGrpSpPr>
        <p:grpSpPr>
          <a:xfrm rot="16200000" flipH="1">
            <a:off x="5749355" y="3745701"/>
            <a:ext cx="337130" cy="121128"/>
            <a:chOff x="1757373" y="1454489"/>
            <a:chExt cx="337130" cy="121128"/>
          </a:xfrm>
        </p:grpSpPr>
        <p:sp>
          <p:nvSpPr>
            <p:cNvPr id="65" name="Oval 75">
              <a:extLst>
                <a:ext uri="{FF2B5EF4-FFF2-40B4-BE49-F238E27FC236}">
                  <a16:creationId xmlns:a16="http://schemas.microsoft.com/office/drawing/2014/main" id="{18A61DF9-1050-4357-9232-0CDAE6D5DB31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Straight Arrow Connector 76">
              <a:extLst>
                <a:ext uri="{FF2B5EF4-FFF2-40B4-BE49-F238E27FC236}">
                  <a16:creationId xmlns:a16="http://schemas.microsoft.com/office/drawing/2014/main" id="{548795AB-6F42-450E-9D35-63AEAA6D10F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8" name="Group 74">
            <a:extLst>
              <a:ext uri="{FF2B5EF4-FFF2-40B4-BE49-F238E27FC236}">
                <a16:creationId xmlns:a16="http://schemas.microsoft.com/office/drawing/2014/main" id="{DD24B64E-DF38-4F35-AD7D-14D419D7BB9E}"/>
              </a:ext>
            </a:extLst>
          </p:cNvPr>
          <p:cNvGrpSpPr/>
          <p:nvPr/>
        </p:nvGrpSpPr>
        <p:grpSpPr>
          <a:xfrm rot="16200000" flipH="1">
            <a:off x="4202495" y="5373840"/>
            <a:ext cx="337130" cy="121128"/>
            <a:chOff x="1757373" y="1454489"/>
            <a:chExt cx="337130" cy="121128"/>
          </a:xfrm>
        </p:grpSpPr>
        <p:sp>
          <p:nvSpPr>
            <p:cNvPr id="69" name="Oval 75">
              <a:extLst>
                <a:ext uri="{FF2B5EF4-FFF2-40B4-BE49-F238E27FC236}">
                  <a16:creationId xmlns:a16="http://schemas.microsoft.com/office/drawing/2014/main" id="{0064F00D-AD7F-4592-8BE2-A7C183D45058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Straight Arrow Connector 76">
              <a:extLst>
                <a:ext uri="{FF2B5EF4-FFF2-40B4-BE49-F238E27FC236}">
                  <a16:creationId xmlns:a16="http://schemas.microsoft.com/office/drawing/2014/main" id="{39677717-7AAE-4BD7-A941-11C31C32771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1" name="Group 74">
            <a:extLst>
              <a:ext uri="{FF2B5EF4-FFF2-40B4-BE49-F238E27FC236}">
                <a16:creationId xmlns:a16="http://schemas.microsoft.com/office/drawing/2014/main" id="{C6D27B4D-A268-43F0-A12A-50F14EED601A}"/>
              </a:ext>
            </a:extLst>
          </p:cNvPr>
          <p:cNvGrpSpPr/>
          <p:nvPr/>
        </p:nvGrpSpPr>
        <p:grpSpPr>
          <a:xfrm rot="16200000" flipH="1">
            <a:off x="6991415" y="5373840"/>
            <a:ext cx="337130" cy="121128"/>
            <a:chOff x="1757373" y="1454489"/>
            <a:chExt cx="337130" cy="121128"/>
          </a:xfrm>
        </p:grpSpPr>
        <p:sp>
          <p:nvSpPr>
            <p:cNvPr id="72" name="Oval 75">
              <a:extLst>
                <a:ext uri="{FF2B5EF4-FFF2-40B4-BE49-F238E27FC236}">
                  <a16:creationId xmlns:a16="http://schemas.microsoft.com/office/drawing/2014/main" id="{7F8C6ACD-B708-462A-B33A-B3CACD9A73F3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Arrow Connector 76">
              <a:extLst>
                <a:ext uri="{FF2B5EF4-FFF2-40B4-BE49-F238E27FC236}">
                  <a16:creationId xmlns:a16="http://schemas.microsoft.com/office/drawing/2014/main" id="{8A6B60A6-FC7E-4709-8117-3C678F52E8F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86503" y="1401371"/>
              <a:ext cx="0" cy="216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80" name="Triangle 64">
            <a:extLst>
              <a:ext uri="{FF2B5EF4-FFF2-40B4-BE49-F238E27FC236}">
                <a16:creationId xmlns:a16="http://schemas.microsoft.com/office/drawing/2014/main" id="{5BDCBA3C-D162-41CB-A899-762C97DBE4B0}"/>
              </a:ext>
            </a:extLst>
          </p:cNvPr>
          <p:cNvSpPr/>
          <p:nvPr/>
        </p:nvSpPr>
        <p:spPr>
          <a:xfrm rot="10800000">
            <a:off x="5710885" y="4407742"/>
            <a:ext cx="170230" cy="108000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riangle 64">
            <a:extLst>
              <a:ext uri="{FF2B5EF4-FFF2-40B4-BE49-F238E27FC236}">
                <a16:creationId xmlns:a16="http://schemas.microsoft.com/office/drawing/2014/main" id="{AF975068-41E3-4AB2-B0FC-38440CD3C1A8}"/>
              </a:ext>
            </a:extLst>
          </p:cNvPr>
          <p:cNvSpPr/>
          <p:nvPr/>
        </p:nvSpPr>
        <p:spPr>
          <a:xfrm rot="10800000">
            <a:off x="6960565" y="6000322"/>
            <a:ext cx="170230" cy="108000"/>
          </a:xfrm>
          <a:prstGeom prst="triangle">
            <a:avLst/>
          </a:prstGeom>
          <a:solidFill>
            <a:srgbClr val="859CA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val 47">
            <a:extLst>
              <a:ext uri="{FF2B5EF4-FFF2-40B4-BE49-F238E27FC236}">
                <a16:creationId xmlns:a16="http://schemas.microsoft.com/office/drawing/2014/main" id="{405E7EE4-6486-482A-93CF-1F69CD4FC353}"/>
              </a:ext>
            </a:extLst>
          </p:cNvPr>
          <p:cNvSpPr/>
          <p:nvPr/>
        </p:nvSpPr>
        <p:spPr>
          <a:xfrm>
            <a:off x="2336493" y="3344970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Straight Arrow Connector 48">
            <a:extLst>
              <a:ext uri="{FF2B5EF4-FFF2-40B4-BE49-F238E27FC236}">
                <a16:creationId xmlns:a16="http://schemas.microsoft.com/office/drawing/2014/main" id="{F25E5A09-D6CF-4066-BBB9-C085C4CCE3E8}"/>
              </a:ext>
            </a:extLst>
          </p:cNvPr>
          <p:cNvCxnSpPr>
            <a:cxnSpLocks/>
          </p:cNvCxnSpPr>
          <p:nvPr/>
        </p:nvCxnSpPr>
        <p:spPr>
          <a:xfrm>
            <a:off x="2457623" y="3399852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89" name="Group 49">
            <a:extLst>
              <a:ext uri="{FF2B5EF4-FFF2-40B4-BE49-F238E27FC236}">
                <a16:creationId xmlns:a16="http://schemas.microsoft.com/office/drawing/2014/main" id="{1C047C98-7481-43E7-BF1F-C44A5B0AA91F}"/>
              </a:ext>
            </a:extLst>
          </p:cNvPr>
          <p:cNvGrpSpPr/>
          <p:nvPr/>
        </p:nvGrpSpPr>
        <p:grpSpPr>
          <a:xfrm flipH="1">
            <a:off x="2498952" y="3502994"/>
            <a:ext cx="650274" cy="121128"/>
            <a:chOff x="1757373" y="1454489"/>
            <a:chExt cx="650274" cy="121128"/>
          </a:xfrm>
        </p:grpSpPr>
        <p:sp>
          <p:nvSpPr>
            <p:cNvPr id="90" name="Oval 50">
              <a:extLst>
                <a:ext uri="{FF2B5EF4-FFF2-40B4-BE49-F238E27FC236}">
                  <a16:creationId xmlns:a16="http://schemas.microsoft.com/office/drawing/2014/main" id="{A3B52665-E69B-4CA1-A894-838228C7ACA0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Arrow Connector 51">
              <a:extLst>
                <a:ext uri="{FF2B5EF4-FFF2-40B4-BE49-F238E27FC236}">
                  <a16:creationId xmlns:a16="http://schemas.microsoft.com/office/drawing/2014/main" id="{BA5EC5C9-AAEB-48DF-B706-EE633A3D6958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48" name="Номер слайда 1">
            <a:extLst>
              <a:ext uri="{FF2B5EF4-FFF2-40B4-BE49-F238E27FC236}">
                <a16:creationId xmlns:a16="http://schemas.microsoft.com/office/drawing/2014/main" id="{1087800A-F7AF-40B1-8B90-8A1721CB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Graphic 5">
            <a:extLst>
              <a:ext uri="{FF2B5EF4-FFF2-40B4-BE49-F238E27FC236}">
                <a16:creationId xmlns:a16="http://schemas.microsoft.com/office/drawing/2014/main" id="{4DEAC75F-29AE-4DB5-998B-38004D002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38777" y="6241062"/>
            <a:ext cx="245885" cy="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293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Поступление продукции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98C7F-79F3-487F-9CED-933AD98F5E5D}"/>
              </a:ext>
            </a:extLst>
          </p:cNvPr>
          <p:cNvSpPr txBox="1"/>
          <p:nvPr/>
        </p:nvSpPr>
        <p:spPr>
          <a:xfrm>
            <a:off x="6021331" y="3298804"/>
            <a:ext cx="5884917" cy="1422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решении реализован учет поступлений продукции автотранспортом с возможностью подключения весового оборудования. Информация по стоимости поступившей продукции вынесена в отдельный документ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C5E213E5-0BC6-4A28-9EA2-914DF84D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E1BCB1E7-8C1D-4314-A03A-82AB89B4C76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52860" y="4286399"/>
            <a:ext cx="259104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19EA6-F6D8-46D0-B614-A5527C423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37117"/>
            <a:ext cx="3930648" cy="29211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22EA9B-66A3-4DC0-92CF-317D912F4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50" y="3811930"/>
            <a:ext cx="5464707" cy="295421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F662C-2271-4E2E-A0FB-20F3F899B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469" y="982213"/>
            <a:ext cx="8151779" cy="221615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ED8DB-CC2B-4BBF-A1E5-C23AF52EF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4469" y="4821853"/>
            <a:ext cx="8151779" cy="18596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Дуга 11">
            <a:extLst>
              <a:ext uri="{FF2B5EF4-FFF2-40B4-BE49-F238E27FC236}">
                <a16:creationId xmlns:a16="http://schemas.microsoft.com/office/drawing/2014/main" id="{1AD47368-2836-4086-8326-A5140C4BEC94}"/>
              </a:ext>
            </a:extLst>
          </p:cNvPr>
          <p:cNvSpPr/>
          <p:nvPr/>
        </p:nvSpPr>
        <p:spPr>
          <a:xfrm rot="9264662" flipH="1" flipV="1">
            <a:off x="3274433" y="3316017"/>
            <a:ext cx="1751950" cy="1413913"/>
          </a:xfrm>
          <a:prstGeom prst="arc">
            <a:avLst>
              <a:gd name="adj1" fmla="val 18459598"/>
              <a:gd name="adj2" fmla="val 593021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2269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Поступление и перемещение продукции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47A9A-C599-48F2-9327-C33E62D7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93171"/>
            <a:ext cx="6028193" cy="427153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024BB-0FD2-4095-8FFC-3DEF4562A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321" y="4759228"/>
            <a:ext cx="8335928" cy="174346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98C7F-79F3-487F-9CED-933AD98F5E5D}"/>
              </a:ext>
            </a:extLst>
          </p:cNvPr>
          <p:cNvSpPr txBox="1"/>
          <p:nvPr/>
        </p:nvSpPr>
        <p:spPr>
          <a:xfrm>
            <a:off x="6605372" y="2094023"/>
            <a:ext cx="5166370" cy="1422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решении реализован учет перемещений продукции автотранспортом с возможностью подключения весового оборудования. Причем можно контролировать вес перемещаемой продукции как при отгрузке, так и при поступлении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C5E213E5-0BC6-4A28-9EA2-914DF84D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E1BCB1E7-8C1D-4314-A03A-82AB89B4C76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31788" y="3155763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499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продукции автотранспортом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32161" y="965614"/>
            <a:ext cx="7208312" cy="924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400" dirty="0">
                <a:solidFill>
                  <a:schemeClr val="tx2"/>
                </a:solidFill>
                <a:latin typeface="Calibri"/>
              </a:rPr>
              <a:t>Реализованы подключение к весовому оборудованию и контроль максимально допустимой нагрузки. Отгрузка автотранспортом разделена на отправку с количественным учетом и сводный документ отгрузки за период с количественными и финансовыми показателями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2AB227-9B49-4136-8B22-CF4E53C2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17" y="1079036"/>
            <a:ext cx="4531154" cy="30497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97C799D4-7060-44BC-BC44-EE453F57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79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AE88FB-FFE5-44FD-A69D-0892F43A5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17" y="3926059"/>
            <a:ext cx="4741324" cy="27033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6171BE-BCE6-4D38-B3B8-55BFB1FB3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271" y="4186276"/>
            <a:ext cx="7337202" cy="25242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BCA65-37F7-405B-AA5C-7524573B5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271" y="1997495"/>
            <a:ext cx="7316612" cy="208096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Freeform 4845">
            <a:extLst>
              <a:ext uri="{FF2B5EF4-FFF2-40B4-BE49-F238E27FC236}">
                <a16:creationId xmlns:a16="http://schemas.microsoft.com/office/drawing/2014/main" id="{7C823350-352B-4EDE-925D-F15BC01118E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730037" y="152706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7FA79FD8-6E94-4178-BC84-3D9303580A27}"/>
              </a:ext>
            </a:extLst>
          </p:cNvPr>
          <p:cNvSpPr/>
          <p:nvPr/>
        </p:nvSpPr>
        <p:spPr>
          <a:xfrm rot="9264662" flipH="1" flipV="1">
            <a:off x="1436108" y="3738002"/>
            <a:ext cx="1751950" cy="1413913"/>
          </a:xfrm>
          <a:prstGeom prst="arc">
            <a:avLst>
              <a:gd name="adj1" fmla="val 18459598"/>
              <a:gd name="adj2" fmla="val 593021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207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Производственное планирование</a:t>
            </a:r>
          </a:p>
        </p:txBody>
      </p:sp>
      <p:sp>
        <p:nvSpPr>
          <p:cNvPr id="38" name="Прямоугольник: скругленные углы 1">
            <a:extLst>
              <a:ext uri="{FF2B5EF4-FFF2-40B4-BE49-F238E27FC236}">
                <a16:creationId xmlns:a16="http://schemas.microsoft.com/office/drawing/2014/main" id="{AABACA24-DB68-4227-9C0B-5F64B2BBDDD6}"/>
              </a:ext>
            </a:extLst>
          </p:cNvPr>
          <p:cNvSpPr/>
          <p:nvPr/>
        </p:nvSpPr>
        <p:spPr>
          <a:xfrm>
            <a:off x="2604068" y="2585893"/>
            <a:ext cx="8790670" cy="2140201"/>
          </a:xfrm>
          <a:prstGeom prst="roundRect">
            <a:avLst>
              <a:gd name="adj" fmla="val 5506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: скругленные углы 71">
            <a:extLst>
              <a:ext uri="{FF2B5EF4-FFF2-40B4-BE49-F238E27FC236}">
                <a16:creationId xmlns:a16="http://schemas.microsoft.com/office/drawing/2014/main" id="{E983FA1E-12B4-46D2-B184-D4C102A0F131}"/>
              </a:ext>
            </a:extLst>
          </p:cNvPr>
          <p:cNvSpPr/>
          <p:nvPr/>
        </p:nvSpPr>
        <p:spPr>
          <a:xfrm>
            <a:off x="695326" y="1800554"/>
            <a:ext cx="1318916" cy="859537"/>
          </a:xfrm>
          <a:prstGeom prst="roundRect">
            <a:avLst>
              <a:gd name="adj" fmla="val 1109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Запасы полезных ископаемых</a:t>
            </a:r>
          </a:p>
        </p:txBody>
      </p:sp>
      <p:sp>
        <p:nvSpPr>
          <p:cNvPr id="43" name="Прямоугольник: скругленные углы 71">
            <a:extLst>
              <a:ext uri="{FF2B5EF4-FFF2-40B4-BE49-F238E27FC236}">
                <a16:creationId xmlns:a16="http://schemas.microsoft.com/office/drawing/2014/main" id="{7EBD0075-B257-4F7C-9CBC-C51513DD7316}"/>
              </a:ext>
            </a:extLst>
          </p:cNvPr>
          <p:cNvSpPr/>
          <p:nvPr/>
        </p:nvSpPr>
        <p:spPr>
          <a:xfrm>
            <a:off x="695326" y="2857008"/>
            <a:ext cx="1318916" cy="859537"/>
          </a:xfrm>
          <a:prstGeom prst="roundRect">
            <a:avLst>
              <a:gd name="adj" fmla="val 1109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Условия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горных работ</a:t>
            </a:r>
          </a:p>
        </p:txBody>
      </p:sp>
      <p:sp>
        <p:nvSpPr>
          <p:cNvPr id="44" name="Прямоугольник: скругленные углы 71">
            <a:extLst>
              <a:ext uri="{FF2B5EF4-FFF2-40B4-BE49-F238E27FC236}">
                <a16:creationId xmlns:a16="http://schemas.microsoft.com/office/drawing/2014/main" id="{023CA6D8-09DF-46D2-B09A-8F090ECD271C}"/>
              </a:ext>
            </a:extLst>
          </p:cNvPr>
          <p:cNvSpPr/>
          <p:nvPr/>
        </p:nvSpPr>
        <p:spPr>
          <a:xfrm>
            <a:off x="695326" y="3913462"/>
            <a:ext cx="1318916" cy="859537"/>
          </a:xfrm>
          <a:prstGeom prst="roundRect">
            <a:avLst>
              <a:gd name="adj" fmla="val 1109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Нормы технологи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-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ческих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перевозок</a:t>
            </a:r>
          </a:p>
        </p:txBody>
      </p:sp>
      <p:sp>
        <p:nvSpPr>
          <p:cNvPr id="45" name="Прямоугольник: скругленные углы 71">
            <a:extLst>
              <a:ext uri="{FF2B5EF4-FFF2-40B4-BE49-F238E27FC236}">
                <a16:creationId xmlns:a16="http://schemas.microsoft.com/office/drawing/2014/main" id="{B5053C24-60E5-4254-AE42-08F6369D9BC6}"/>
              </a:ext>
            </a:extLst>
          </p:cNvPr>
          <p:cNvSpPr/>
          <p:nvPr/>
        </p:nvSpPr>
        <p:spPr>
          <a:xfrm>
            <a:off x="695326" y="4969914"/>
            <a:ext cx="1318916" cy="859537"/>
          </a:xfrm>
          <a:prstGeom prst="roundRect">
            <a:avLst>
              <a:gd name="adj" fmla="val 11091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Нормы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горных 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работ</a:t>
            </a:r>
          </a:p>
        </p:txBody>
      </p:sp>
      <p:sp>
        <p:nvSpPr>
          <p:cNvPr id="47" name="Oval 54">
            <a:extLst>
              <a:ext uri="{FF2B5EF4-FFF2-40B4-BE49-F238E27FC236}">
                <a16:creationId xmlns:a16="http://schemas.microsoft.com/office/drawing/2014/main" id="{7034A57A-7D88-4900-B813-CA1B5AE2921E}"/>
              </a:ext>
            </a:extLst>
          </p:cNvPr>
          <p:cNvSpPr/>
          <p:nvPr/>
        </p:nvSpPr>
        <p:spPr>
          <a:xfrm>
            <a:off x="1953677" y="2169758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56">
            <a:extLst>
              <a:ext uri="{FF2B5EF4-FFF2-40B4-BE49-F238E27FC236}">
                <a16:creationId xmlns:a16="http://schemas.microsoft.com/office/drawing/2014/main" id="{9A16CF07-53DB-4BA7-9E2E-400B71CDD6C5}"/>
              </a:ext>
            </a:extLst>
          </p:cNvPr>
          <p:cNvSpPr/>
          <p:nvPr/>
        </p:nvSpPr>
        <p:spPr>
          <a:xfrm>
            <a:off x="1953677" y="3226212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7">
            <a:extLst>
              <a:ext uri="{FF2B5EF4-FFF2-40B4-BE49-F238E27FC236}">
                <a16:creationId xmlns:a16="http://schemas.microsoft.com/office/drawing/2014/main" id="{700B6F0D-6D63-4121-B965-F75A582BC0E6}"/>
              </a:ext>
            </a:extLst>
          </p:cNvPr>
          <p:cNvSpPr/>
          <p:nvPr/>
        </p:nvSpPr>
        <p:spPr>
          <a:xfrm>
            <a:off x="1953677" y="4282666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8">
            <a:extLst>
              <a:ext uri="{FF2B5EF4-FFF2-40B4-BE49-F238E27FC236}">
                <a16:creationId xmlns:a16="http://schemas.microsoft.com/office/drawing/2014/main" id="{A2DAADA7-C214-41B9-BA16-17A5A75BD79B}"/>
              </a:ext>
            </a:extLst>
          </p:cNvPr>
          <p:cNvSpPr/>
          <p:nvPr/>
        </p:nvSpPr>
        <p:spPr>
          <a:xfrm>
            <a:off x="1953677" y="5339118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Прямоугольник: скругленные углы 67">
            <a:extLst>
              <a:ext uri="{FF2B5EF4-FFF2-40B4-BE49-F238E27FC236}">
                <a16:creationId xmlns:a16="http://schemas.microsoft.com/office/drawing/2014/main" id="{EC908E8C-9D35-43A6-B9DC-9E96DDBA8C87}"/>
              </a:ext>
            </a:extLst>
          </p:cNvPr>
          <p:cNvSpPr/>
          <p:nvPr/>
        </p:nvSpPr>
        <p:spPr>
          <a:xfrm>
            <a:off x="6002893" y="2917077"/>
            <a:ext cx="1994598" cy="635782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4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Планы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переработки</a:t>
            </a:r>
          </a:p>
        </p:txBody>
      </p:sp>
      <p:sp>
        <p:nvSpPr>
          <p:cNvPr id="56" name="Прямоугольник: скругленные углы 67">
            <a:extLst>
              <a:ext uri="{FF2B5EF4-FFF2-40B4-BE49-F238E27FC236}">
                <a16:creationId xmlns:a16="http://schemas.microsoft.com/office/drawing/2014/main" id="{3C842CC8-B064-4604-AC4E-E0A2318F9DE6}"/>
              </a:ext>
            </a:extLst>
          </p:cNvPr>
          <p:cNvSpPr/>
          <p:nvPr/>
        </p:nvSpPr>
        <p:spPr>
          <a:xfrm>
            <a:off x="9057229" y="2917077"/>
            <a:ext cx="2130871" cy="635782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4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Планы движения и отгрузки продукции</a:t>
            </a:r>
          </a:p>
        </p:txBody>
      </p:sp>
      <p:sp>
        <p:nvSpPr>
          <p:cNvPr id="57" name="Прямоугольник: скругленные углы 67">
            <a:extLst>
              <a:ext uri="{FF2B5EF4-FFF2-40B4-BE49-F238E27FC236}">
                <a16:creationId xmlns:a16="http://schemas.microsoft.com/office/drawing/2014/main" id="{0892F015-B194-4490-A4AA-5068475F8324}"/>
              </a:ext>
            </a:extLst>
          </p:cNvPr>
          <p:cNvSpPr/>
          <p:nvPr/>
        </p:nvSpPr>
        <p:spPr>
          <a:xfrm>
            <a:off x="2944566" y="3972833"/>
            <a:ext cx="8107261" cy="468000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36000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Планы доступности оборудования</a:t>
            </a:r>
          </a:p>
        </p:txBody>
      </p:sp>
      <p:sp>
        <p:nvSpPr>
          <p:cNvPr id="59" name="Прямоугольник: скругленные углы 46">
            <a:extLst>
              <a:ext uri="{FF2B5EF4-FFF2-40B4-BE49-F238E27FC236}">
                <a16:creationId xmlns:a16="http://schemas.microsoft.com/office/drawing/2014/main" id="{0F323090-DA41-46B6-A18F-6B3609F272A3}"/>
              </a:ext>
            </a:extLst>
          </p:cNvPr>
          <p:cNvSpPr/>
          <p:nvPr/>
        </p:nvSpPr>
        <p:spPr>
          <a:xfrm>
            <a:off x="2604068" y="4992246"/>
            <a:ext cx="8790670" cy="468000"/>
          </a:xfrm>
          <a:prstGeom prst="roundRect">
            <a:avLst>
              <a:gd name="adj" fmla="val 7412"/>
            </a:avLst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360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31506A">
                    <a:lumMod val="50000"/>
                  </a:srgbClr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Заказы на ремонт и планы ремонтов</a:t>
            </a:r>
          </a:p>
        </p:txBody>
      </p:sp>
      <p:sp>
        <p:nvSpPr>
          <p:cNvPr id="75" name="Прямоугольник: скругленные углы 67">
            <a:extLst>
              <a:ext uri="{FF2B5EF4-FFF2-40B4-BE49-F238E27FC236}">
                <a16:creationId xmlns:a16="http://schemas.microsoft.com/office/drawing/2014/main" id="{C9B38239-CED3-4DB2-B678-30CBE91A560E}"/>
              </a:ext>
            </a:extLst>
          </p:cNvPr>
          <p:cNvSpPr/>
          <p:nvPr/>
        </p:nvSpPr>
        <p:spPr>
          <a:xfrm>
            <a:off x="2944566" y="2917077"/>
            <a:ext cx="1994598" cy="635782"/>
          </a:xfrm>
          <a:prstGeom prst="roundRect">
            <a:avLst>
              <a:gd name="adj" fmla="val 9017"/>
            </a:avLst>
          </a:prstGeom>
          <a:solidFill>
            <a:srgbClr val="31506A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14400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Планы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горных работ</a:t>
            </a:r>
          </a:p>
        </p:txBody>
      </p:sp>
      <p:grpSp>
        <p:nvGrpSpPr>
          <p:cNvPr id="79" name="Group 169">
            <a:extLst>
              <a:ext uri="{FF2B5EF4-FFF2-40B4-BE49-F238E27FC236}">
                <a16:creationId xmlns:a16="http://schemas.microsoft.com/office/drawing/2014/main" id="{52200CC3-87BC-40DA-AD49-4725BE77D88F}"/>
              </a:ext>
            </a:extLst>
          </p:cNvPr>
          <p:cNvGrpSpPr/>
          <p:nvPr/>
        </p:nvGrpSpPr>
        <p:grpSpPr>
          <a:xfrm>
            <a:off x="3540741" y="3634998"/>
            <a:ext cx="106442" cy="397044"/>
            <a:chOff x="3980280" y="3203609"/>
            <a:chExt cx="106442" cy="397044"/>
          </a:xfrm>
        </p:grpSpPr>
        <p:cxnSp>
          <p:nvCxnSpPr>
            <p:cNvPr id="80" name="Straight Arrow Connector 170">
              <a:extLst>
                <a:ext uri="{FF2B5EF4-FFF2-40B4-BE49-F238E27FC236}">
                  <a16:creationId xmlns:a16="http://schemas.microsoft.com/office/drawing/2014/main" id="{33B688AF-2EA6-458F-B415-57F7DFAED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3609"/>
              <a:ext cx="0" cy="254283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81" name="Oval 171">
              <a:extLst>
                <a:ext uri="{FF2B5EF4-FFF2-40B4-BE49-F238E27FC236}">
                  <a16:creationId xmlns:a16="http://schemas.microsoft.com/office/drawing/2014/main" id="{ACA0F354-3581-4433-9217-0707597F4CA5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173">
            <a:extLst>
              <a:ext uri="{FF2B5EF4-FFF2-40B4-BE49-F238E27FC236}">
                <a16:creationId xmlns:a16="http://schemas.microsoft.com/office/drawing/2014/main" id="{A75E89D2-44BE-4DAC-8F61-E87481E3E7D0}"/>
              </a:ext>
            </a:extLst>
          </p:cNvPr>
          <p:cNvGrpSpPr/>
          <p:nvPr/>
        </p:nvGrpSpPr>
        <p:grpSpPr>
          <a:xfrm>
            <a:off x="6946971" y="3634998"/>
            <a:ext cx="106442" cy="397044"/>
            <a:chOff x="3980280" y="3203609"/>
            <a:chExt cx="106442" cy="397044"/>
          </a:xfrm>
        </p:grpSpPr>
        <p:cxnSp>
          <p:nvCxnSpPr>
            <p:cNvPr id="83" name="Straight Arrow Connector 174">
              <a:extLst>
                <a:ext uri="{FF2B5EF4-FFF2-40B4-BE49-F238E27FC236}">
                  <a16:creationId xmlns:a16="http://schemas.microsoft.com/office/drawing/2014/main" id="{44CFD4B6-8F5D-45F1-A2AF-478B902E5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3609"/>
              <a:ext cx="0" cy="254283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84" name="Oval 175">
              <a:extLst>
                <a:ext uri="{FF2B5EF4-FFF2-40B4-BE49-F238E27FC236}">
                  <a16:creationId xmlns:a16="http://schemas.microsoft.com/office/drawing/2014/main" id="{35C14611-D931-40F7-9874-231F0F7BD681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5" name="Group 176">
            <a:extLst>
              <a:ext uri="{FF2B5EF4-FFF2-40B4-BE49-F238E27FC236}">
                <a16:creationId xmlns:a16="http://schemas.microsoft.com/office/drawing/2014/main" id="{1D6A2D12-B21B-410D-83CE-4672DB90B4C7}"/>
              </a:ext>
            </a:extLst>
          </p:cNvPr>
          <p:cNvGrpSpPr/>
          <p:nvPr/>
        </p:nvGrpSpPr>
        <p:grpSpPr>
          <a:xfrm>
            <a:off x="10001308" y="3634998"/>
            <a:ext cx="106442" cy="397044"/>
            <a:chOff x="3980280" y="3203609"/>
            <a:chExt cx="106442" cy="397044"/>
          </a:xfrm>
        </p:grpSpPr>
        <p:cxnSp>
          <p:nvCxnSpPr>
            <p:cNvPr id="86" name="Straight Arrow Connector 177">
              <a:extLst>
                <a:ext uri="{FF2B5EF4-FFF2-40B4-BE49-F238E27FC236}">
                  <a16:creationId xmlns:a16="http://schemas.microsoft.com/office/drawing/2014/main" id="{7EA35216-6ABE-49E5-84DF-64B324EDB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203609"/>
              <a:ext cx="0" cy="254283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87" name="Oval 178">
              <a:extLst>
                <a:ext uri="{FF2B5EF4-FFF2-40B4-BE49-F238E27FC236}">
                  <a16:creationId xmlns:a16="http://schemas.microsoft.com/office/drawing/2014/main" id="{A6CCAFEB-EDA6-4EEF-8B47-E6C1040358E2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187">
            <a:extLst>
              <a:ext uri="{FF2B5EF4-FFF2-40B4-BE49-F238E27FC236}">
                <a16:creationId xmlns:a16="http://schemas.microsoft.com/office/drawing/2014/main" id="{34121381-07EF-4684-8F9B-507357AEC78D}"/>
              </a:ext>
            </a:extLst>
          </p:cNvPr>
          <p:cNvGrpSpPr/>
          <p:nvPr/>
        </p:nvGrpSpPr>
        <p:grpSpPr>
          <a:xfrm flipH="1">
            <a:off x="5196338" y="3285995"/>
            <a:ext cx="847481" cy="121128"/>
            <a:chOff x="4989439" y="3810013"/>
            <a:chExt cx="847481" cy="121128"/>
          </a:xfrm>
        </p:grpSpPr>
        <p:sp>
          <p:nvSpPr>
            <p:cNvPr id="93" name="Oval 188">
              <a:extLst>
                <a:ext uri="{FF2B5EF4-FFF2-40B4-BE49-F238E27FC236}">
                  <a16:creationId xmlns:a16="http://schemas.microsoft.com/office/drawing/2014/main" id="{2FDB380F-8978-4F7E-A691-C7C98473B6B0}"/>
                </a:ext>
              </a:extLst>
            </p:cNvPr>
            <p:cNvSpPr/>
            <p:nvPr/>
          </p:nvSpPr>
          <p:spPr>
            <a:xfrm>
              <a:off x="4989439" y="3810013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Arrow Connector 189">
              <a:extLst>
                <a:ext uri="{FF2B5EF4-FFF2-40B4-BE49-F238E27FC236}">
                  <a16:creationId xmlns:a16="http://schemas.microsoft.com/office/drawing/2014/main" id="{B8703372-0C3B-4C7C-B1D7-94F47E99D419}"/>
                </a:ext>
              </a:extLst>
            </p:cNvPr>
            <p:cNvCxnSpPr>
              <a:cxnSpLocks/>
            </p:cNvCxnSpPr>
            <p:nvPr/>
          </p:nvCxnSpPr>
          <p:spPr>
            <a:xfrm>
              <a:off x="5110569" y="3864895"/>
              <a:ext cx="726351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95" name="Group 192">
            <a:extLst>
              <a:ext uri="{FF2B5EF4-FFF2-40B4-BE49-F238E27FC236}">
                <a16:creationId xmlns:a16="http://schemas.microsoft.com/office/drawing/2014/main" id="{0E2A5D6C-4256-452E-9D20-8272D42C4EAD}"/>
              </a:ext>
            </a:extLst>
          </p:cNvPr>
          <p:cNvGrpSpPr/>
          <p:nvPr/>
        </p:nvGrpSpPr>
        <p:grpSpPr>
          <a:xfrm>
            <a:off x="7935503" y="3062813"/>
            <a:ext cx="847481" cy="121128"/>
            <a:chOff x="4989439" y="3810013"/>
            <a:chExt cx="847481" cy="121128"/>
          </a:xfrm>
        </p:grpSpPr>
        <p:sp>
          <p:nvSpPr>
            <p:cNvPr id="96" name="Oval 196">
              <a:extLst>
                <a:ext uri="{FF2B5EF4-FFF2-40B4-BE49-F238E27FC236}">
                  <a16:creationId xmlns:a16="http://schemas.microsoft.com/office/drawing/2014/main" id="{563F1721-3726-49C0-AE79-21D85FF17124}"/>
                </a:ext>
              </a:extLst>
            </p:cNvPr>
            <p:cNvSpPr/>
            <p:nvPr/>
          </p:nvSpPr>
          <p:spPr>
            <a:xfrm>
              <a:off x="4989439" y="3810013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7" name="Straight Arrow Connector 197">
              <a:extLst>
                <a:ext uri="{FF2B5EF4-FFF2-40B4-BE49-F238E27FC236}">
                  <a16:creationId xmlns:a16="http://schemas.microsoft.com/office/drawing/2014/main" id="{8ACD457E-39D6-429E-B1F9-002561D9508A}"/>
                </a:ext>
              </a:extLst>
            </p:cNvPr>
            <p:cNvCxnSpPr>
              <a:cxnSpLocks/>
            </p:cNvCxnSpPr>
            <p:nvPr/>
          </p:nvCxnSpPr>
          <p:spPr>
            <a:xfrm>
              <a:off x="5110569" y="3864895"/>
              <a:ext cx="726351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98" name="Group 193">
            <a:extLst>
              <a:ext uri="{FF2B5EF4-FFF2-40B4-BE49-F238E27FC236}">
                <a16:creationId xmlns:a16="http://schemas.microsoft.com/office/drawing/2014/main" id="{A60C8057-6D32-4C1B-8640-0008E4F72B3A}"/>
              </a:ext>
            </a:extLst>
          </p:cNvPr>
          <p:cNvGrpSpPr/>
          <p:nvPr/>
        </p:nvGrpSpPr>
        <p:grpSpPr>
          <a:xfrm flipH="1">
            <a:off x="8259578" y="3285995"/>
            <a:ext cx="847481" cy="121128"/>
            <a:chOff x="4989439" y="3810013"/>
            <a:chExt cx="847481" cy="121128"/>
          </a:xfrm>
        </p:grpSpPr>
        <p:sp>
          <p:nvSpPr>
            <p:cNvPr id="99" name="Oval 194">
              <a:extLst>
                <a:ext uri="{FF2B5EF4-FFF2-40B4-BE49-F238E27FC236}">
                  <a16:creationId xmlns:a16="http://schemas.microsoft.com/office/drawing/2014/main" id="{43000C5A-FC50-4947-B1BF-74FEF66416A5}"/>
                </a:ext>
              </a:extLst>
            </p:cNvPr>
            <p:cNvSpPr/>
            <p:nvPr/>
          </p:nvSpPr>
          <p:spPr>
            <a:xfrm>
              <a:off x="4989439" y="3810013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0" name="Straight Arrow Connector 195">
              <a:extLst>
                <a:ext uri="{FF2B5EF4-FFF2-40B4-BE49-F238E27FC236}">
                  <a16:creationId xmlns:a16="http://schemas.microsoft.com/office/drawing/2014/main" id="{A6824A63-EECB-451C-AC95-1926213FA94B}"/>
                </a:ext>
              </a:extLst>
            </p:cNvPr>
            <p:cNvCxnSpPr>
              <a:cxnSpLocks/>
            </p:cNvCxnSpPr>
            <p:nvPr/>
          </p:nvCxnSpPr>
          <p:spPr>
            <a:xfrm>
              <a:off x="5110569" y="3864895"/>
              <a:ext cx="726351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107" name="Group 212">
            <a:extLst>
              <a:ext uri="{FF2B5EF4-FFF2-40B4-BE49-F238E27FC236}">
                <a16:creationId xmlns:a16="http://schemas.microsoft.com/office/drawing/2014/main" id="{FB0B2D5D-FB54-4BDF-A526-FA3807DE4F11}"/>
              </a:ext>
            </a:extLst>
          </p:cNvPr>
          <p:cNvGrpSpPr/>
          <p:nvPr/>
        </p:nvGrpSpPr>
        <p:grpSpPr>
          <a:xfrm>
            <a:off x="7177377" y="4541252"/>
            <a:ext cx="106442" cy="498700"/>
            <a:chOff x="6838253" y="1714055"/>
            <a:chExt cx="106442" cy="498700"/>
          </a:xfrm>
        </p:grpSpPr>
        <p:cxnSp>
          <p:nvCxnSpPr>
            <p:cNvPr id="108" name="Straight Arrow Connector 213">
              <a:extLst>
                <a:ext uri="{FF2B5EF4-FFF2-40B4-BE49-F238E27FC236}">
                  <a16:creationId xmlns:a16="http://schemas.microsoft.com/office/drawing/2014/main" id="{BFC37554-BCF9-4713-985C-417AAD049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6481" y="1714055"/>
              <a:ext cx="0" cy="355939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0000">
                    <a:srgbClr val="F7C95E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109" name="Oval 214">
              <a:extLst>
                <a:ext uri="{FF2B5EF4-FFF2-40B4-BE49-F238E27FC236}">
                  <a16:creationId xmlns:a16="http://schemas.microsoft.com/office/drawing/2014/main" id="{7F49476C-9681-4AF8-AC91-A52FC33AFD2A}"/>
                </a:ext>
              </a:extLst>
            </p:cNvPr>
            <p:cNvSpPr/>
            <p:nvPr/>
          </p:nvSpPr>
          <p:spPr>
            <a:xfrm rot="16200000" flipH="1">
              <a:off x="6838252" y="2106312"/>
              <a:ext cx="106444" cy="106442"/>
            </a:xfrm>
            <a:prstGeom prst="ellipse">
              <a:avLst/>
            </a:prstGeom>
            <a:solidFill>
              <a:srgbClr val="F7C95E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0" name="Group 215">
            <a:extLst>
              <a:ext uri="{FF2B5EF4-FFF2-40B4-BE49-F238E27FC236}">
                <a16:creationId xmlns:a16="http://schemas.microsoft.com/office/drawing/2014/main" id="{708E19E6-3608-47B0-A3E8-3F6254AAAED6}"/>
              </a:ext>
            </a:extLst>
          </p:cNvPr>
          <p:cNvGrpSpPr/>
          <p:nvPr/>
        </p:nvGrpSpPr>
        <p:grpSpPr>
          <a:xfrm flipV="1">
            <a:off x="6924783" y="4380149"/>
            <a:ext cx="106442" cy="507945"/>
            <a:chOff x="3980280" y="3092708"/>
            <a:chExt cx="106442" cy="507945"/>
          </a:xfrm>
        </p:grpSpPr>
        <p:cxnSp>
          <p:nvCxnSpPr>
            <p:cNvPr id="111" name="Straight Arrow Connector 216">
              <a:extLst>
                <a:ext uri="{FF2B5EF4-FFF2-40B4-BE49-F238E27FC236}">
                  <a16:creationId xmlns:a16="http://schemas.microsoft.com/office/drawing/2014/main" id="{4988AA58-3E6E-45C0-8D05-FFC4B5ABE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8508" y="3092708"/>
              <a:ext cx="0" cy="365184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  <p:sp>
          <p:nvSpPr>
            <p:cNvPr id="112" name="Oval 217">
              <a:extLst>
                <a:ext uri="{FF2B5EF4-FFF2-40B4-BE49-F238E27FC236}">
                  <a16:creationId xmlns:a16="http://schemas.microsoft.com/office/drawing/2014/main" id="{D7903597-84BF-4142-8AE9-57DFB3E68F7C}"/>
                </a:ext>
              </a:extLst>
            </p:cNvPr>
            <p:cNvSpPr/>
            <p:nvPr/>
          </p:nvSpPr>
          <p:spPr>
            <a:xfrm rot="16200000" flipH="1">
              <a:off x="3980279" y="3494210"/>
              <a:ext cx="106444" cy="106442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4" name="Elbow Connector 229">
            <a:extLst>
              <a:ext uri="{FF2B5EF4-FFF2-40B4-BE49-F238E27FC236}">
                <a16:creationId xmlns:a16="http://schemas.microsoft.com/office/drawing/2014/main" id="{AF50AA26-03A1-4A58-8A7D-EA4B81CE665C}"/>
              </a:ext>
            </a:extLst>
          </p:cNvPr>
          <p:cNvCxnSpPr>
            <a:cxnSpLocks/>
            <a:stCxn id="47" idx="6"/>
          </p:cNvCxnSpPr>
          <p:nvPr/>
        </p:nvCxnSpPr>
        <p:spPr>
          <a:xfrm>
            <a:off x="2074807" y="2230322"/>
            <a:ext cx="468696" cy="181109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18335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115" name="Elbow Connector 233">
            <a:extLst>
              <a:ext uri="{FF2B5EF4-FFF2-40B4-BE49-F238E27FC236}">
                <a16:creationId xmlns:a16="http://schemas.microsoft.com/office/drawing/2014/main" id="{A350BEB0-C1EF-48CF-9AE3-FE97CEAB7DE1}"/>
              </a:ext>
            </a:extLst>
          </p:cNvPr>
          <p:cNvCxnSpPr>
            <a:cxnSpLocks/>
            <a:stCxn id="50" idx="6"/>
          </p:cNvCxnSpPr>
          <p:nvPr/>
        </p:nvCxnSpPr>
        <p:spPr>
          <a:xfrm>
            <a:off x="2074807" y="3286776"/>
            <a:ext cx="468696" cy="754644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18335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116" name="Elbow Connector 236">
            <a:extLst>
              <a:ext uri="{FF2B5EF4-FFF2-40B4-BE49-F238E27FC236}">
                <a16:creationId xmlns:a16="http://schemas.microsoft.com/office/drawing/2014/main" id="{C2656C7E-DB69-4F23-9F30-022F0E39D51A}"/>
              </a:ext>
            </a:extLst>
          </p:cNvPr>
          <p:cNvCxnSpPr>
            <a:cxnSpLocks/>
            <a:stCxn id="51" idx="6"/>
          </p:cNvCxnSpPr>
          <p:nvPr/>
        </p:nvCxnSpPr>
        <p:spPr>
          <a:xfrm flipV="1">
            <a:off x="2074807" y="4041420"/>
            <a:ext cx="468696" cy="30181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18335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117" name="Elbow Connector 239">
            <a:extLst>
              <a:ext uri="{FF2B5EF4-FFF2-40B4-BE49-F238E27FC236}">
                <a16:creationId xmlns:a16="http://schemas.microsoft.com/office/drawing/2014/main" id="{C1E9594F-D8D4-477F-B650-E446C368B719}"/>
              </a:ext>
            </a:extLst>
          </p:cNvPr>
          <p:cNvCxnSpPr>
            <a:cxnSpLocks/>
            <a:stCxn id="52" idx="6"/>
          </p:cNvCxnSpPr>
          <p:nvPr/>
        </p:nvCxnSpPr>
        <p:spPr>
          <a:xfrm flipV="1">
            <a:off x="2074807" y="4041420"/>
            <a:ext cx="468696" cy="136800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18335"/>
                  </a:srgbClr>
                </a:gs>
                <a:gs pos="81000">
                  <a:srgbClr val="FFFFFF"/>
                </a:gs>
              </a:gsLst>
              <a:lin ang="5400000" scaled="0"/>
            </a:gradFill>
            <a:prstDash val="solid"/>
            <a:miter lim="800000"/>
            <a:tailEnd type="arrow"/>
          </a:ln>
          <a:effectLst/>
        </p:spPr>
      </p:cxnSp>
      <p:pic>
        <p:nvPicPr>
          <p:cNvPr id="119" name="Graphic 4">
            <a:extLst>
              <a:ext uri="{FF2B5EF4-FFF2-40B4-BE49-F238E27FC236}">
                <a16:creationId xmlns:a16="http://schemas.microsoft.com/office/drawing/2014/main" id="{73F5750E-AA53-47C8-83D6-B8F983292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91050" y="5062610"/>
            <a:ext cx="327273" cy="327273"/>
          </a:xfrm>
          <a:prstGeom prst="rect">
            <a:avLst/>
          </a:prstGeom>
        </p:spPr>
      </p:pic>
      <p:sp>
        <p:nvSpPr>
          <p:cNvPr id="113" name="Номер слайда 1">
            <a:extLst>
              <a:ext uri="{FF2B5EF4-FFF2-40B4-BE49-F238E27FC236}">
                <a16:creationId xmlns:a16="http://schemas.microsoft.com/office/drawing/2014/main" id="{7059689D-3828-4136-89C5-CF315B2B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7082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Возврат продукции автотранспортом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2055" y="1838915"/>
            <a:ext cx="3051972" cy="2006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108000">
              <a:defRPr sz="1600">
                <a:solidFill>
                  <a:schemeClr val="tx2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Возврат продукции выполняется по разрешениям на возврат с указанием оборудования или модели транспортного средства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4A95F-9402-4B41-A9FF-3EEC04E5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0" y="1056785"/>
            <a:ext cx="5489536" cy="21795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DDD32-E6E8-4FDE-9C70-5C575690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54" y="3211555"/>
            <a:ext cx="5489536" cy="329113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10576-124D-4D7E-B231-6555B836F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700" y="5019085"/>
            <a:ext cx="5333549" cy="120210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8F001A5-A34E-4EC0-B00E-F810B125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11" name="Freeform 4845">
            <a:extLst>
              <a:ext uri="{FF2B5EF4-FFF2-40B4-BE49-F238E27FC236}">
                <a16:creationId xmlns:a16="http://schemas.microsoft.com/office/drawing/2014/main" id="{DB8EF09C-3E1C-4CAB-BC8E-32AB85AA4BA2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593588" y="3419604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00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riangle 33">
            <a:extLst>
              <a:ext uri="{FF2B5EF4-FFF2-40B4-BE49-F238E27FC236}">
                <a16:creationId xmlns:a16="http://schemas.microsoft.com/office/drawing/2014/main" id="{ED0449BE-2DFB-4A82-9A9F-BBFB0800449E}"/>
              </a:ext>
            </a:extLst>
          </p:cNvPr>
          <p:cNvSpPr/>
          <p:nvPr/>
        </p:nvSpPr>
        <p:spPr>
          <a:xfrm flipV="1">
            <a:off x="4658776" y="1356400"/>
            <a:ext cx="2869488" cy="5097665"/>
          </a:xfrm>
          <a:prstGeom prst="triangle">
            <a:avLst/>
          </a:prstGeom>
          <a:gradFill>
            <a:gsLst>
              <a:gs pos="99000">
                <a:schemeClr val="tx2">
                  <a:lumMod val="40000"/>
                  <a:lumOff val="60000"/>
                </a:schemeClr>
              </a:gs>
              <a:gs pos="0">
                <a:srgbClr val="859CA3">
                  <a:alpha val="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944646A1-5569-451F-AF67-F6444F372253}"/>
              </a:ext>
            </a:extLst>
          </p:cNvPr>
          <p:cNvSpPr/>
          <p:nvPr/>
        </p:nvSpPr>
        <p:spPr>
          <a:xfrm>
            <a:off x="3152454" y="3901243"/>
            <a:ext cx="5876135" cy="990353"/>
          </a:xfrm>
          <a:prstGeom prst="roundRect">
            <a:avLst>
              <a:gd name="adj" fmla="val 4138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железнодорожным транспортом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E0BD12-6052-4F02-A159-56B26FD87748}"/>
              </a:ext>
            </a:extLst>
          </p:cNvPr>
          <p:cNvSpPr/>
          <p:nvPr/>
        </p:nvSpPr>
        <p:spPr>
          <a:xfrm>
            <a:off x="3155634" y="1821659"/>
            <a:ext cx="5876927" cy="360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ДИСЛОКАЦИЯ, ПОСТУПЛЕНИЕ И ПОДАЧА ВАГОНОВ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409B654-FBAE-41C4-9853-79884613CCC6}"/>
              </a:ext>
            </a:extLst>
          </p:cNvPr>
          <p:cNvSpPr/>
          <p:nvPr/>
        </p:nvSpPr>
        <p:spPr>
          <a:xfrm>
            <a:off x="3155634" y="2901922"/>
            <a:ext cx="5876927" cy="360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РАЗГРУЗКА, ПОГРУЗКА И ПЕРЕМЕЩЕНИЕ ВАГОНОВ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F28058-BCC7-4756-824A-2D9621FF241D}"/>
              </a:ext>
            </a:extLst>
          </p:cNvPr>
          <p:cNvSpPr/>
          <p:nvPr/>
        </p:nvSpPr>
        <p:spPr>
          <a:xfrm>
            <a:off x="3155634" y="2359924"/>
            <a:ext cx="5876927" cy="360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РАЗРЕШЕНИЯ НА ОТГРУЗКУ, НАРЯДЫ НА ПОГРУЗКУ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079740-2C1B-4F38-9896-E6FAB9C1DCD9}"/>
              </a:ext>
            </a:extLst>
          </p:cNvPr>
          <p:cNvSpPr/>
          <p:nvPr/>
        </p:nvSpPr>
        <p:spPr>
          <a:xfrm>
            <a:off x="3155634" y="3439727"/>
            <a:ext cx="5876927" cy="360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ФОРМИРОВАНИЕ ОТПРАВОК И УБОРКА ВАГОНОВ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29C89B-0629-4985-B94F-D7CD9CBDA930}"/>
              </a:ext>
            </a:extLst>
          </p:cNvPr>
          <p:cNvSpPr/>
          <p:nvPr/>
        </p:nvSpPr>
        <p:spPr>
          <a:xfrm>
            <a:off x="3485513" y="4104331"/>
            <a:ext cx="2520000" cy="576000"/>
          </a:xfrm>
          <a:prstGeom prst="roundRect">
            <a:avLst/>
          </a:prstGeom>
          <a:gradFill>
            <a:gsLst>
              <a:gs pos="98000">
                <a:srgbClr val="859CA3"/>
              </a:gs>
              <a:gs pos="0">
                <a:srgbClr val="31506A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ПАСПОРТ КАЧЕСТВА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701D5D6-ED19-47FA-AB72-B6C314C3D323}"/>
              </a:ext>
            </a:extLst>
          </p:cNvPr>
          <p:cNvSpPr/>
          <p:nvPr/>
        </p:nvSpPr>
        <p:spPr>
          <a:xfrm>
            <a:off x="6218664" y="4104331"/>
            <a:ext cx="2520000" cy="576000"/>
          </a:xfrm>
          <a:prstGeom prst="roundRect">
            <a:avLst/>
          </a:prstGeom>
          <a:gradFill>
            <a:gsLst>
              <a:gs pos="98000">
                <a:srgbClr val="859CA3"/>
              </a:gs>
              <a:gs pos="0">
                <a:srgbClr val="31506A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РАСЧЕТ ЦЕНЫ </a:t>
            </a:r>
            <a:br>
              <a:rPr lang="ru-RU" sz="1300" kern="0" dirty="0">
                <a:solidFill>
                  <a:srgbClr val="FFFFFF"/>
                </a:solidFill>
              </a:rPr>
            </a:br>
            <a:r>
              <a:rPr lang="ru-RU" sz="1300" kern="0" dirty="0">
                <a:solidFill>
                  <a:srgbClr val="FFFFFF"/>
                </a:solidFill>
              </a:rPr>
              <a:t>ПО КАЧЕСТВУ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C64C53F-2CCF-4D79-99EB-B8E3D9A84E45}"/>
              </a:ext>
            </a:extLst>
          </p:cNvPr>
          <p:cNvSpPr/>
          <p:nvPr/>
        </p:nvSpPr>
        <p:spPr>
          <a:xfrm>
            <a:off x="3155639" y="4998161"/>
            <a:ext cx="5876926" cy="360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ОТГРУЗКА И КОРРЕКТИРОВКА ОТГРУЗКИ Ж/Д ТРАНСПОРТОМ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F09FA72-0424-45E6-9717-3A97FF64EA87}"/>
              </a:ext>
            </a:extLst>
          </p:cNvPr>
          <p:cNvSpPr/>
          <p:nvPr/>
        </p:nvSpPr>
        <p:spPr>
          <a:xfrm>
            <a:off x="3155639" y="5535569"/>
            <a:ext cx="5876926" cy="360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ДИСЛОКАЦИЯ И ДОСТАВКА ВАГОНОВ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A38EF42-5E09-4D3F-A34F-C439C7EB30E0}"/>
              </a:ext>
            </a:extLst>
          </p:cNvPr>
          <p:cNvSpPr/>
          <p:nvPr/>
        </p:nvSpPr>
        <p:spPr>
          <a:xfrm>
            <a:off x="3155639" y="6072977"/>
            <a:ext cx="5876926" cy="360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90000" bIns="72000" rtlCol="0" anchor="ctr"/>
          <a:lstStyle/>
          <a:p>
            <a:pPr algn="ctr"/>
            <a:r>
              <a:rPr lang="ru-RU" sz="1300" kern="0" dirty="0">
                <a:solidFill>
                  <a:srgbClr val="31506A">
                    <a:lumMod val="50000"/>
                  </a:srgbClr>
                </a:solidFill>
              </a:rPr>
              <a:t>ВЫГРУЗКА В УЧЕТНЫЕ СИСТЕМЫ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A291455E-0997-4C04-ADA8-9A60D4E48511}"/>
              </a:ext>
            </a:extLst>
          </p:cNvPr>
          <p:cNvSpPr/>
          <p:nvPr/>
        </p:nvSpPr>
        <p:spPr>
          <a:xfrm>
            <a:off x="3155634" y="1284107"/>
            <a:ext cx="5876927" cy="360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40000" tIns="0" rIns="0" bIns="0" rtlCol="0" anchor="ctr"/>
          <a:lstStyle/>
          <a:p>
            <a:r>
              <a:rPr lang="ru-RU" sz="1300" kern="0" dirty="0">
                <a:solidFill>
                  <a:srgbClr val="FFFFFF"/>
                </a:solidFill>
              </a:rPr>
              <a:t>УСЛОВИЯ И ПЛАНЫ ПОСТАВКИ, ОТГРУЗКИ И ПЕРЕМЕЩЕНИЯ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930E9B6-F386-4732-A27B-A99EEF673579}"/>
              </a:ext>
            </a:extLst>
          </p:cNvPr>
          <p:cNvSpPr/>
          <p:nvPr/>
        </p:nvSpPr>
        <p:spPr>
          <a:xfrm>
            <a:off x="2185999" y="1807156"/>
            <a:ext cx="624295" cy="1992580"/>
          </a:xfrm>
          <a:prstGeom prst="roundRect">
            <a:avLst/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vert="vert270" rtlCol="0" anchor="ctr"/>
          <a:lstStyle/>
          <a:p>
            <a:pPr algn="ctr"/>
            <a:r>
              <a:rPr lang="ru-RU" sz="1200" kern="0" dirty="0">
                <a:solidFill>
                  <a:srgbClr val="FFFFFF"/>
                </a:solidFill>
              </a:rPr>
              <a:t>МАНЕВРОВЫЕ РАБОТЫ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F85971BA-83A8-4865-A3CA-A538345F2008}"/>
              </a:ext>
            </a:extLst>
          </p:cNvPr>
          <p:cNvSpPr/>
          <p:nvPr/>
        </p:nvSpPr>
        <p:spPr>
          <a:xfrm>
            <a:off x="9437690" y="1821669"/>
            <a:ext cx="1014923" cy="1978067"/>
          </a:xfrm>
          <a:prstGeom prst="roundRect">
            <a:avLst/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r>
              <a:rPr lang="ru-RU" sz="1200" kern="0" dirty="0">
                <a:solidFill>
                  <a:srgbClr val="FFFFFF"/>
                </a:solidFill>
              </a:rPr>
              <a:t>АСУ ЖД, Весовые</a:t>
            </a:r>
          </a:p>
        </p:txBody>
      </p:sp>
      <p:cxnSp>
        <p:nvCxnSpPr>
          <p:cNvPr id="50" name="Straight Arrow Connector 76">
            <a:extLst>
              <a:ext uri="{FF2B5EF4-FFF2-40B4-BE49-F238E27FC236}">
                <a16:creationId xmlns:a16="http://schemas.microsoft.com/office/drawing/2014/main" id="{2A96883E-C11A-4142-8359-D573D9EAEF7A}"/>
              </a:ext>
            </a:extLst>
          </p:cNvPr>
          <p:cNvCxnSpPr>
            <a:cxnSpLocks/>
          </p:cNvCxnSpPr>
          <p:nvPr/>
        </p:nvCxnSpPr>
        <p:spPr>
          <a:xfrm>
            <a:off x="9032425" y="1986551"/>
            <a:ext cx="396000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chemeClr val="bg1"/>
                </a:gs>
                <a:gs pos="88000">
                  <a:srgbClr val="1D7BAD"/>
                </a:gs>
              </a:gsLst>
              <a:lin ang="0" scaled="0"/>
            </a:gra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53" name="Straight Arrow Connector 76">
            <a:extLst>
              <a:ext uri="{FF2B5EF4-FFF2-40B4-BE49-F238E27FC236}">
                <a16:creationId xmlns:a16="http://schemas.microsoft.com/office/drawing/2014/main" id="{13B05180-49B5-4AF6-9B65-5E5FD7E902CB}"/>
              </a:ext>
            </a:extLst>
          </p:cNvPr>
          <p:cNvCxnSpPr>
            <a:cxnSpLocks/>
          </p:cNvCxnSpPr>
          <p:nvPr/>
        </p:nvCxnSpPr>
        <p:spPr>
          <a:xfrm>
            <a:off x="9032425" y="3079984"/>
            <a:ext cx="396000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chemeClr val="bg1"/>
                </a:gs>
                <a:gs pos="88000">
                  <a:srgbClr val="1D7BAD"/>
                </a:gs>
              </a:gsLst>
              <a:lin ang="0" scaled="0"/>
            </a:gra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56" name="Straight Arrow Connector 76">
            <a:extLst>
              <a:ext uri="{FF2B5EF4-FFF2-40B4-BE49-F238E27FC236}">
                <a16:creationId xmlns:a16="http://schemas.microsoft.com/office/drawing/2014/main" id="{57058213-8408-49DC-BA4A-F8DCA9DCE09E}"/>
              </a:ext>
            </a:extLst>
          </p:cNvPr>
          <p:cNvCxnSpPr>
            <a:cxnSpLocks/>
          </p:cNvCxnSpPr>
          <p:nvPr/>
        </p:nvCxnSpPr>
        <p:spPr>
          <a:xfrm>
            <a:off x="9032425" y="3608304"/>
            <a:ext cx="396000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chemeClr val="bg1"/>
                </a:gs>
                <a:gs pos="88000">
                  <a:srgbClr val="1D7BAD"/>
                </a:gs>
              </a:gsLst>
              <a:lin ang="0" scaled="0"/>
            </a:gra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58" name="Straight Arrow Connector 48">
            <a:extLst>
              <a:ext uri="{FF2B5EF4-FFF2-40B4-BE49-F238E27FC236}">
                <a16:creationId xmlns:a16="http://schemas.microsoft.com/office/drawing/2014/main" id="{CF3B9BC6-081A-4EDF-B454-FCD0B00F6EC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834640" y="2001659"/>
            <a:ext cx="32099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59" name="Straight Arrow Connector 48">
            <a:extLst>
              <a:ext uri="{FF2B5EF4-FFF2-40B4-BE49-F238E27FC236}">
                <a16:creationId xmlns:a16="http://schemas.microsoft.com/office/drawing/2014/main" id="{A633E7DC-C169-47DA-9283-DF2ABA6E4705}"/>
              </a:ext>
            </a:extLst>
          </p:cNvPr>
          <p:cNvCxnSpPr>
            <a:cxnSpLocks/>
          </p:cNvCxnSpPr>
          <p:nvPr/>
        </p:nvCxnSpPr>
        <p:spPr>
          <a:xfrm flipH="1">
            <a:off x="2814320" y="3078619"/>
            <a:ext cx="32099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60" name="Straight Arrow Connector 48">
            <a:extLst>
              <a:ext uri="{FF2B5EF4-FFF2-40B4-BE49-F238E27FC236}">
                <a16:creationId xmlns:a16="http://schemas.microsoft.com/office/drawing/2014/main" id="{41D4B816-AC0A-4A30-BE19-949AC4517C30}"/>
              </a:ext>
            </a:extLst>
          </p:cNvPr>
          <p:cNvCxnSpPr>
            <a:cxnSpLocks/>
          </p:cNvCxnSpPr>
          <p:nvPr/>
        </p:nvCxnSpPr>
        <p:spPr>
          <a:xfrm flipH="1">
            <a:off x="2844800" y="3637419"/>
            <a:ext cx="32099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5581CBDC-8CDF-4B92-A352-5F635CC0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Graphic 5">
            <a:extLst>
              <a:ext uri="{FF2B5EF4-FFF2-40B4-BE49-F238E27FC236}">
                <a16:creationId xmlns:a16="http://schemas.microsoft.com/office/drawing/2014/main" id="{4478D463-E494-4CC1-8FB6-0D65DFDAC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39628" y="6130034"/>
            <a:ext cx="245885" cy="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569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6D2A5-80B0-4087-B5FD-C38EC430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2" y="1096023"/>
            <a:ext cx="5372662" cy="28354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Документы движения вагонов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981570" y="1096022"/>
            <a:ext cx="5700842" cy="1440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Решение позволяет отслеживать статусы и состояние вагонов, их перемещение от поступления на станцию до доставки грузополучателю, загружать данные о движении вагонов из системы ЭТРАН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76DF51-FF77-429E-814F-9951D41D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91" y="2869615"/>
            <a:ext cx="4741546" cy="30431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F91D64-6D0D-4146-A9A1-4A02DCCF4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577" y="4904396"/>
            <a:ext cx="5994265" cy="18775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1695922E-C4ED-4C82-ACD0-FFD892B0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5528BC10-8289-44A4-8992-EC6460558F5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37195" y="210472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7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8A598-44F6-4DB7-ABDA-01B7ED0F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59" y="4665973"/>
            <a:ext cx="5174747" cy="19634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Погрузка и разгрузка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82D57-08DF-49EB-ACC1-B7590F63F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59" y="1113211"/>
            <a:ext cx="7159559" cy="30468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BEB58-33AC-4AA8-9D24-4BCAA3B7F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485" y="2636649"/>
            <a:ext cx="6525242" cy="310814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0C026567-4EDC-4CF1-9660-47695073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83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42C93B-FA27-4EE6-8855-522305634589}"/>
              </a:ext>
            </a:extLst>
          </p:cNvPr>
          <p:cNvSpPr/>
          <p:nvPr/>
        </p:nvSpPr>
        <p:spPr>
          <a:xfrm>
            <a:off x="7735613" y="1096022"/>
            <a:ext cx="4122113" cy="1440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Разгрузка и погрузка вагонов производится отдельными документами, есть возможность подключения весового оборудования и нормирования операций погрузки / разгрузки вагонов.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48CC2D2F-05F4-4618-B4F1-79D662E1AEE2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59932" y="213647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9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7AD734-0E27-4110-811C-C1727253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9" y="1142500"/>
            <a:ext cx="5803564" cy="378017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Отправка вагонов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07198" y="1122354"/>
            <a:ext cx="4975213" cy="1820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При формировании отправки вагонов на основе «Разрешения на отгрузку» производится контроль по условиям </a:t>
            </a:r>
            <a:r>
              <a:rPr lang="ru-RU" sz="1600" dirty="0">
                <a:solidFill>
                  <a:schemeClr val="tx2"/>
                </a:solidFill>
              </a:rPr>
              <a:t>разрешения. Предусмотрена возможность проверки на уникальность паспорта качества для каждого номера ж/д квитанции</a:t>
            </a:r>
          </a:p>
          <a:p>
            <a:pPr marL="108000"/>
            <a:endParaRPr lang="ru-RU" sz="16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30252" y="2457612"/>
            <a:ext cx="4251168" cy="16386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Прямая со стрелкой 10"/>
          <p:cNvCxnSpPr>
            <a:cxnSpLocks/>
            <a:stCxn id="6" idx="1"/>
          </p:cNvCxnSpPr>
          <p:nvPr/>
        </p:nvCxnSpPr>
        <p:spPr>
          <a:xfrm flipH="1">
            <a:off x="6281430" y="2032626"/>
            <a:ext cx="425768" cy="424994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2BA965-00B4-4A43-9978-15EED704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23" y="3429000"/>
            <a:ext cx="8496590" cy="315898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990D5FD2-5D17-42D1-98E9-353F1932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84</a:t>
            </a:fld>
            <a:endParaRPr lang="ru-RU" dirty="0"/>
          </a:p>
        </p:txBody>
      </p:sp>
      <p:sp>
        <p:nvSpPr>
          <p:cNvPr id="14" name="Freeform 4845">
            <a:extLst>
              <a:ext uri="{FF2B5EF4-FFF2-40B4-BE49-F238E27FC236}">
                <a16:creationId xmlns:a16="http://schemas.microsoft.com/office/drawing/2014/main" id="{D9749824-4C7C-4B64-AB22-5B96E800250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87995" y="256192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94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ж/д транспортом и формирование реализаций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10576" y="1068119"/>
            <a:ext cx="3543300" cy="34372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Учет отправки груженных вагонов контрагенту и финансовых условий отгрузки проводится с учетом пересчета цены по качеству. </a:t>
            </a:r>
          </a:p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На основании документа формируется реализация товаров, в том числе с операций «в пути» для отправки вагонов без перехода права собственности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4402405" y="4028773"/>
            <a:ext cx="1209876" cy="1413913"/>
          </a:xfrm>
          <a:prstGeom prst="arc">
            <a:avLst>
              <a:gd name="adj1" fmla="val 17382379"/>
              <a:gd name="adj2" fmla="val 2066641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8397B-CFA1-4E4E-B3FF-F591CE5A0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82839"/>
            <a:ext cx="7810500" cy="36053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189EE-42F7-49DB-B1F0-2AA524C1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204" y="4966134"/>
            <a:ext cx="6528977" cy="170692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3B6375C0-9274-401F-A93F-88B2B896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85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9C937B55-7D49-40B7-9516-987BC8A878B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57000" y="4059653"/>
            <a:ext cx="274750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DA3C37-14F6-47DD-ABE0-2FDBCBE480E5}"/>
              </a:ext>
            </a:extLst>
          </p:cNvPr>
          <p:cNvSpPr/>
          <p:nvPr/>
        </p:nvSpPr>
        <p:spPr>
          <a:xfrm>
            <a:off x="538819" y="5094850"/>
            <a:ext cx="3746600" cy="1360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Реализована операция отгрузки жд транспортом без повагонного учета для случаев, когда отсутствует информация по номерам вагонов</a:t>
            </a:r>
          </a:p>
        </p:txBody>
      </p:sp>
      <p:sp>
        <p:nvSpPr>
          <p:cNvPr id="12" name="Freeform 4845">
            <a:extLst>
              <a:ext uri="{FF2B5EF4-FFF2-40B4-BE49-F238E27FC236}">
                <a16:creationId xmlns:a16="http://schemas.microsoft.com/office/drawing/2014/main" id="{AEFCC274-8B3E-4C74-BCCD-7717F0403D6A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887910" y="6038509"/>
            <a:ext cx="274750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5474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Маневровые работы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73159" y="1198510"/>
            <a:ext cx="4409253" cy="1296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В решении реализован учета заявок на маневровые работы и маневровых работ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4331591" y="4233738"/>
            <a:ext cx="1209876" cy="1413913"/>
          </a:xfrm>
          <a:prstGeom prst="arc">
            <a:avLst>
              <a:gd name="adj1" fmla="val 17382379"/>
              <a:gd name="adj2" fmla="val 1727261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E9C34-EC5C-4162-9BD8-14CCDFFB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84210"/>
            <a:ext cx="6688250" cy="37866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AC04F-EB91-44F9-94C7-F3965A24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162" y="2838517"/>
            <a:ext cx="6688250" cy="38037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9EFBFD90-723D-4F2F-A07A-307F735C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86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AA2034B8-FC2F-4AAD-8B0C-5B75081D7D34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26685" y="2064648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62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 времени нахождения вагонов на путях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57241" y="1442233"/>
            <a:ext cx="4262402" cy="1658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3AB929-124E-4A34-8C8D-CEAEE71B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3" y="1160460"/>
            <a:ext cx="6448545" cy="40343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C11EE-DA5F-47DF-8ACD-E7501DE66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14" y="4036387"/>
            <a:ext cx="6322429" cy="26059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961A99FD-849C-462C-AE59-BE60A0A3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87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AA9332B7-55CF-4E12-8A84-1924B8B29A3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295153" y="2672287"/>
            <a:ext cx="244959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392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Дислокация вагонов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7C2159-D0C8-4162-9228-C8C9D693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12339"/>
            <a:ext cx="7608277" cy="33560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2150-D4F1-406D-9FCA-5A61E8D46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192" y="3813835"/>
            <a:ext cx="8371220" cy="282845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57C6250C-1CCE-47CF-97B5-DAF93498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88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8A3C10-2CA6-4DD2-9A72-2124830C584A}"/>
              </a:ext>
            </a:extLst>
          </p:cNvPr>
          <p:cNvSpPr/>
          <p:nvPr/>
        </p:nvSpPr>
        <p:spPr>
          <a:xfrm>
            <a:off x="8219089" y="1442233"/>
            <a:ext cx="3400553" cy="16586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Документ по дислокации вагонов позволяет фиксировать текущее местоположение вагонов и прогнозировать дату их прибытия на станцию погрузки.</a:t>
            </a:r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A5C3FA52-9D59-4E96-BDD4-5D3D0FA32F7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291887" y="2672287"/>
            <a:ext cx="248223" cy="333651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07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Доставка вагонов грузополучателю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304540" y="8447125"/>
            <a:ext cx="10861040" cy="6867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080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Реализован учет доставка вагонов грузополучателю для договоров отгрузки без перехода права собственности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811BA1-6394-4E96-9081-E183B1CF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3" y="1677468"/>
            <a:ext cx="9565639" cy="495193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A35606B9-B542-4D45-9307-863BD9E7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89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F839EE-D82E-4493-A603-C3A1456D30F9}"/>
              </a:ext>
            </a:extLst>
          </p:cNvPr>
          <p:cNvSpPr/>
          <p:nvPr/>
        </p:nvSpPr>
        <p:spPr>
          <a:xfrm>
            <a:off x="423020" y="1079377"/>
            <a:ext cx="11259392" cy="3336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Реализован учет доставки вагонов грузополучателю для отгрузки без перехода права собственности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A0FF561C-3D54-4065-A371-C42C9F01F852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25236" y="1126870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6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D1DB3E-BAB4-4099-9073-7FD9FD24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Заголовок 40">
            <a:extLst>
              <a:ext uri="{FF2B5EF4-FFF2-40B4-BE49-F238E27FC236}">
                <a16:creationId xmlns:a16="http://schemas.microsoft.com/office/drawing/2014/main" id="{80732691-5A04-4A3C-A68E-39793A7C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0" y="228600"/>
            <a:ext cx="8619158" cy="512417"/>
          </a:xfrm>
        </p:spPr>
        <p:txBody>
          <a:bodyPr/>
          <a:lstStyle/>
          <a:p>
            <a:r>
              <a:rPr lang="ru-RU" sz="2000" dirty="0"/>
              <a:t>Возможности при планировании производственной программы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C2B9598-A686-41D3-B1B2-9331AA30EACE}"/>
              </a:ext>
            </a:extLst>
          </p:cNvPr>
          <p:cNvSpPr/>
          <p:nvPr/>
        </p:nvSpPr>
        <p:spPr>
          <a:xfrm>
            <a:off x="1527982" y="1529112"/>
            <a:ext cx="8893195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Сценарное планирование с различной периодичностью и детализацией по замещающим или суммирующим сценариям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8E1FCBB-CD9E-4C1A-AD2C-EAA38317A286}"/>
              </a:ext>
            </a:extLst>
          </p:cNvPr>
          <p:cNvSpPr/>
          <p:nvPr/>
        </p:nvSpPr>
        <p:spPr>
          <a:xfrm>
            <a:off x="1527982" y="2365101"/>
            <a:ext cx="8893195" cy="777888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Формирование планов производства горных и геологоразведочных работ, переработки, поступления, перемещения и отгрузки, доступности оборудования, остатков продукции по складам с указанием объемов, количества операций и качества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198B887-E2C2-475B-BFB6-343A95C67F56}"/>
              </a:ext>
            </a:extLst>
          </p:cNvPr>
          <p:cNvSpPr/>
          <p:nvPr/>
        </p:nvSpPr>
        <p:spPr>
          <a:xfrm>
            <a:off x="1527982" y="3366978"/>
            <a:ext cx="8893195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Настройка алгоритма заполнения планов на основании произвольных источников данных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6693252-4FDD-44FB-A8CA-CC2B4E4576C3}"/>
              </a:ext>
            </a:extLst>
          </p:cNvPr>
          <p:cNvSpPr/>
          <p:nvPr/>
        </p:nvSpPr>
        <p:spPr>
          <a:xfrm>
            <a:off x="1527982" y="5038956"/>
            <a:ext cx="8893195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Выгрузка и загрузка плановых данных во внешние источники данных, в том числе в электронные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таблицы Excel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63C00062-BB71-4AFB-899A-C964BEAA726C}"/>
              </a:ext>
            </a:extLst>
          </p:cNvPr>
          <p:cNvSpPr/>
          <p:nvPr/>
        </p:nvSpPr>
        <p:spPr>
          <a:xfrm>
            <a:off x="1527982" y="5874947"/>
            <a:ext cx="8893195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Анализ исполнения и сбалансированности планов по переделам: остатки на складах, добыча, переработка, поступление и перемещение, отгрузка</a:t>
            </a:r>
          </a:p>
        </p:txBody>
      </p:sp>
      <p:pic>
        <p:nvPicPr>
          <p:cNvPr id="28" name="Graphic 91">
            <a:extLst>
              <a:ext uri="{FF2B5EF4-FFF2-40B4-BE49-F238E27FC236}">
                <a16:creationId xmlns:a16="http://schemas.microsoft.com/office/drawing/2014/main" id="{B52AC248-5199-4548-B540-DC584FE1E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85910" y="2555329"/>
            <a:ext cx="270474" cy="270474"/>
          </a:xfrm>
          <a:prstGeom prst="rect">
            <a:avLst/>
          </a:prstGeom>
        </p:spPr>
      </p:pic>
      <p:pic>
        <p:nvPicPr>
          <p:cNvPr id="34" name="Graphic 3">
            <a:extLst>
              <a:ext uri="{FF2B5EF4-FFF2-40B4-BE49-F238E27FC236}">
                <a16:creationId xmlns:a16="http://schemas.microsoft.com/office/drawing/2014/main" id="{0CF41E55-35F7-4AF3-9960-A1B702C7E3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85910" y="1693259"/>
            <a:ext cx="270474" cy="270474"/>
          </a:xfrm>
          <a:prstGeom prst="rect">
            <a:avLst/>
          </a:prstGeom>
        </p:spPr>
      </p:pic>
      <p:pic>
        <p:nvPicPr>
          <p:cNvPr id="35" name="Graphic 89">
            <a:extLst>
              <a:ext uri="{FF2B5EF4-FFF2-40B4-BE49-F238E27FC236}">
                <a16:creationId xmlns:a16="http://schemas.microsoft.com/office/drawing/2014/main" id="{F8FCB730-44B7-4825-8388-AD032074B2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85910" y="3579612"/>
            <a:ext cx="270474" cy="270474"/>
          </a:xfrm>
          <a:prstGeom prst="rect">
            <a:avLst/>
          </a:prstGeom>
        </p:spPr>
      </p:pic>
      <p:pic>
        <p:nvPicPr>
          <p:cNvPr id="37" name="Graphic 9">
            <a:extLst>
              <a:ext uri="{FF2B5EF4-FFF2-40B4-BE49-F238E27FC236}">
                <a16:creationId xmlns:a16="http://schemas.microsoft.com/office/drawing/2014/main" id="{0B80160D-F40E-49CD-BEA5-6C1A2AE51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85910" y="5166396"/>
            <a:ext cx="270474" cy="270474"/>
          </a:xfrm>
          <a:prstGeom prst="rect">
            <a:avLst/>
          </a:prstGeom>
        </p:spPr>
      </p:pic>
      <p:pic>
        <p:nvPicPr>
          <p:cNvPr id="38" name="Graphic 64">
            <a:extLst>
              <a:ext uri="{FF2B5EF4-FFF2-40B4-BE49-F238E27FC236}">
                <a16:creationId xmlns:a16="http://schemas.microsoft.com/office/drawing/2014/main" id="{5A798374-3C56-48AD-A84B-EF61CD4779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69957" y="6033534"/>
            <a:ext cx="302380" cy="30238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0B0F327-BF20-4AD8-B5DA-348E9A07F95F}"/>
              </a:ext>
            </a:extLst>
          </p:cNvPr>
          <p:cNvSpPr/>
          <p:nvPr/>
        </p:nvSpPr>
        <p:spPr>
          <a:xfrm>
            <a:off x="1527982" y="4202967"/>
            <a:ext cx="8893195" cy="612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r>
              <a:rPr lang="ru-RU" sz="1400" kern="0" dirty="0">
                <a:solidFill>
                  <a:srgbClr val="FFFFFF"/>
                </a:solidFill>
              </a:rPr>
              <a:t>Расчет потребности в нормируемых материалах и услугах</a:t>
            </a:r>
          </a:p>
        </p:txBody>
      </p:sp>
      <p:pic>
        <p:nvPicPr>
          <p:cNvPr id="16" name="Graphic 149">
            <a:extLst>
              <a:ext uri="{FF2B5EF4-FFF2-40B4-BE49-F238E27FC236}">
                <a16:creationId xmlns:a16="http://schemas.microsoft.com/office/drawing/2014/main" id="{96073EC4-9CC4-4349-8C1C-B08188D985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57510" y="4352265"/>
            <a:ext cx="327273" cy="3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49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Рабочий стол железнодорожного диспетчера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304540" y="8447125"/>
            <a:ext cx="10861040" cy="6867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080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180000" bIns="72000" rtlCol="0" anchor="ctr"/>
          <a:lstStyle/>
          <a:p>
            <a:pPr marL="108000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Реализован учет доставка вагонов грузополучателю для договоров отгрузки без перехода права собственности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A35606B9-B542-4D45-9307-863BD9E7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F839EE-D82E-4493-A603-C3A1456D30F9}"/>
              </a:ext>
            </a:extLst>
          </p:cNvPr>
          <p:cNvSpPr/>
          <p:nvPr/>
        </p:nvSpPr>
        <p:spPr>
          <a:xfrm>
            <a:off x="9890235" y="2611143"/>
            <a:ext cx="1792177" cy="2302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</a:rPr>
              <a:t>Рабочий стол ж/д диспетчера позволяет управлять информацией по вагонам и ж/д операциям </a:t>
            </a:r>
          </a:p>
        </p:txBody>
      </p:sp>
      <p:sp>
        <p:nvSpPr>
          <p:cNvPr id="10" name="Freeform 4845">
            <a:extLst>
              <a:ext uri="{FF2B5EF4-FFF2-40B4-BE49-F238E27FC236}">
                <a16:creationId xmlns:a16="http://schemas.microsoft.com/office/drawing/2014/main" id="{A0FF561C-3D54-4065-A371-C42C9F01F852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58561" y="4574920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7D550A-0964-4C1A-B004-EF59ED47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70" y="1021726"/>
            <a:ext cx="9508602" cy="5480965"/>
          </a:xfrm>
          <a:prstGeom prst="rect">
            <a:avLst/>
          </a:prstGeom>
          <a:ln w="28575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650467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железнодорожной отгрузки и состояния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A7EB-92A7-466E-ADA1-1C80085F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107596"/>
            <a:ext cx="8345600" cy="38487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58BB3-4566-49A6-B9C3-33DB9A43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2" y="3742087"/>
            <a:ext cx="8229600" cy="27606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4A0273E8-9A69-4CE9-9926-494C1CCB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3272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железнодорожной отгрузки и состояния вагонов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1D9B5-8A03-40B1-85E1-C6D48F98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50" y="1095068"/>
            <a:ext cx="6432880" cy="54076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A92C74-C668-4ACB-A420-11C9BBC03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042" y="1133942"/>
            <a:ext cx="4346534" cy="54076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0EED3383-CAF0-49BD-9EF7-C1E2E683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050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7CEBEBF-1E7F-48E3-9086-83975972083A}"/>
              </a:ext>
            </a:extLst>
          </p:cNvPr>
          <p:cNvSpPr/>
          <p:nvPr/>
        </p:nvSpPr>
        <p:spPr>
          <a:xfrm>
            <a:off x="2475005" y="4644428"/>
            <a:ext cx="6480001" cy="862556"/>
          </a:xfrm>
          <a:prstGeom prst="roundRect">
            <a:avLst/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0DF0BF6-42F0-479E-B81C-2651381A8B9A}"/>
              </a:ext>
            </a:extLst>
          </p:cNvPr>
          <p:cNvSpPr/>
          <p:nvPr/>
        </p:nvSpPr>
        <p:spPr>
          <a:xfrm>
            <a:off x="2475005" y="1478462"/>
            <a:ext cx="6480001" cy="46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УСЛОВИЕ ОТГРУЗКИ И РАЗРЕШЕНИЕ НА ОТГРУЗКУ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862892A-232E-47A1-842B-B1ED5BAEE780}"/>
              </a:ext>
            </a:extLst>
          </p:cNvPr>
          <p:cNvSpPr/>
          <p:nvPr/>
        </p:nvSpPr>
        <p:spPr>
          <a:xfrm>
            <a:off x="2475005" y="2248134"/>
            <a:ext cx="6480001" cy="1332000"/>
          </a:xfrm>
          <a:prstGeom prst="roundRect">
            <a:avLst>
              <a:gd name="adj" fmla="val 10315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C0D5F13-D9E6-4579-BA98-9789DDE7D8E1}"/>
              </a:ext>
            </a:extLst>
          </p:cNvPr>
          <p:cNvSpPr/>
          <p:nvPr/>
        </p:nvSpPr>
        <p:spPr>
          <a:xfrm>
            <a:off x="2575153" y="2380186"/>
            <a:ext cx="6264001" cy="468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РАСЧЕТ МАССЫ ГРУЗА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1604B8F-DF5B-4475-8044-91191AD2B183}"/>
              </a:ext>
            </a:extLst>
          </p:cNvPr>
          <p:cNvSpPr/>
          <p:nvPr/>
        </p:nvSpPr>
        <p:spPr>
          <a:xfrm>
            <a:off x="2575153" y="2981199"/>
            <a:ext cx="3077213" cy="46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РАСЧЕТ ПО ОСНАСТКЕ СУДНА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8848D77-13F7-4B1B-9918-D89368C64E24}"/>
              </a:ext>
            </a:extLst>
          </p:cNvPr>
          <p:cNvSpPr/>
          <p:nvPr/>
        </p:nvSpPr>
        <p:spPr>
          <a:xfrm>
            <a:off x="5789793" y="2981199"/>
            <a:ext cx="3060000" cy="46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ВЗВЕШИВАНИЕ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68C24E3-4863-49FC-AFBB-75C9D9B7C626}"/>
              </a:ext>
            </a:extLst>
          </p:cNvPr>
          <p:cNvSpPr/>
          <p:nvPr/>
        </p:nvSpPr>
        <p:spPr>
          <a:xfrm>
            <a:off x="2475005" y="3882924"/>
            <a:ext cx="3177361" cy="46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ОТГРУЗКА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C361F36-E6DF-4F1A-9C68-CED20A927FC1}"/>
              </a:ext>
            </a:extLst>
          </p:cNvPr>
          <p:cNvSpPr/>
          <p:nvPr/>
        </p:nvSpPr>
        <p:spPr>
          <a:xfrm>
            <a:off x="2475005" y="5798697"/>
            <a:ext cx="6480001" cy="468000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90000" bIns="72000" rtlCol="0" anchor="ctr"/>
          <a:lstStyle/>
          <a:p>
            <a:pPr algn="ctr"/>
            <a:r>
              <a:rPr lang="ru-RU" sz="1400" kern="0" dirty="0">
                <a:solidFill>
                  <a:srgbClr val="31506A">
                    <a:lumMod val="50000"/>
                  </a:srgbClr>
                </a:solidFill>
              </a:rPr>
              <a:t>ВЫГРУЗКА В УЧЕТНЫЕ СИСТЕМЫ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E0ADE14-8502-45FE-95D3-9EFC94045E30}"/>
              </a:ext>
            </a:extLst>
          </p:cNvPr>
          <p:cNvSpPr/>
          <p:nvPr/>
        </p:nvSpPr>
        <p:spPr>
          <a:xfrm>
            <a:off x="2848509" y="4781036"/>
            <a:ext cx="2520000" cy="576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ПАСПОРТ КАЧЕСТВА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890AE6E-F0B9-470E-BEAA-60A6EFB04606}"/>
              </a:ext>
            </a:extLst>
          </p:cNvPr>
          <p:cNvSpPr/>
          <p:nvPr/>
        </p:nvSpPr>
        <p:spPr>
          <a:xfrm>
            <a:off x="6059793" y="4787706"/>
            <a:ext cx="2520000" cy="57600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РАСЧЕТ ЦЕНЫ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ПО КАЧЕСТВУ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2076E24-71BE-4599-BD61-B762581ACD25}"/>
              </a:ext>
            </a:extLst>
          </p:cNvPr>
          <p:cNvSpPr/>
          <p:nvPr/>
        </p:nvSpPr>
        <p:spPr>
          <a:xfrm>
            <a:off x="5804664" y="3908534"/>
            <a:ext cx="3034489" cy="46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ПЕРЕМЕЩЕНИЕ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8E1BDEC-5912-49B7-8ED8-737391451AED}"/>
              </a:ext>
            </a:extLst>
          </p:cNvPr>
          <p:cNvSpPr/>
          <p:nvPr/>
        </p:nvSpPr>
        <p:spPr>
          <a:xfrm>
            <a:off x="9396434" y="2981199"/>
            <a:ext cx="1044000" cy="540000"/>
          </a:xfrm>
          <a:prstGeom prst="roundRect">
            <a:avLst/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r>
              <a:rPr lang="ru-RU" sz="1200" kern="0" dirty="0">
                <a:solidFill>
                  <a:srgbClr val="FFFFFF"/>
                </a:solidFill>
              </a:rPr>
              <a:t>ВЕСОВЫЕ</a:t>
            </a:r>
          </a:p>
        </p:txBody>
      </p:sp>
      <p:cxnSp>
        <p:nvCxnSpPr>
          <p:cNvPr id="33" name="Straight Arrow Connector 76">
            <a:extLst>
              <a:ext uri="{FF2B5EF4-FFF2-40B4-BE49-F238E27FC236}">
                <a16:creationId xmlns:a16="http://schemas.microsoft.com/office/drawing/2014/main" id="{5C474522-8F3A-4CF0-8850-DC853E944D08}"/>
              </a:ext>
            </a:extLst>
          </p:cNvPr>
          <p:cNvCxnSpPr>
            <a:cxnSpLocks/>
          </p:cNvCxnSpPr>
          <p:nvPr/>
        </p:nvCxnSpPr>
        <p:spPr>
          <a:xfrm>
            <a:off x="8974551" y="3249488"/>
            <a:ext cx="398733" cy="1711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chemeClr val="bg1"/>
                </a:gs>
                <a:gs pos="88000">
                  <a:srgbClr val="1D7BAD"/>
                </a:gs>
              </a:gsLst>
              <a:lin ang="0" scaled="0"/>
            </a:gra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4" name="Straight Arrow Connector 48">
            <a:extLst>
              <a:ext uri="{FF2B5EF4-FFF2-40B4-BE49-F238E27FC236}">
                <a16:creationId xmlns:a16="http://schemas.microsoft.com/office/drawing/2014/main" id="{4DDAF782-2511-4E4B-95F5-460D56CFD662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5715006" y="1946462"/>
            <a:ext cx="0" cy="301672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32000"/>
                  </a:srgbClr>
                </a:gs>
                <a:gs pos="81000">
                  <a:schemeClr val="bg2"/>
                </a:gs>
              </a:gsLst>
              <a:lin ang="48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36" name="Straight Arrow Connector 48">
            <a:extLst>
              <a:ext uri="{FF2B5EF4-FFF2-40B4-BE49-F238E27FC236}">
                <a16:creationId xmlns:a16="http://schemas.microsoft.com/office/drawing/2014/main" id="{E21A56EB-445E-496A-BD34-27046A77C2D4}"/>
              </a:ext>
            </a:extLst>
          </p:cNvPr>
          <p:cNvCxnSpPr>
            <a:cxnSpLocks/>
          </p:cNvCxnSpPr>
          <p:nvPr/>
        </p:nvCxnSpPr>
        <p:spPr>
          <a:xfrm>
            <a:off x="5716935" y="3568848"/>
            <a:ext cx="0" cy="301672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32000"/>
                  </a:srgbClr>
                </a:gs>
                <a:gs pos="81000">
                  <a:schemeClr val="bg2"/>
                </a:gs>
              </a:gsLst>
              <a:lin ang="48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37" name="Straight Arrow Connector 48">
            <a:extLst>
              <a:ext uri="{FF2B5EF4-FFF2-40B4-BE49-F238E27FC236}">
                <a16:creationId xmlns:a16="http://schemas.microsoft.com/office/drawing/2014/main" id="{74EFA5BC-F3EA-4772-A526-5ADF3A8337D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4063686" y="4350924"/>
            <a:ext cx="0" cy="290524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32000"/>
                  </a:srgbClr>
                </a:gs>
                <a:gs pos="81000">
                  <a:schemeClr val="bg2"/>
                </a:gs>
              </a:gsLst>
              <a:lin ang="4800000" scaled="0"/>
            </a:gradFill>
            <a:prstDash val="solid"/>
            <a:miter lim="800000"/>
            <a:tailEnd type="arrow"/>
          </a:ln>
          <a:effectLst/>
        </p:spPr>
      </p:cxnSp>
      <p:cxnSp>
        <p:nvCxnSpPr>
          <p:cNvPr id="40" name="Straight Arrow Connector 48">
            <a:extLst>
              <a:ext uri="{FF2B5EF4-FFF2-40B4-BE49-F238E27FC236}">
                <a16:creationId xmlns:a16="http://schemas.microsoft.com/office/drawing/2014/main" id="{8702D892-C403-44C6-9D44-0C8439F05D39}"/>
              </a:ext>
            </a:extLst>
          </p:cNvPr>
          <p:cNvCxnSpPr>
            <a:cxnSpLocks/>
          </p:cNvCxnSpPr>
          <p:nvPr/>
        </p:nvCxnSpPr>
        <p:spPr>
          <a:xfrm>
            <a:off x="5732370" y="5498747"/>
            <a:ext cx="0" cy="290524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32000"/>
                  </a:srgbClr>
                </a:gs>
                <a:gs pos="81000">
                  <a:schemeClr val="bg2"/>
                </a:gs>
              </a:gsLst>
              <a:lin ang="4800000" scaled="0"/>
            </a:gradFill>
            <a:prstDash val="solid"/>
            <a:miter lim="800000"/>
            <a:tailEnd type="arrow"/>
          </a:ln>
          <a:effectLst/>
        </p:spPr>
      </p:cxnSp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3EDE63BA-31C2-4E87-AA9C-40DF95ED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phic 5">
            <a:extLst>
              <a:ext uri="{FF2B5EF4-FFF2-40B4-BE49-F238E27FC236}">
                <a16:creationId xmlns:a16="http://schemas.microsoft.com/office/drawing/2014/main" id="{855A9912-BF03-4A6B-ABB1-20E050C9B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75153" y="5909754"/>
            <a:ext cx="245885" cy="2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40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B0366E-7769-44D3-8A40-942CE5FB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32" y="1035942"/>
            <a:ext cx="5049700" cy="36852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00700" y="1035943"/>
            <a:ext cx="6038851" cy="1046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Решение позволяет фиксировать отгрузку водным транспортом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с возможностью ввода массы на основании взвешивания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A57D8-327B-4DD6-9E1F-2F4FACD02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310539"/>
            <a:ext cx="6038851" cy="433175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4618969A-9A19-4204-A596-E2C9ED59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94</a:t>
            </a:fld>
            <a:endParaRPr lang="ru-RU" dirty="0"/>
          </a:p>
        </p:txBody>
      </p:sp>
      <p:sp>
        <p:nvSpPr>
          <p:cNvPr id="9" name="Freeform 4845">
            <a:extLst>
              <a:ext uri="{FF2B5EF4-FFF2-40B4-BE49-F238E27FC236}">
                <a16:creationId xmlns:a16="http://schemas.microsoft.com/office/drawing/2014/main" id="{999A2DD9-2CD6-4C5A-A8B1-47BBEEA4F3C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328081" y="1770760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3105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61241" y="4798523"/>
            <a:ext cx="420413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либо расчета массы на основании шкалы осадки судна. </a:t>
            </a:r>
            <a:br>
              <a:rPr lang="ru-RU" sz="1600" dirty="0">
                <a:solidFill>
                  <a:schemeClr val="tx2"/>
                </a:solidFill>
                <a:latin typeface="Calibri"/>
              </a:rPr>
            </a:br>
            <a:r>
              <a:rPr lang="ru-RU" sz="1600" dirty="0">
                <a:solidFill>
                  <a:schemeClr val="tx2"/>
                </a:solidFill>
                <a:latin typeface="Calibri"/>
              </a:rPr>
              <a:t>Предусмотрена печать формы ГУ-30.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98C811-E369-4106-BBD1-3C91908C4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9" y="1025014"/>
            <a:ext cx="5333464" cy="34911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6F86D-6A95-4971-AE9A-55FD72F3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917" y="1864781"/>
            <a:ext cx="5670495" cy="48060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8F75663E-B099-4B56-B4A4-9FF9B5FF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09040F1B-1593-4D21-9556-7016149324B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157457" y="5713654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13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Перемещение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40497" y="1136342"/>
            <a:ext cx="4332302" cy="2029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Перемещение водным транспортом позволяет отражать перемещение продукции с учетом перегрузки между судами, в том числе в разрезе ГТД, коносаментов и поручений на погрузку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44BAF-6236-4F8F-AB38-0807B85B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0" y="1046488"/>
            <a:ext cx="5765435" cy="50513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5CE2B-D1EF-43A6-93BD-815E9122C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57" y="3352800"/>
            <a:ext cx="7147541" cy="328949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7589F084-8108-4F14-970F-22D43B23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8" name="Freeform 4845">
            <a:extLst>
              <a:ext uri="{FF2B5EF4-FFF2-40B4-BE49-F238E27FC236}">
                <a16:creationId xmlns:a16="http://schemas.microsoft.com/office/drawing/2014/main" id="{85B225B0-81F6-42A4-B674-ABE9B8D8D576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0663225" y="2777651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5768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без транспорта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538952" y="1181779"/>
            <a:ext cx="6367297" cy="12228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ru-RU" sz="1600" dirty="0">
                <a:solidFill>
                  <a:schemeClr val="tx2"/>
                </a:solidFill>
                <a:latin typeface="Calibri"/>
              </a:rPr>
              <a:t>Отгрузка и перемещение продукции без транспорта необходимы в случаях, при которых для отражения транспортировки не требуется информация по транспорту и его аналитикам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F32B8-515D-4825-A068-F531B31F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1" y="1037276"/>
            <a:ext cx="4791419" cy="307508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042E2-4163-4555-BE94-10EDE4C1E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1" y="4248478"/>
            <a:ext cx="4973119" cy="25285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BFA9B-B725-4EAD-85A1-02EFDCD71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114" y="4839106"/>
            <a:ext cx="5829284" cy="19379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248FD9A0-CB12-4343-B5D1-9DFADAE8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412" y="6502691"/>
            <a:ext cx="447675" cy="279206"/>
          </a:xfrm>
        </p:spPr>
        <p:txBody>
          <a:bodyPr/>
          <a:lstStyle/>
          <a:p>
            <a:fld id="{9C70A23B-64CD-4924-9B44-D7B9484B0353}" type="slidenum">
              <a:rPr lang="ru-RU" smtClean="0"/>
              <a:pPr/>
              <a:t>97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572FB4-4643-48E9-979E-768F77578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115" y="2618200"/>
            <a:ext cx="5829284" cy="21314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0" name="Freeform 4845">
            <a:extLst>
              <a:ext uri="{FF2B5EF4-FFF2-40B4-BE49-F238E27FC236}">
                <a16:creationId xmlns:a16="http://schemas.microsoft.com/office/drawing/2014/main" id="{C85738C5-3C1D-4ECD-AAFF-5548E9493ADE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579732" y="2105715"/>
            <a:ext cx="205359" cy="238664"/>
          </a:xfrm>
          <a:custGeom>
            <a:avLst/>
            <a:gdLst>
              <a:gd name="T0" fmla="*/ 86 w 384"/>
              <a:gd name="T1" fmla="*/ 34 h 416"/>
              <a:gd name="T2" fmla="*/ 108 w 384"/>
              <a:gd name="T3" fmla="*/ 36 h 416"/>
              <a:gd name="T4" fmla="*/ 122 w 384"/>
              <a:gd name="T5" fmla="*/ 86 h 416"/>
              <a:gd name="T6" fmla="*/ 102 w 384"/>
              <a:gd name="T7" fmla="*/ 82 h 416"/>
              <a:gd name="T8" fmla="*/ 24 w 384"/>
              <a:gd name="T9" fmla="*/ 106 h 416"/>
              <a:gd name="T10" fmla="*/ 26 w 384"/>
              <a:gd name="T11" fmla="*/ 126 h 416"/>
              <a:gd name="T12" fmla="*/ 68 w 384"/>
              <a:gd name="T13" fmla="*/ 136 h 416"/>
              <a:gd name="T14" fmla="*/ 64 w 384"/>
              <a:gd name="T15" fmla="*/ 120 h 416"/>
              <a:gd name="T16" fmla="*/ 154 w 384"/>
              <a:gd name="T17" fmla="*/ 372 h 416"/>
              <a:gd name="T18" fmla="*/ 164 w 384"/>
              <a:gd name="T19" fmla="*/ 386 h 416"/>
              <a:gd name="T20" fmla="*/ 230 w 384"/>
              <a:gd name="T21" fmla="*/ 376 h 416"/>
              <a:gd name="T22" fmla="*/ 220 w 384"/>
              <a:gd name="T23" fmla="*/ 366 h 416"/>
              <a:gd name="T24" fmla="*/ 164 w 384"/>
              <a:gd name="T25" fmla="*/ 402 h 416"/>
              <a:gd name="T26" fmla="*/ 174 w 384"/>
              <a:gd name="T27" fmla="*/ 416 h 416"/>
              <a:gd name="T28" fmla="*/ 220 w 384"/>
              <a:gd name="T29" fmla="*/ 406 h 416"/>
              <a:gd name="T30" fmla="*/ 210 w 384"/>
              <a:gd name="T31" fmla="*/ 396 h 416"/>
              <a:gd name="T32" fmla="*/ 34 w 384"/>
              <a:gd name="T33" fmla="*/ 294 h 416"/>
              <a:gd name="T34" fmla="*/ 48 w 384"/>
              <a:gd name="T35" fmla="*/ 302 h 416"/>
              <a:gd name="T36" fmla="*/ 66 w 384"/>
              <a:gd name="T37" fmla="*/ 280 h 416"/>
              <a:gd name="T38" fmla="*/ 52 w 384"/>
              <a:gd name="T39" fmla="*/ 276 h 416"/>
              <a:gd name="T40" fmla="*/ 38 w 384"/>
              <a:gd name="T41" fmla="*/ 196 h 416"/>
              <a:gd name="T42" fmla="*/ 0 w 384"/>
              <a:gd name="T43" fmla="*/ 208 h 416"/>
              <a:gd name="T44" fmla="*/ 38 w 384"/>
              <a:gd name="T45" fmla="*/ 220 h 416"/>
              <a:gd name="T46" fmla="*/ 50 w 384"/>
              <a:gd name="T47" fmla="*/ 208 h 416"/>
              <a:gd name="T48" fmla="*/ 206 w 384"/>
              <a:gd name="T49" fmla="*/ 54 h 416"/>
              <a:gd name="T50" fmla="*/ 192 w 384"/>
              <a:gd name="T51" fmla="*/ 0 h 416"/>
              <a:gd name="T52" fmla="*/ 178 w 384"/>
              <a:gd name="T53" fmla="*/ 54 h 416"/>
              <a:gd name="T54" fmla="*/ 192 w 384"/>
              <a:gd name="T55" fmla="*/ 68 h 416"/>
              <a:gd name="T56" fmla="*/ 320 w 384"/>
              <a:gd name="T57" fmla="*/ 278 h 416"/>
              <a:gd name="T58" fmla="*/ 322 w 384"/>
              <a:gd name="T59" fmla="*/ 294 h 416"/>
              <a:gd name="T60" fmla="*/ 348 w 384"/>
              <a:gd name="T61" fmla="*/ 298 h 416"/>
              <a:gd name="T62" fmla="*/ 346 w 384"/>
              <a:gd name="T63" fmla="*/ 284 h 416"/>
              <a:gd name="T64" fmla="*/ 362 w 384"/>
              <a:gd name="T65" fmla="*/ 122 h 416"/>
              <a:gd name="T66" fmla="*/ 356 w 384"/>
              <a:gd name="T67" fmla="*/ 104 h 416"/>
              <a:gd name="T68" fmla="*/ 314 w 384"/>
              <a:gd name="T69" fmla="*/ 128 h 416"/>
              <a:gd name="T70" fmla="*/ 326 w 384"/>
              <a:gd name="T71" fmla="*/ 142 h 416"/>
              <a:gd name="T72" fmla="*/ 336 w 384"/>
              <a:gd name="T73" fmla="*/ 204 h 416"/>
              <a:gd name="T74" fmla="*/ 346 w 384"/>
              <a:gd name="T75" fmla="*/ 220 h 416"/>
              <a:gd name="T76" fmla="*/ 384 w 384"/>
              <a:gd name="T77" fmla="*/ 208 h 416"/>
              <a:gd name="T78" fmla="*/ 372 w 384"/>
              <a:gd name="T79" fmla="*/ 196 h 416"/>
              <a:gd name="T80" fmla="*/ 276 w 384"/>
              <a:gd name="T81" fmla="*/ 36 h 416"/>
              <a:gd name="T82" fmla="*/ 262 w 384"/>
              <a:gd name="T83" fmla="*/ 86 h 416"/>
              <a:gd name="T84" fmla="*/ 300 w 384"/>
              <a:gd name="T85" fmla="*/ 50 h 416"/>
              <a:gd name="T86" fmla="*/ 294 w 384"/>
              <a:gd name="T87" fmla="*/ 32 h 416"/>
              <a:gd name="T88" fmla="*/ 262 w 384"/>
              <a:gd name="T89" fmla="*/ 256 h 416"/>
              <a:gd name="T90" fmla="*/ 236 w 384"/>
              <a:gd name="T91" fmla="*/ 322 h 416"/>
              <a:gd name="T92" fmla="*/ 218 w 384"/>
              <a:gd name="T93" fmla="*/ 354 h 416"/>
              <a:gd name="T94" fmla="*/ 150 w 384"/>
              <a:gd name="T95" fmla="*/ 338 h 416"/>
              <a:gd name="T96" fmla="*/ 132 w 384"/>
              <a:gd name="T97" fmla="*/ 270 h 416"/>
              <a:gd name="T98" fmla="*/ 98 w 384"/>
              <a:gd name="T99" fmla="*/ 196 h 416"/>
              <a:gd name="T100" fmla="*/ 134 w 384"/>
              <a:gd name="T101" fmla="*/ 118 h 416"/>
              <a:gd name="T102" fmla="*/ 234 w 384"/>
              <a:gd name="T103" fmla="*/ 108 h 416"/>
              <a:gd name="T104" fmla="*/ 286 w 384"/>
              <a:gd name="T105" fmla="*/ 196 h 416"/>
              <a:gd name="T106" fmla="*/ 192 w 384"/>
              <a:gd name="T107" fmla="*/ 128 h 416"/>
              <a:gd name="T108" fmla="*/ 146 w 384"/>
              <a:gd name="T109" fmla="*/ 144 h 416"/>
              <a:gd name="T110" fmla="*/ 126 w 384"/>
              <a:gd name="T111" fmla="*/ 198 h 416"/>
              <a:gd name="T112" fmla="*/ 142 w 384"/>
              <a:gd name="T113" fmla="*/ 200 h 416"/>
              <a:gd name="T114" fmla="*/ 154 w 384"/>
              <a:gd name="T115" fmla="*/ 164 h 416"/>
              <a:gd name="T116" fmla="*/ 190 w 384"/>
              <a:gd name="T117" fmla="*/ 148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4" h="416">
                <a:moveTo>
                  <a:pt x="102" y="82"/>
                </a:moveTo>
                <a:lnTo>
                  <a:pt x="84" y="50"/>
                </a:lnTo>
                <a:lnTo>
                  <a:pt x="84" y="50"/>
                </a:lnTo>
                <a:lnTo>
                  <a:pt x="82" y="44"/>
                </a:lnTo>
                <a:lnTo>
                  <a:pt x="84" y="40"/>
                </a:lnTo>
                <a:lnTo>
                  <a:pt x="86" y="34"/>
                </a:lnTo>
                <a:lnTo>
                  <a:pt x="90" y="32"/>
                </a:lnTo>
                <a:lnTo>
                  <a:pt x="90" y="32"/>
                </a:lnTo>
                <a:lnTo>
                  <a:pt x="96" y="30"/>
                </a:lnTo>
                <a:lnTo>
                  <a:pt x="100" y="30"/>
                </a:lnTo>
                <a:lnTo>
                  <a:pt x="106" y="32"/>
                </a:lnTo>
                <a:lnTo>
                  <a:pt x="108" y="36"/>
                </a:lnTo>
                <a:lnTo>
                  <a:pt x="126" y="68"/>
                </a:lnTo>
                <a:lnTo>
                  <a:pt x="126" y="68"/>
                </a:lnTo>
                <a:lnTo>
                  <a:pt x="128" y="72"/>
                </a:lnTo>
                <a:lnTo>
                  <a:pt x="128" y="78"/>
                </a:lnTo>
                <a:lnTo>
                  <a:pt x="126" y="82"/>
                </a:lnTo>
                <a:lnTo>
                  <a:pt x="122" y="86"/>
                </a:lnTo>
                <a:lnTo>
                  <a:pt x="122" y="86"/>
                </a:lnTo>
                <a:lnTo>
                  <a:pt x="114" y="88"/>
                </a:lnTo>
                <a:lnTo>
                  <a:pt x="114" y="88"/>
                </a:lnTo>
                <a:lnTo>
                  <a:pt x="108" y="86"/>
                </a:lnTo>
                <a:lnTo>
                  <a:pt x="102" y="82"/>
                </a:lnTo>
                <a:lnTo>
                  <a:pt x="102" y="82"/>
                </a:lnTo>
                <a:close/>
                <a:moveTo>
                  <a:pt x="64" y="120"/>
                </a:moveTo>
                <a:lnTo>
                  <a:pt x="38" y="104"/>
                </a:lnTo>
                <a:lnTo>
                  <a:pt x="38" y="104"/>
                </a:lnTo>
                <a:lnTo>
                  <a:pt x="32" y="104"/>
                </a:lnTo>
                <a:lnTo>
                  <a:pt x="28" y="104"/>
                </a:lnTo>
                <a:lnTo>
                  <a:pt x="24" y="106"/>
                </a:lnTo>
                <a:lnTo>
                  <a:pt x="22" y="110"/>
                </a:lnTo>
                <a:lnTo>
                  <a:pt x="22" y="110"/>
                </a:lnTo>
                <a:lnTo>
                  <a:pt x="20" y="114"/>
                </a:lnTo>
                <a:lnTo>
                  <a:pt x="20" y="118"/>
                </a:lnTo>
                <a:lnTo>
                  <a:pt x="22" y="122"/>
                </a:lnTo>
                <a:lnTo>
                  <a:pt x="26" y="126"/>
                </a:lnTo>
                <a:lnTo>
                  <a:pt x="52" y="142"/>
                </a:lnTo>
                <a:lnTo>
                  <a:pt x="52" y="142"/>
                </a:lnTo>
                <a:lnTo>
                  <a:pt x="58" y="142"/>
                </a:lnTo>
                <a:lnTo>
                  <a:pt x="58" y="142"/>
                </a:lnTo>
                <a:lnTo>
                  <a:pt x="64" y="142"/>
                </a:lnTo>
                <a:lnTo>
                  <a:pt x="68" y="136"/>
                </a:lnTo>
                <a:lnTo>
                  <a:pt x="68" y="136"/>
                </a:lnTo>
                <a:lnTo>
                  <a:pt x="70" y="132"/>
                </a:lnTo>
                <a:lnTo>
                  <a:pt x="70" y="128"/>
                </a:lnTo>
                <a:lnTo>
                  <a:pt x="68" y="124"/>
                </a:lnTo>
                <a:lnTo>
                  <a:pt x="64" y="120"/>
                </a:lnTo>
                <a:lnTo>
                  <a:pt x="64" y="120"/>
                </a:lnTo>
                <a:close/>
                <a:moveTo>
                  <a:pt x="220" y="366"/>
                </a:moveTo>
                <a:lnTo>
                  <a:pt x="164" y="366"/>
                </a:lnTo>
                <a:lnTo>
                  <a:pt x="164" y="366"/>
                </a:lnTo>
                <a:lnTo>
                  <a:pt x="160" y="366"/>
                </a:lnTo>
                <a:lnTo>
                  <a:pt x="156" y="368"/>
                </a:lnTo>
                <a:lnTo>
                  <a:pt x="154" y="372"/>
                </a:lnTo>
                <a:lnTo>
                  <a:pt x="154" y="376"/>
                </a:lnTo>
                <a:lnTo>
                  <a:pt x="154" y="376"/>
                </a:lnTo>
                <a:lnTo>
                  <a:pt x="154" y="380"/>
                </a:lnTo>
                <a:lnTo>
                  <a:pt x="156" y="382"/>
                </a:lnTo>
                <a:lnTo>
                  <a:pt x="160" y="384"/>
                </a:lnTo>
                <a:lnTo>
                  <a:pt x="164" y="386"/>
                </a:lnTo>
                <a:lnTo>
                  <a:pt x="220" y="386"/>
                </a:lnTo>
                <a:lnTo>
                  <a:pt x="220" y="386"/>
                </a:lnTo>
                <a:lnTo>
                  <a:pt x="224" y="384"/>
                </a:lnTo>
                <a:lnTo>
                  <a:pt x="228" y="382"/>
                </a:lnTo>
                <a:lnTo>
                  <a:pt x="230" y="380"/>
                </a:lnTo>
                <a:lnTo>
                  <a:pt x="230" y="376"/>
                </a:lnTo>
                <a:lnTo>
                  <a:pt x="230" y="376"/>
                </a:lnTo>
                <a:lnTo>
                  <a:pt x="230" y="372"/>
                </a:lnTo>
                <a:lnTo>
                  <a:pt x="228" y="368"/>
                </a:lnTo>
                <a:lnTo>
                  <a:pt x="224" y="366"/>
                </a:lnTo>
                <a:lnTo>
                  <a:pt x="220" y="366"/>
                </a:lnTo>
                <a:lnTo>
                  <a:pt x="220" y="366"/>
                </a:lnTo>
                <a:close/>
                <a:moveTo>
                  <a:pt x="210" y="396"/>
                </a:moveTo>
                <a:lnTo>
                  <a:pt x="174" y="396"/>
                </a:lnTo>
                <a:lnTo>
                  <a:pt x="174" y="396"/>
                </a:lnTo>
                <a:lnTo>
                  <a:pt x="170" y="396"/>
                </a:lnTo>
                <a:lnTo>
                  <a:pt x="166" y="398"/>
                </a:lnTo>
                <a:lnTo>
                  <a:pt x="164" y="402"/>
                </a:lnTo>
                <a:lnTo>
                  <a:pt x="164" y="406"/>
                </a:lnTo>
                <a:lnTo>
                  <a:pt x="164" y="406"/>
                </a:lnTo>
                <a:lnTo>
                  <a:pt x="164" y="410"/>
                </a:lnTo>
                <a:lnTo>
                  <a:pt x="166" y="414"/>
                </a:lnTo>
                <a:lnTo>
                  <a:pt x="170" y="416"/>
                </a:lnTo>
                <a:lnTo>
                  <a:pt x="174" y="416"/>
                </a:lnTo>
                <a:lnTo>
                  <a:pt x="210" y="416"/>
                </a:lnTo>
                <a:lnTo>
                  <a:pt x="210" y="416"/>
                </a:lnTo>
                <a:lnTo>
                  <a:pt x="214" y="416"/>
                </a:lnTo>
                <a:lnTo>
                  <a:pt x="218" y="414"/>
                </a:lnTo>
                <a:lnTo>
                  <a:pt x="220" y="410"/>
                </a:lnTo>
                <a:lnTo>
                  <a:pt x="220" y="406"/>
                </a:lnTo>
                <a:lnTo>
                  <a:pt x="220" y="406"/>
                </a:lnTo>
                <a:lnTo>
                  <a:pt x="220" y="402"/>
                </a:lnTo>
                <a:lnTo>
                  <a:pt x="218" y="398"/>
                </a:lnTo>
                <a:lnTo>
                  <a:pt x="214" y="396"/>
                </a:lnTo>
                <a:lnTo>
                  <a:pt x="210" y="396"/>
                </a:lnTo>
                <a:lnTo>
                  <a:pt x="210" y="396"/>
                </a:lnTo>
                <a:close/>
                <a:moveTo>
                  <a:pt x="52" y="276"/>
                </a:moveTo>
                <a:lnTo>
                  <a:pt x="38" y="284"/>
                </a:lnTo>
                <a:lnTo>
                  <a:pt x="38" y="284"/>
                </a:lnTo>
                <a:lnTo>
                  <a:pt x="36" y="288"/>
                </a:lnTo>
                <a:lnTo>
                  <a:pt x="34" y="290"/>
                </a:lnTo>
                <a:lnTo>
                  <a:pt x="34" y="294"/>
                </a:lnTo>
                <a:lnTo>
                  <a:pt x="36" y="298"/>
                </a:lnTo>
                <a:lnTo>
                  <a:pt x="36" y="298"/>
                </a:lnTo>
                <a:lnTo>
                  <a:pt x="40" y="302"/>
                </a:lnTo>
                <a:lnTo>
                  <a:pt x="44" y="304"/>
                </a:lnTo>
                <a:lnTo>
                  <a:pt x="44" y="304"/>
                </a:lnTo>
                <a:lnTo>
                  <a:pt x="48" y="302"/>
                </a:lnTo>
                <a:lnTo>
                  <a:pt x="62" y="294"/>
                </a:lnTo>
                <a:lnTo>
                  <a:pt x="62" y="294"/>
                </a:lnTo>
                <a:lnTo>
                  <a:pt x="66" y="292"/>
                </a:lnTo>
                <a:lnTo>
                  <a:pt x="68" y="288"/>
                </a:lnTo>
                <a:lnTo>
                  <a:pt x="68" y="284"/>
                </a:lnTo>
                <a:lnTo>
                  <a:pt x="66" y="280"/>
                </a:lnTo>
                <a:lnTo>
                  <a:pt x="66" y="280"/>
                </a:lnTo>
                <a:lnTo>
                  <a:pt x="64" y="278"/>
                </a:lnTo>
                <a:lnTo>
                  <a:pt x="60" y="276"/>
                </a:lnTo>
                <a:lnTo>
                  <a:pt x="56" y="276"/>
                </a:lnTo>
                <a:lnTo>
                  <a:pt x="52" y="276"/>
                </a:lnTo>
                <a:lnTo>
                  <a:pt x="52" y="276"/>
                </a:lnTo>
                <a:close/>
                <a:moveTo>
                  <a:pt x="50" y="208"/>
                </a:moveTo>
                <a:lnTo>
                  <a:pt x="50" y="208"/>
                </a:lnTo>
                <a:lnTo>
                  <a:pt x="48" y="204"/>
                </a:lnTo>
                <a:lnTo>
                  <a:pt x="46" y="200"/>
                </a:lnTo>
                <a:lnTo>
                  <a:pt x="42" y="198"/>
                </a:lnTo>
                <a:lnTo>
                  <a:pt x="38" y="196"/>
                </a:lnTo>
                <a:lnTo>
                  <a:pt x="12" y="196"/>
                </a:lnTo>
                <a:lnTo>
                  <a:pt x="12" y="196"/>
                </a:lnTo>
                <a:lnTo>
                  <a:pt x="6" y="198"/>
                </a:lnTo>
                <a:lnTo>
                  <a:pt x="2" y="200"/>
                </a:lnTo>
                <a:lnTo>
                  <a:pt x="0" y="204"/>
                </a:lnTo>
                <a:lnTo>
                  <a:pt x="0" y="208"/>
                </a:lnTo>
                <a:lnTo>
                  <a:pt x="0" y="208"/>
                </a:lnTo>
                <a:lnTo>
                  <a:pt x="0" y="212"/>
                </a:lnTo>
                <a:lnTo>
                  <a:pt x="2" y="216"/>
                </a:lnTo>
                <a:lnTo>
                  <a:pt x="6" y="220"/>
                </a:lnTo>
                <a:lnTo>
                  <a:pt x="12" y="220"/>
                </a:lnTo>
                <a:lnTo>
                  <a:pt x="38" y="220"/>
                </a:lnTo>
                <a:lnTo>
                  <a:pt x="38" y="220"/>
                </a:lnTo>
                <a:lnTo>
                  <a:pt x="42" y="220"/>
                </a:lnTo>
                <a:lnTo>
                  <a:pt x="46" y="216"/>
                </a:lnTo>
                <a:lnTo>
                  <a:pt x="48" y="212"/>
                </a:lnTo>
                <a:lnTo>
                  <a:pt x="50" y="208"/>
                </a:lnTo>
                <a:lnTo>
                  <a:pt x="50" y="208"/>
                </a:lnTo>
                <a:close/>
                <a:moveTo>
                  <a:pt x="192" y="68"/>
                </a:moveTo>
                <a:lnTo>
                  <a:pt x="192" y="68"/>
                </a:lnTo>
                <a:lnTo>
                  <a:pt x="198" y="66"/>
                </a:lnTo>
                <a:lnTo>
                  <a:pt x="202" y="64"/>
                </a:lnTo>
                <a:lnTo>
                  <a:pt x="204" y="58"/>
                </a:lnTo>
                <a:lnTo>
                  <a:pt x="206" y="54"/>
                </a:lnTo>
                <a:lnTo>
                  <a:pt x="206" y="14"/>
                </a:lnTo>
                <a:lnTo>
                  <a:pt x="206" y="14"/>
                </a:lnTo>
                <a:lnTo>
                  <a:pt x="204" y="8"/>
                </a:lnTo>
                <a:lnTo>
                  <a:pt x="202" y="4"/>
                </a:lnTo>
                <a:lnTo>
                  <a:pt x="198" y="0"/>
                </a:lnTo>
                <a:lnTo>
                  <a:pt x="192" y="0"/>
                </a:lnTo>
                <a:lnTo>
                  <a:pt x="192" y="0"/>
                </a:lnTo>
                <a:lnTo>
                  <a:pt x="186" y="0"/>
                </a:lnTo>
                <a:lnTo>
                  <a:pt x="182" y="4"/>
                </a:lnTo>
                <a:lnTo>
                  <a:pt x="180" y="8"/>
                </a:lnTo>
                <a:lnTo>
                  <a:pt x="178" y="14"/>
                </a:lnTo>
                <a:lnTo>
                  <a:pt x="178" y="54"/>
                </a:lnTo>
                <a:lnTo>
                  <a:pt x="178" y="54"/>
                </a:lnTo>
                <a:lnTo>
                  <a:pt x="180" y="58"/>
                </a:lnTo>
                <a:lnTo>
                  <a:pt x="182" y="64"/>
                </a:lnTo>
                <a:lnTo>
                  <a:pt x="186" y="66"/>
                </a:lnTo>
                <a:lnTo>
                  <a:pt x="192" y="68"/>
                </a:lnTo>
                <a:lnTo>
                  <a:pt x="192" y="68"/>
                </a:lnTo>
                <a:close/>
                <a:moveTo>
                  <a:pt x="346" y="284"/>
                </a:moveTo>
                <a:lnTo>
                  <a:pt x="332" y="276"/>
                </a:lnTo>
                <a:lnTo>
                  <a:pt x="332" y="276"/>
                </a:lnTo>
                <a:lnTo>
                  <a:pt x="328" y="276"/>
                </a:lnTo>
                <a:lnTo>
                  <a:pt x="324" y="276"/>
                </a:lnTo>
                <a:lnTo>
                  <a:pt x="320" y="278"/>
                </a:lnTo>
                <a:lnTo>
                  <a:pt x="318" y="280"/>
                </a:lnTo>
                <a:lnTo>
                  <a:pt x="318" y="280"/>
                </a:lnTo>
                <a:lnTo>
                  <a:pt x="316" y="284"/>
                </a:lnTo>
                <a:lnTo>
                  <a:pt x="316" y="288"/>
                </a:lnTo>
                <a:lnTo>
                  <a:pt x="318" y="292"/>
                </a:lnTo>
                <a:lnTo>
                  <a:pt x="322" y="294"/>
                </a:lnTo>
                <a:lnTo>
                  <a:pt x="336" y="302"/>
                </a:lnTo>
                <a:lnTo>
                  <a:pt x="336" y="302"/>
                </a:lnTo>
                <a:lnTo>
                  <a:pt x="340" y="304"/>
                </a:lnTo>
                <a:lnTo>
                  <a:pt x="340" y="304"/>
                </a:lnTo>
                <a:lnTo>
                  <a:pt x="344" y="302"/>
                </a:lnTo>
                <a:lnTo>
                  <a:pt x="348" y="298"/>
                </a:lnTo>
                <a:lnTo>
                  <a:pt x="348" y="298"/>
                </a:lnTo>
                <a:lnTo>
                  <a:pt x="350" y="294"/>
                </a:lnTo>
                <a:lnTo>
                  <a:pt x="350" y="290"/>
                </a:lnTo>
                <a:lnTo>
                  <a:pt x="348" y="288"/>
                </a:lnTo>
                <a:lnTo>
                  <a:pt x="346" y="284"/>
                </a:lnTo>
                <a:lnTo>
                  <a:pt x="346" y="284"/>
                </a:lnTo>
                <a:close/>
                <a:moveTo>
                  <a:pt x="326" y="142"/>
                </a:moveTo>
                <a:lnTo>
                  <a:pt x="326" y="142"/>
                </a:lnTo>
                <a:lnTo>
                  <a:pt x="332" y="142"/>
                </a:lnTo>
                <a:lnTo>
                  <a:pt x="358" y="126"/>
                </a:lnTo>
                <a:lnTo>
                  <a:pt x="358" y="126"/>
                </a:lnTo>
                <a:lnTo>
                  <a:pt x="362" y="122"/>
                </a:lnTo>
                <a:lnTo>
                  <a:pt x="364" y="118"/>
                </a:lnTo>
                <a:lnTo>
                  <a:pt x="364" y="114"/>
                </a:lnTo>
                <a:lnTo>
                  <a:pt x="362" y="110"/>
                </a:lnTo>
                <a:lnTo>
                  <a:pt x="362" y="110"/>
                </a:lnTo>
                <a:lnTo>
                  <a:pt x="360" y="106"/>
                </a:lnTo>
                <a:lnTo>
                  <a:pt x="356" y="104"/>
                </a:lnTo>
                <a:lnTo>
                  <a:pt x="352" y="104"/>
                </a:lnTo>
                <a:lnTo>
                  <a:pt x="346" y="104"/>
                </a:lnTo>
                <a:lnTo>
                  <a:pt x="320" y="120"/>
                </a:lnTo>
                <a:lnTo>
                  <a:pt x="320" y="120"/>
                </a:lnTo>
                <a:lnTo>
                  <a:pt x="316" y="124"/>
                </a:lnTo>
                <a:lnTo>
                  <a:pt x="314" y="128"/>
                </a:lnTo>
                <a:lnTo>
                  <a:pt x="314" y="132"/>
                </a:lnTo>
                <a:lnTo>
                  <a:pt x="316" y="136"/>
                </a:lnTo>
                <a:lnTo>
                  <a:pt x="316" y="136"/>
                </a:lnTo>
                <a:lnTo>
                  <a:pt x="320" y="142"/>
                </a:lnTo>
                <a:lnTo>
                  <a:pt x="326" y="142"/>
                </a:lnTo>
                <a:lnTo>
                  <a:pt x="326" y="142"/>
                </a:lnTo>
                <a:close/>
                <a:moveTo>
                  <a:pt x="372" y="196"/>
                </a:moveTo>
                <a:lnTo>
                  <a:pt x="346" y="196"/>
                </a:lnTo>
                <a:lnTo>
                  <a:pt x="346" y="196"/>
                </a:lnTo>
                <a:lnTo>
                  <a:pt x="342" y="198"/>
                </a:lnTo>
                <a:lnTo>
                  <a:pt x="338" y="200"/>
                </a:lnTo>
                <a:lnTo>
                  <a:pt x="336" y="204"/>
                </a:lnTo>
                <a:lnTo>
                  <a:pt x="334" y="208"/>
                </a:lnTo>
                <a:lnTo>
                  <a:pt x="334" y="208"/>
                </a:lnTo>
                <a:lnTo>
                  <a:pt x="336" y="212"/>
                </a:lnTo>
                <a:lnTo>
                  <a:pt x="338" y="216"/>
                </a:lnTo>
                <a:lnTo>
                  <a:pt x="342" y="220"/>
                </a:lnTo>
                <a:lnTo>
                  <a:pt x="346" y="220"/>
                </a:lnTo>
                <a:lnTo>
                  <a:pt x="372" y="220"/>
                </a:lnTo>
                <a:lnTo>
                  <a:pt x="372" y="220"/>
                </a:lnTo>
                <a:lnTo>
                  <a:pt x="378" y="220"/>
                </a:lnTo>
                <a:lnTo>
                  <a:pt x="382" y="216"/>
                </a:lnTo>
                <a:lnTo>
                  <a:pt x="384" y="212"/>
                </a:lnTo>
                <a:lnTo>
                  <a:pt x="384" y="208"/>
                </a:lnTo>
                <a:lnTo>
                  <a:pt x="384" y="208"/>
                </a:lnTo>
                <a:lnTo>
                  <a:pt x="384" y="204"/>
                </a:lnTo>
                <a:lnTo>
                  <a:pt x="382" y="200"/>
                </a:lnTo>
                <a:lnTo>
                  <a:pt x="378" y="198"/>
                </a:lnTo>
                <a:lnTo>
                  <a:pt x="372" y="196"/>
                </a:lnTo>
                <a:lnTo>
                  <a:pt x="372" y="196"/>
                </a:lnTo>
                <a:close/>
                <a:moveTo>
                  <a:pt x="294" y="32"/>
                </a:moveTo>
                <a:lnTo>
                  <a:pt x="294" y="32"/>
                </a:lnTo>
                <a:lnTo>
                  <a:pt x="288" y="30"/>
                </a:lnTo>
                <a:lnTo>
                  <a:pt x="284" y="30"/>
                </a:lnTo>
                <a:lnTo>
                  <a:pt x="278" y="32"/>
                </a:lnTo>
                <a:lnTo>
                  <a:pt x="276" y="36"/>
                </a:lnTo>
                <a:lnTo>
                  <a:pt x="258" y="68"/>
                </a:lnTo>
                <a:lnTo>
                  <a:pt x="258" y="68"/>
                </a:lnTo>
                <a:lnTo>
                  <a:pt x="256" y="72"/>
                </a:lnTo>
                <a:lnTo>
                  <a:pt x="256" y="78"/>
                </a:lnTo>
                <a:lnTo>
                  <a:pt x="258" y="82"/>
                </a:lnTo>
                <a:lnTo>
                  <a:pt x="262" y="86"/>
                </a:lnTo>
                <a:lnTo>
                  <a:pt x="262" y="86"/>
                </a:lnTo>
                <a:lnTo>
                  <a:pt x="270" y="88"/>
                </a:lnTo>
                <a:lnTo>
                  <a:pt x="270" y="88"/>
                </a:lnTo>
                <a:lnTo>
                  <a:pt x="276" y="86"/>
                </a:lnTo>
                <a:lnTo>
                  <a:pt x="282" y="82"/>
                </a:lnTo>
                <a:lnTo>
                  <a:pt x="300" y="50"/>
                </a:lnTo>
                <a:lnTo>
                  <a:pt x="300" y="50"/>
                </a:lnTo>
                <a:lnTo>
                  <a:pt x="302" y="44"/>
                </a:lnTo>
                <a:lnTo>
                  <a:pt x="300" y="40"/>
                </a:lnTo>
                <a:lnTo>
                  <a:pt x="298" y="34"/>
                </a:lnTo>
                <a:lnTo>
                  <a:pt x="294" y="32"/>
                </a:lnTo>
                <a:lnTo>
                  <a:pt x="294" y="32"/>
                </a:lnTo>
                <a:close/>
                <a:moveTo>
                  <a:pt x="286" y="196"/>
                </a:moveTo>
                <a:lnTo>
                  <a:pt x="286" y="196"/>
                </a:lnTo>
                <a:lnTo>
                  <a:pt x="284" y="216"/>
                </a:lnTo>
                <a:lnTo>
                  <a:pt x="278" y="232"/>
                </a:lnTo>
                <a:lnTo>
                  <a:pt x="272" y="244"/>
                </a:lnTo>
                <a:lnTo>
                  <a:pt x="262" y="256"/>
                </a:lnTo>
                <a:lnTo>
                  <a:pt x="262" y="256"/>
                </a:lnTo>
                <a:lnTo>
                  <a:pt x="252" y="270"/>
                </a:lnTo>
                <a:lnTo>
                  <a:pt x="244" y="288"/>
                </a:lnTo>
                <a:lnTo>
                  <a:pt x="240" y="298"/>
                </a:lnTo>
                <a:lnTo>
                  <a:pt x="238" y="310"/>
                </a:lnTo>
                <a:lnTo>
                  <a:pt x="236" y="322"/>
                </a:lnTo>
                <a:lnTo>
                  <a:pt x="234" y="338"/>
                </a:lnTo>
                <a:lnTo>
                  <a:pt x="234" y="338"/>
                </a:lnTo>
                <a:lnTo>
                  <a:pt x="232" y="344"/>
                </a:lnTo>
                <a:lnTo>
                  <a:pt x="230" y="350"/>
                </a:lnTo>
                <a:lnTo>
                  <a:pt x="224" y="354"/>
                </a:lnTo>
                <a:lnTo>
                  <a:pt x="218" y="354"/>
                </a:lnTo>
                <a:lnTo>
                  <a:pt x="166" y="354"/>
                </a:lnTo>
                <a:lnTo>
                  <a:pt x="166" y="354"/>
                </a:lnTo>
                <a:lnTo>
                  <a:pt x="160" y="354"/>
                </a:lnTo>
                <a:lnTo>
                  <a:pt x="154" y="350"/>
                </a:lnTo>
                <a:lnTo>
                  <a:pt x="152" y="344"/>
                </a:lnTo>
                <a:lnTo>
                  <a:pt x="150" y="338"/>
                </a:lnTo>
                <a:lnTo>
                  <a:pt x="150" y="338"/>
                </a:lnTo>
                <a:lnTo>
                  <a:pt x="148" y="322"/>
                </a:lnTo>
                <a:lnTo>
                  <a:pt x="146" y="310"/>
                </a:lnTo>
                <a:lnTo>
                  <a:pt x="144" y="298"/>
                </a:lnTo>
                <a:lnTo>
                  <a:pt x="140" y="288"/>
                </a:lnTo>
                <a:lnTo>
                  <a:pt x="132" y="270"/>
                </a:lnTo>
                <a:lnTo>
                  <a:pt x="122" y="256"/>
                </a:lnTo>
                <a:lnTo>
                  <a:pt x="122" y="256"/>
                </a:lnTo>
                <a:lnTo>
                  <a:pt x="112" y="244"/>
                </a:lnTo>
                <a:lnTo>
                  <a:pt x="106" y="232"/>
                </a:lnTo>
                <a:lnTo>
                  <a:pt x="100" y="216"/>
                </a:lnTo>
                <a:lnTo>
                  <a:pt x="98" y="196"/>
                </a:lnTo>
                <a:lnTo>
                  <a:pt x="98" y="196"/>
                </a:lnTo>
                <a:lnTo>
                  <a:pt x="100" y="178"/>
                </a:lnTo>
                <a:lnTo>
                  <a:pt x="104" y="160"/>
                </a:lnTo>
                <a:lnTo>
                  <a:pt x="110" y="144"/>
                </a:lnTo>
                <a:lnTo>
                  <a:pt x="120" y="130"/>
                </a:lnTo>
                <a:lnTo>
                  <a:pt x="134" y="118"/>
                </a:lnTo>
                <a:lnTo>
                  <a:pt x="150" y="108"/>
                </a:lnTo>
                <a:lnTo>
                  <a:pt x="170" y="102"/>
                </a:lnTo>
                <a:lnTo>
                  <a:pt x="192" y="98"/>
                </a:lnTo>
                <a:lnTo>
                  <a:pt x="192" y="98"/>
                </a:lnTo>
                <a:lnTo>
                  <a:pt x="214" y="102"/>
                </a:lnTo>
                <a:lnTo>
                  <a:pt x="234" y="108"/>
                </a:lnTo>
                <a:lnTo>
                  <a:pt x="250" y="118"/>
                </a:lnTo>
                <a:lnTo>
                  <a:pt x="264" y="130"/>
                </a:lnTo>
                <a:lnTo>
                  <a:pt x="274" y="144"/>
                </a:lnTo>
                <a:lnTo>
                  <a:pt x="280" y="160"/>
                </a:lnTo>
                <a:lnTo>
                  <a:pt x="284" y="178"/>
                </a:lnTo>
                <a:lnTo>
                  <a:pt x="286" y="196"/>
                </a:lnTo>
                <a:lnTo>
                  <a:pt x="286" y="196"/>
                </a:lnTo>
                <a:close/>
                <a:moveTo>
                  <a:pt x="200" y="138"/>
                </a:moveTo>
                <a:lnTo>
                  <a:pt x="200" y="138"/>
                </a:lnTo>
                <a:lnTo>
                  <a:pt x="198" y="134"/>
                </a:lnTo>
                <a:lnTo>
                  <a:pt x="196" y="130"/>
                </a:lnTo>
                <a:lnTo>
                  <a:pt x="192" y="128"/>
                </a:lnTo>
                <a:lnTo>
                  <a:pt x="190" y="128"/>
                </a:lnTo>
                <a:lnTo>
                  <a:pt x="190" y="128"/>
                </a:lnTo>
                <a:lnTo>
                  <a:pt x="178" y="128"/>
                </a:lnTo>
                <a:lnTo>
                  <a:pt x="166" y="132"/>
                </a:lnTo>
                <a:lnTo>
                  <a:pt x="156" y="136"/>
                </a:lnTo>
                <a:lnTo>
                  <a:pt x="146" y="144"/>
                </a:lnTo>
                <a:lnTo>
                  <a:pt x="136" y="154"/>
                </a:lnTo>
                <a:lnTo>
                  <a:pt x="130" y="164"/>
                </a:lnTo>
                <a:lnTo>
                  <a:pt x="126" y="178"/>
                </a:lnTo>
                <a:lnTo>
                  <a:pt x="124" y="194"/>
                </a:lnTo>
                <a:lnTo>
                  <a:pt x="124" y="194"/>
                </a:lnTo>
                <a:lnTo>
                  <a:pt x="126" y="198"/>
                </a:lnTo>
                <a:lnTo>
                  <a:pt x="128" y="200"/>
                </a:lnTo>
                <a:lnTo>
                  <a:pt x="130" y="204"/>
                </a:lnTo>
                <a:lnTo>
                  <a:pt x="134" y="204"/>
                </a:lnTo>
                <a:lnTo>
                  <a:pt x="134" y="204"/>
                </a:lnTo>
                <a:lnTo>
                  <a:pt x="138" y="204"/>
                </a:lnTo>
                <a:lnTo>
                  <a:pt x="142" y="200"/>
                </a:lnTo>
                <a:lnTo>
                  <a:pt x="144" y="198"/>
                </a:lnTo>
                <a:lnTo>
                  <a:pt x="144" y="194"/>
                </a:lnTo>
                <a:lnTo>
                  <a:pt x="144" y="194"/>
                </a:lnTo>
                <a:lnTo>
                  <a:pt x="146" y="182"/>
                </a:lnTo>
                <a:lnTo>
                  <a:pt x="148" y="172"/>
                </a:lnTo>
                <a:lnTo>
                  <a:pt x="154" y="164"/>
                </a:lnTo>
                <a:lnTo>
                  <a:pt x="160" y="158"/>
                </a:lnTo>
                <a:lnTo>
                  <a:pt x="166" y="154"/>
                </a:lnTo>
                <a:lnTo>
                  <a:pt x="174" y="150"/>
                </a:lnTo>
                <a:lnTo>
                  <a:pt x="182" y="148"/>
                </a:lnTo>
                <a:lnTo>
                  <a:pt x="190" y="148"/>
                </a:lnTo>
                <a:lnTo>
                  <a:pt x="190" y="148"/>
                </a:lnTo>
                <a:lnTo>
                  <a:pt x="192" y="148"/>
                </a:lnTo>
                <a:lnTo>
                  <a:pt x="196" y="144"/>
                </a:lnTo>
                <a:lnTo>
                  <a:pt x="198" y="142"/>
                </a:lnTo>
                <a:lnTo>
                  <a:pt x="200" y="138"/>
                </a:lnTo>
                <a:lnTo>
                  <a:pt x="200" y="138"/>
                </a:lnTo>
                <a:close/>
              </a:path>
            </a:pathLst>
          </a:custGeom>
          <a:solidFill>
            <a:srgbClr val="BDD7E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5866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оборудованием и организация ремонтов</a:t>
            </a:r>
          </a:p>
        </p:txBody>
      </p:sp>
      <p:sp>
        <p:nvSpPr>
          <p:cNvPr id="26" name="Прямоугольник: скругленные углы 100">
            <a:extLst>
              <a:ext uri="{FF2B5EF4-FFF2-40B4-BE49-F238E27FC236}">
                <a16:creationId xmlns:a16="http://schemas.microsoft.com/office/drawing/2014/main" id="{6F474982-354B-4F5B-9CB1-8745D5C2AB6C}"/>
              </a:ext>
            </a:extLst>
          </p:cNvPr>
          <p:cNvSpPr/>
          <p:nvPr/>
        </p:nvSpPr>
        <p:spPr>
          <a:xfrm>
            <a:off x="360045" y="3424366"/>
            <a:ext cx="1144208" cy="513438"/>
          </a:xfrm>
          <a:prstGeom prst="roundRect">
            <a:avLst>
              <a:gd name="adj" fmla="val 8808"/>
            </a:avLst>
          </a:prstGeom>
          <a:gradFill>
            <a:gsLst>
              <a:gs pos="97000">
                <a:srgbClr val="1D7BAD">
                  <a:lumMod val="75000"/>
                </a:srgbClr>
              </a:gs>
              <a:gs pos="0">
                <a:srgbClr val="1D7BAD"/>
              </a:gs>
            </a:gsLst>
            <a:lin ang="3360000" scaled="0"/>
          </a:gradFill>
          <a:ln w="6350" cap="flat" cmpd="sng" algn="ctr">
            <a:noFill/>
            <a:prstDash val="solid"/>
            <a:miter lim="800000"/>
          </a:ln>
          <a:effectLst>
            <a:outerShdw blurRad="290241" dist="243725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АСД</a:t>
            </a:r>
          </a:p>
        </p:txBody>
      </p:sp>
      <p:sp>
        <p:nvSpPr>
          <p:cNvPr id="37" name="Прямоугольник: скругленные углы 97">
            <a:extLst>
              <a:ext uri="{FF2B5EF4-FFF2-40B4-BE49-F238E27FC236}">
                <a16:creationId xmlns:a16="http://schemas.microsoft.com/office/drawing/2014/main" id="{2D3C3347-679D-4659-AA0C-115E1345A7D8}"/>
              </a:ext>
            </a:extLst>
          </p:cNvPr>
          <p:cNvSpPr/>
          <p:nvPr/>
        </p:nvSpPr>
        <p:spPr>
          <a:xfrm>
            <a:off x="2171473" y="2868738"/>
            <a:ext cx="8989920" cy="2547210"/>
          </a:xfrm>
          <a:prstGeom prst="roundRect">
            <a:avLst>
              <a:gd name="adj" fmla="val 4421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ямоугольник: скругленные углы 97">
            <a:extLst>
              <a:ext uri="{FF2B5EF4-FFF2-40B4-BE49-F238E27FC236}">
                <a16:creationId xmlns:a16="http://schemas.microsoft.com/office/drawing/2014/main" id="{7F513EBE-6D51-4E6F-9C85-2D0A192938B3}"/>
              </a:ext>
            </a:extLst>
          </p:cNvPr>
          <p:cNvSpPr/>
          <p:nvPr/>
        </p:nvSpPr>
        <p:spPr>
          <a:xfrm>
            <a:off x="2171474" y="1109415"/>
            <a:ext cx="4012642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Планирование доступности</a:t>
            </a:r>
          </a:p>
        </p:txBody>
      </p:sp>
      <p:pic>
        <p:nvPicPr>
          <p:cNvPr id="40" name="Graphic 49">
            <a:extLst>
              <a:ext uri="{FF2B5EF4-FFF2-40B4-BE49-F238E27FC236}">
                <a16:creationId xmlns:a16="http://schemas.microsoft.com/office/drawing/2014/main" id="{4FAB05D4-F78D-45C2-A8CB-6B1C3A7D3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29492" y="1210861"/>
            <a:ext cx="269497" cy="269497"/>
          </a:xfrm>
          <a:prstGeom prst="rect">
            <a:avLst/>
          </a:prstGeom>
        </p:spPr>
      </p:pic>
      <p:sp>
        <p:nvSpPr>
          <p:cNvPr id="42" name="Прямоугольник: скругленные углы 97">
            <a:extLst>
              <a:ext uri="{FF2B5EF4-FFF2-40B4-BE49-F238E27FC236}">
                <a16:creationId xmlns:a16="http://schemas.microsoft.com/office/drawing/2014/main" id="{CE4F039C-2343-4BE6-9121-2C19647C321B}"/>
              </a:ext>
            </a:extLst>
          </p:cNvPr>
          <p:cNvSpPr/>
          <p:nvPr/>
        </p:nvSpPr>
        <p:spPr>
          <a:xfrm>
            <a:off x="7148753" y="1109415"/>
            <a:ext cx="4012642" cy="47239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Заявки на транспорт</a:t>
            </a:r>
          </a:p>
        </p:txBody>
      </p:sp>
      <p:pic>
        <p:nvPicPr>
          <p:cNvPr id="43" name="Graphic 51">
            <a:extLst>
              <a:ext uri="{FF2B5EF4-FFF2-40B4-BE49-F238E27FC236}">
                <a16:creationId xmlns:a16="http://schemas.microsoft.com/office/drawing/2014/main" id="{4D98A429-FDAC-48E6-923B-3D0B79F9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33666" y="1210861"/>
            <a:ext cx="269497" cy="269497"/>
          </a:xfrm>
          <a:prstGeom prst="rect">
            <a:avLst/>
          </a:prstGeom>
        </p:spPr>
      </p:pic>
      <p:sp>
        <p:nvSpPr>
          <p:cNvPr id="44" name="Прямоугольник: скругленные углы 97">
            <a:extLst>
              <a:ext uri="{FF2B5EF4-FFF2-40B4-BE49-F238E27FC236}">
                <a16:creationId xmlns:a16="http://schemas.microsoft.com/office/drawing/2014/main" id="{6A7FC5D0-358F-45FF-80B6-AAACFF3B1EE7}"/>
              </a:ext>
            </a:extLst>
          </p:cNvPr>
          <p:cNvSpPr/>
          <p:nvPr/>
        </p:nvSpPr>
        <p:spPr>
          <a:xfrm>
            <a:off x="2171474" y="1960983"/>
            <a:ext cx="8989921" cy="47239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503998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Наряды на работу горного оборудования, хозтранспорта и спецтехники </a:t>
            </a:r>
          </a:p>
        </p:txBody>
      </p:sp>
      <p:sp>
        <p:nvSpPr>
          <p:cNvPr id="45" name="Прямоугольник: скругленные углы 4">
            <a:extLst>
              <a:ext uri="{FF2B5EF4-FFF2-40B4-BE49-F238E27FC236}">
                <a16:creationId xmlns:a16="http://schemas.microsoft.com/office/drawing/2014/main" id="{DAED4F72-FF8F-4165-9C04-A455B1CA8187}"/>
              </a:ext>
            </a:extLst>
          </p:cNvPr>
          <p:cNvSpPr/>
          <p:nvPr/>
        </p:nvSpPr>
        <p:spPr>
          <a:xfrm>
            <a:off x="2323814" y="2999625"/>
            <a:ext cx="8673465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Регламентированные простои</a:t>
            </a:r>
          </a:p>
        </p:txBody>
      </p:sp>
      <p:sp>
        <p:nvSpPr>
          <p:cNvPr id="46" name="Прямоугольник: скругленные углы 4">
            <a:extLst>
              <a:ext uri="{FF2B5EF4-FFF2-40B4-BE49-F238E27FC236}">
                <a16:creationId xmlns:a16="http://schemas.microsoft.com/office/drawing/2014/main" id="{72B2AA50-39A5-4439-9748-588D6B74A68E}"/>
              </a:ext>
            </a:extLst>
          </p:cNvPr>
          <p:cNvSpPr/>
          <p:nvPr/>
        </p:nvSpPr>
        <p:spPr>
          <a:xfrm>
            <a:off x="2323814" y="3515230"/>
            <a:ext cx="8673465" cy="418228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61200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Состав оборудования, выводимого  на смену</a:t>
            </a:r>
          </a:p>
        </p:txBody>
      </p:sp>
      <p:sp>
        <p:nvSpPr>
          <p:cNvPr id="47" name="Прямоугольник: скругленные углы 4">
            <a:extLst>
              <a:ext uri="{FF2B5EF4-FFF2-40B4-BE49-F238E27FC236}">
                <a16:creationId xmlns:a16="http://schemas.microsoft.com/office/drawing/2014/main" id="{183B342E-06A8-4E27-B84D-BEA490E3558B}"/>
              </a:ext>
            </a:extLst>
          </p:cNvPr>
          <p:cNvSpPr/>
          <p:nvPr/>
        </p:nvSpPr>
        <p:spPr>
          <a:xfrm>
            <a:off x="2323816" y="4028325"/>
            <a:ext cx="2048997" cy="712912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Печать путевых листов</a:t>
            </a:r>
          </a:p>
        </p:txBody>
      </p:sp>
      <p:sp>
        <p:nvSpPr>
          <p:cNvPr id="48" name="Прямоугольник: скругленные углы 4">
            <a:extLst>
              <a:ext uri="{FF2B5EF4-FFF2-40B4-BE49-F238E27FC236}">
                <a16:creationId xmlns:a16="http://schemas.microsoft.com/office/drawing/2014/main" id="{4C328D5C-21C2-4942-B043-E433E0583258}"/>
              </a:ext>
            </a:extLst>
          </p:cNvPr>
          <p:cNvSpPr/>
          <p:nvPr/>
        </p:nvSpPr>
        <p:spPr>
          <a:xfrm>
            <a:off x="4531971" y="4030835"/>
            <a:ext cx="2048997" cy="712912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времени работы и простоев</a:t>
            </a:r>
          </a:p>
        </p:txBody>
      </p:sp>
      <p:sp>
        <p:nvSpPr>
          <p:cNvPr id="49" name="Прямоугольник: скругленные углы 4">
            <a:extLst>
              <a:ext uri="{FF2B5EF4-FFF2-40B4-BE49-F238E27FC236}">
                <a16:creationId xmlns:a16="http://schemas.microsoft.com/office/drawing/2014/main" id="{C48F07EB-0AF9-4433-90EE-064733822341}"/>
              </a:ext>
            </a:extLst>
          </p:cNvPr>
          <p:cNvSpPr/>
          <p:nvPr/>
        </p:nvSpPr>
        <p:spPr>
          <a:xfrm>
            <a:off x="6740127" y="4028325"/>
            <a:ext cx="2048997" cy="712912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выполненных работ</a:t>
            </a:r>
          </a:p>
        </p:txBody>
      </p:sp>
      <p:sp>
        <p:nvSpPr>
          <p:cNvPr id="50" name="Прямоугольник: скругленные углы 4">
            <a:extLst>
              <a:ext uri="{FF2B5EF4-FFF2-40B4-BE49-F238E27FC236}">
                <a16:creationId xmlns:a16="http://schemas.microsoft.com/office/drawing/2014/main" id="{1036E5C4-8CF7-4363-9724-B9E18CF2E986}"/>
              </a:ext>
            </a:extLst>
          </p:cNvPr>
          <p:cNvSpPr/>
          <p:nvPr/>
        </p:nvSpPr>
        <p:spPr>
          <a:xfrm>
            <a:off x="8948282" y="4028325"/>
            <a:ext cx="2048997" cy="712912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показаний счетчиков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и наработки</a:t>
            </a:r>
          </a:p>
        </p:txBody>
      </p:sp>
      <p:sp>
        <p:nvSpPr>
          <p:cNvPr id="51" name="Прямоугольник: скругленные углы 4">
            <a:extLst>
              <a:ext uri="{FF2B5EF4-FFF2-40B4-BE49-F238E27FC236}">
                <a16:creationId xmlns:a16="http://schemas.microsoft.com/office/drawing/2014/main" id="{2D69A6A0-7BF1-4ACA-A721-8AF2DC0B11DA}"/>
              </a:ext>
            </a:extLst>
          </p:cNvPr>
          <p:cNvSpPr/>
          <p:nvPr/>
        </p:nvSpPr>
        <p:spPr>
          <a:xfrm>
            <a:off x="2323814" y="4866525"/>
            <a:ext cx="4257153" cy="4212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Нормирование и учет шин</a:t>
            </a:r>
          </a:p>
        </p:txBody>
      </p:sp>
      <p:sp>
        <p:nvSpPr>
          <p:cNvPr id="52" name="Прямоугольник: скругленные углы 4">
            <a:extLst>
              <a:ext uri="{FF2B5EF4-FFF2-40B4-BE49-F238E27FC236}">
                <a16:creationId xmlns:a16="http://schemas.microsoft.com/office/drawing/2014/main" id="{3978C93D-5A51-4FBC-BAE6-2C446B8E5492}"/>
              </a:ext>
            </a:extLst>
          </p:cNvPr>
          <p:cNvSpPr/>
          <p:nvPr/>
        </p:nvSpPr>
        <p:spPr>
          <a:xfrm>
            <a:off x="6740126" y="4866525"/>
            <a:ext cx="4257153" cy="4212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 Medium" panose="02000503040000020004" pitchFamily="2" charset="0"/>
                <a:ea typeface="+mn-ea"/>
                <a:cs typeface="Gotham Pro Medium" panose="02000503040000020004" pitchFamily="2" charset="0"/>
              </a:rPr>
              <a:t>Учет работы хозтранспорта и спецтехники</a:t>
            </a:r>
          </a:p>
        </p:txBody>
      </p:sp>
      <p:grpSp>
        <p:nvGrpSpPr>
          <p:cNvPr id="53" name="Group 63">
            <a:extLst>
              <a:ext uri="{FF2B5EF4-FFF2-40B4-BE49-F238E27FC236}">
                <a16:creationId xmlns:a16="http://schemas.microsoft.com/office/drawing/2014/main" id="{E8D26A3E-F16C-4A34-B4A7-939308C492EB}"/>
              </a:ext>
            </a:extLst>
          </p:cNvPr>
          <p:cNvGrpSpPr/>
          <p:nvPr/>
        </p:nvGrpSpPr>
        <p:grpSpPr>
          <a:xfrm rot="16200000" flipH="1">
            <a:off x="3765261" y="1676836"/>
            <a:ext cx="409299" cy="108000"/>
            <a:chOff x="1770505" y="1454489"/>
            <a:chExt cx="409299" cy="96604"/>
          </a:xfrm>
        </p:grpSpPr>
        <p:sp>
          <p:nvSpPr>
            <p:cNvPr id="54" name="Oval 64">
              <a:extLst>
                <a:ext uri="{FF2B5EF4-FFF2-40B4-BE49-F238E27FC236}">
                  <a16:creationId xmlns:a16="http://schemas.microsoft.com/office/drawing/2014/main" id="{D79AFF18-AEBA-4677-8696-31D69A4AC446}"/>
                </a:ext>
              </a:extLst>
            </p:cNvPr>
            <p:cNvSpPr/>
            <p:nvPr/>
          </p:nvSpPr>
          <p:spPr>
            <a:xfrm>
              <a:off x="1770505" y="1454489"/>
              <a:ext cx="108000" cy="96604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Arrow Connector 65">
              <a:extLst>
                <a:ext uri="{FF2B5EF4-FFF2-40B4-BE49-F238E27FC236}">
                  <a16:creationId xmlns:a16="http://schemas.microsoft.com/office/drawing/2014/main" id="{3C88A9BF-62EA-4240-B765-846BA1DD08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9155" y="1352142"/>
              <a:ext cx="0" cy="301299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56" name="Прямоугольник: скругленные углы 97">
            <a:extLst>
              <a:ext uri="{FF2B5EF4-FFF2-40B4-BE49-F238E27FC236}">
                <a16:creationId xmlns:a16="http://schemas.microsoft.com/office/drawing/2014/main" id="{68DF85B8-7A60-4D77-A3AB-28E0F3F0C2CA}"/>
              </a:ext>
            </a:extLst>
          </p:cNvPr>
          <p:cNvSpPr/>
          <p:nvPr/>
        </p:nvSpPr>
        <p:spPr>
          <a:xfrm>
            <a:off x="2177878" y="5843291"/>
            <a:ext cx="8983515" cy="429445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503998" bIns="72000" rtlCol="0" anchor="ctr"/>
          <a:lstStyle/>
          <a:p>
            <a:pPr lvl="0" algn="ctr">
              <a:defRPr/>
            </a:pPr>
            <a:r>
              <a:rPr lang="ru-RU" sz="1300" kern="0" dirty="0">
                <a:solidFill>
                  <a:srgbClr val="31506A">
                    <a:lumMod val="50000"/>
                  </a:srgb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ВЫГРУЗКА В УЧЕТНЫЕ СИСТЕМЫ</a:t>
            </a: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31506A">
                  <a:lumMod val="50000"/>
                </a:srgbClr>
              </a:solidFill>
              <a:effectLst/>
              <a:uLnTx/>
              <a:uFillTx/>
              <a:latin typeface="Gotham Pro Medium" panose="02000503040000020004" pitchFamily="2" charset="0"/>
              <a:ea typeface="+mn-ea"/>
              <a:cs typeface="Gotham Pro Medium" panose="02000503040000020004" pitchFamily="2" charset="0"/>
            </a:endParaRPr>
          </a:p>
        </p:txBody>
      </p:sp>
      <p:pic>
        <p:nvPicPr>
          <p:cNvPr id="57" name="Graphic 67">
            <a:extLst>
              <a:ext uri="{FF2B5EF4-FFF2-40B4-BE49-F238E27FC236}">
                <a16:creationId xmlns:a16="http://schemas.microsoft.com/office/drawing/2014/main" id="{4F20DD1D-8EBC-4461-A2A0-CCBE271453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353992" y="5935514"/>
            <a:ext cx="244997" cy="244997"/>
          </a:xfrm>
          <a:prstGeom prst="rect">
            <a:avLst/>
          </a:prstGeom>
        </p:spPr>
      </p:pic>
      <p:pic>
        <p:nvPicPr>
          <p:cNvPr id="58" name="Graphic 82">
            <a:extLst>
              <a:ext uri="{FF2B5EF4-FFF2-40B4-BE49-F238E27FC236}">
                <a16:creationId xmlns:a16="http://schemas.microsoft.com/office/drawing/2014/main" id="{C5251362-2C5E-4C4E-B88E-60DC2C254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329492" y="2061941"/>
            <a:ext cx="269497" cy="270474"/>
          </a:xfrm>
          <a:prstGeom prst="rect">
            <a:avLst/>
          </a:prstGeom>
        </p:spPr>
      </p:pic>
      <p:grpSp>
        <p:nvGrpSpPr>
          <p:cNvPr id="59" name="Group 89">
            <a:extLst>
              <a:ext uri="{FF2B5EF4-FFF2-40B4-BE49-F238E27FC236}">
                <a16:creationId xmlns:a16="http://schemas.microsoft.com/office/drawing/2014/main" id="{F5B85E98-F603-498B-97CC-3256832F965C}"/>
              </a:ext>
            </a:extLst>
          </p:cNvPr>
          <p:cNvGrpSpPr/>
          <p:nvPr/>
        </p:nvGrpSpPr>
        <p:grpSpPr>
          <a:xfrm>
            <a:off x="6121382" y="1194862"/>
            <a:ext cx="686772" cy="131363"/>
            <a:chOff x="6039885" y="1149217"/>
            <a:chExt cx="650274" cy="121128"/>
          </a:xfrm>
        </p:grpSpPr>
        <p:sp>
          <p:nvSpPr>
            <p:cNvPr id="60" name="Oval 83">
              <a:extLst>
                <a:ext uri="{FF2B5EF4-FFF2-40B4-BE49-F238E27FC236}">
                  <a16:creationId xmlns:a16="http://schemas.microsoft.com/office/drawing/2014/main" id="{4F8DEBB1-6AFD-46A2-B9E6-538FF69F1041}"/>
                </a:ext>
              </a:extLst>
            </p:cNvPr>
            <p:cNvSpPr/>
            <p:nvPr/>
          </p:nvSpPr>
          <p:spPr>
            <a:xfrm>
              <a:off x="6039885" y="1149217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Arrow Connector 84">
              <a:extLst>
                <a:ext uri="{FF2B5EF4-FFF2-40B4-BE49-F238E27FC236}">
                  <a16:creationId xmlns:a16="http://schemas.microsoft.com/office/drawing/2014/main" id="{11233A61-C735-4958-8D00-AB6365F55EF3}"/>
                </a:ext>
              </a:extLst>
            </p:cNvPr>
            <p:cNvCxnSpPr>
              <a:cxnSpLocks/>
            </p:cNvCxnSpPr>
            <p:nvPr/>
          </p:nvCxnSpPr>
          <p:spPr>
            <a:xfrm>
              <a:off x="6161015" y="1204099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2" name="Group 85">
            <a:extLst>
              <a:ext uri="{FF2B5EF4-FFF2-40B4-BE49-F238E27FC236}">
                <a16:creationId xmlns:a16="http://schemas.microsoft.com/office/drawing/2014/main" id="{7C85538E-7B54-470A-977A-D2E3AF139351}"/>
              </a:ext>
            </a:extLst>
          </p:cNvPr>
          <p:cNvGrpSpPr/>
          <p:nvPr/>
        </p:nvGrpSpPr>
        <p:grpSpPr>
          <a:xfrm flipH="1">
            <a:off x="6580966" y="1369470"/>
            <a:ext cx="641523" cy="126259"/>
            <a:chOff x="1757373" y="1454489"/>
            <a:chExt cx="650274" cy="121128"/>
          </a:xfrm>
        </p:grpSpPr>
        <p:sp>
          <p:nvSpPr>
            <p:cNvPr id="63" name="Oval 86">
              <a:extLst>
                <a:ext uri="{FF2B5EF4-FFF2-40B4-BE49-F238E27FC236}">
                  <a16:creationId xmlns:a16="http://schemas.microsoft.com/office/drawing/2014/main" id="{8809BFD7-6519-4F3C-9DAE-26DFB51B72C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Arrow Connector 87">
              <a:extLst>
                <a:ext uri="{FF2B5EF4-FFF2-40B4-BE49-F238E27FC236}">
                  <a16:creationId xmlns:a16="http://schemas.microsoft.com/office/drawing/2014/main" id="{D5BA74B2-C18C-4370-B7E3-9EDDAF8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5" name="Group 91">
            <a:extLst>
              <a:ext uri="{FF2B5EF4-FFF2-40B4-BE49-F238E27FC236}">
                <a16:creationId xmlns:a16="http://schemas.microsoft.com/office/drawing/2014/main" id="{56965D55-74A1-4B63-B8CF-D20511F14465}"/>
              </a:ext>
            </a:extLst>
          </p:cNvPr>
          <p:cNvGrpSpPr/>
          <p:nvPr/>
        </p:nvGrpSpPr>
        <p:grpSpPr>
          <a:xfrm rot="16200000" flipH="1">
            <a:off x="8950425" y="1676837"/>
            <a:ext cx="409299" cy="108000"/>
            <a:chOff x="1770505" y="1454489"/>
            <a:chExt cx="409299" cy="96604"/>
          </a:xfrm>
        </p:grpSpPr>
        <p:sp>
          <p:nvSpPr>
            <p:cNvPr id="66" name="Oval 92">
              <a:extLst>
                <a:ext uri="{FF2B5EF4-FFF2-40B4-BE49-F238E27FC236}">
                  <a16:creationId xmlns:a16="http://schemas.microsoft.com/office/drawing/2014/main" id="{5756D07E-0F7D-4137-A3E6-6D32D2D9178E}"/>
                </a:ext>
              </a:extLst>
            </p:cNvPr>
            <p:cNvSpPr/>
            <p:nvPr/>
          </p:nvSpPr>
          <p:spPr>
            <a:xfrm>
              <a:off x="1770505" y="1454489"/>
              <a:ext cx="108000" cy="96604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7" name="Straight Arrow Connector 93">
              <a:extLst>
                <a:ext uri="{FF2B5EF4-FFF2-40B4-BE49-F238E27FC236}">
                  <a16:creationId xmlns:a16="http://schemas.microsoft.com/office/drawing/2014/main" id="{8DF7309B-D2B5-4C27-9855-8431A3BB07D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9155" y="1352142"/>
              <a:ext cx="0" cy="301299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68" name="Group 94">
            <a:extLst>
              <a:ext uri="{FF2B5EF4-FFF2-40B4-BE49-F238E27FC236}">
                <a16:creationId xmlns:a16="http://schemas.microsoft.com/office/drawing/2014/main" id="{EE233BA8-7783-4BC2-B4C3-87063D8DA123}"/>
              </a:ext>
            </a:extLst>
          </p:cNvPr>
          <p:cNvGrpSpPr/>
          <p:nvPr/>
        </p:nvGrpSpPr>
        <p:grpSpPr>
          <a:xfrm rot="16200000" flipH="1">
            <a:off x="6461785" y="2535397"/>
            <a:ext cx="409299" cy="108000"/>
            <a:chOff x="1770505" y="1454489"/>
            <a:chExt cx="409299" cy="96604"/>
          </a:xfrm>
        </p:grpSpPr>
        <p:sp>
          <p:nvSpPr>
            <p:cNvPr id="69" name="Oval 95">
              <a:extLst>
                <a:ext uri="{FF2B5EF4-FFF2-40B4-BE49-F238E27FC236}">
                  <a16:creationId xmlns:a16="http://schemas.microsoft.com/office/drawing/2014/main" id="{9AD4400F-5A2C-408C-8AC1-9B9B5F394F84}"/>
                </a:ext>
              </a:extLst>
            </p:cNvPr>
            <p:cNvSpPr/>
            <p:nvPr/>
          </p:nvSpPr>
          <p:spPr>
            <a:xfrm>
              <a:off x="1770505" y="1454489"/>
              <a:ext cx="108000" cy="96604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0" name="Straight Arrow Connector 96">
              <a:extLst>
                <a:ext uri="{FF2B5EF4-FFF2-40B4-BE49-F238E27FC236}">
                  <a16:creationId xmlns:a16="http://schemas.microsoft.com/office/drawing/2014/main" id="{D42F0FC6-BB1E-48CF-820D-673F39870BD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9155" y="1352142"/>
              <a:ext cx="0" cy="301299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71" name="Group 100">
            <a:extLst>
              <a:ext uri="{FF2B5EF4-FFF2-40B4-BE49-F238E27FC236}">
                <a16:creationId xmlns:a16="http://schemas.microsoft.com/office/drawing/2014/main" id="{66E93B2E-9A20-4C9D-9BCD-9B3EC0E52990}"/>
              </a:ext>
            </a:extLst>
          </p:cNvPr>
          <p:cNvGrpSpPr/>
          <p:nvPr/>
        </p:nvGrpSpPr>
        <p:grpSpPr>
          <a:xfrm rot="16200000" flipH="1">
            <a:off x="6461785" y="5529884"/>
            <a:ext cx="409299" cy="108000"/>
            <a:chOff x="1770505" y="1454489"/>
            <a:chExt cx="409299" cy="96604"/>
          </a:xfrm>
        </p:grpSpPr>
        <p:sp>
          <p:nvSpPr>
            <p:cNvPr id="72" name="Oval 101">
              <a:extLst>
                <a:ext uri="{FF2B5EF4-FFF2-40B4-BE49-F238E27FC236}">
                  <a16:creationId xmlns:a16="http://schemas.microsoft.com/office/drawing/2014/main" id="{CED35C50-76DD-46D1-B844-DD6D34447877}"/>
                </a:ext>
              </a:extLst>
            </p:cNvPr>
            <p:cNvSpPr/>
            <p:nvPr/>
          </p:nvSpPr>
          <p:spPr>
            <a:xfrm>
              <a:off x="1770505" y="1454489"/>
              <a:ext cx="108000" cy="96604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3" name="Straight Arrow Connector 102">
              <a:extLst>
                <a:ext uri="{FF2B5EF4-FFF2-40B4-BE49-F238E27FC236}">
                  <a16:creationId xmlns:a16="http://schemas.microsoft.com/office/drawing/2014/main" id="{8801FF8C-E297-491A-9462-A906B828338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29155" y="1352142"/>
              <a:ext cx="0" cy="301299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74" name="Oval 43">
            <a:extLst>
              <a:ext uri="{FF2B5EF4-FFF2-40B4-BE49-F238E27FC236}">
                <a16:creationId xmlns:a16="http://schemas.microsoft.com/office/drawing/2014/main" id="{927C064E-9D7A-43E5-BFF9-9C15916BADA7}"/>
              </a:ext>
            </a:extLst>
          </p:cNvPr>
          <p:cNvSpPr/>
          <p:nvPr/>
        </p:nvSpPr>
        <p:spPr>
          <a:xfrm>
            <a:off x="1422093" y="3523061"/>
            <a:ext cx="121130" cy="121128"/>
          </a:xfrm>
          <a:prstGeom prst="ellipse">
            <a:avLst/>
          </a:prstGeom>
          <a:solidFill>
            <a:srgbClr val="1D7BAD"/>
          </a:solidFill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Arrow Connector 44">
            <a:extLst>
              <a:ext uri="{FF2B5EF4-FFF2-40B4-BE49-F238E27FC236}">
                <a16:creationId xmlns:a16="http://schemas.microsoft.com/office/drawing/2014/main" id="{68FCC877-6CA2-47BC-8A85-C1477D5A9872}"/>
              </a:ext>
            </a:extLst>
          </p:cNvPr>
          <p:cNvCxnSpPr>
            <a:cxnSpLocks/>
          </p:cNvCxnSpPr>
          <p:nvPr/>
        </p:nvCxnSpPr>
        <p:spPr>
          <a:xfrm>
            <a:off x="1543223" y="3577943"/>
            <a:ext cx="529144" cy="0"/>
          </a:xfrm>
          <a:prstGeom prst="straightConnector1">
            <a:avLst/>
          </a:prstGeom>
          <a:noFill/>
          <a:ln w="19050" cap="flat" cmpd="sng" algn="ctr">
            <a:gradFill>
              <a:gsLst>
                <a:gs pos="0">
                  <a:srgbClr val="31506A">
                    <a:lumMod val="5000"/>
                    <a:lumOff val="95000"/>
                    <a:alpha val="0"/>
                  </a:srgbClr>
                </a:gs>
                <a:gs pos="81000">
                  <a:srgbClr val="1D7BAD"/>
                </a:gs>
              </a:gsLst>
              <a:lin ang="0" scaled="0"/>
            </a:gradFill>
            <a:prstDash val="solid"/>
            <a:miter lim="800000"/>
            <a:tailEnd type="arrow"/>
          </a:ln>
          <a:effectLst/>
        </p:spPr>
      </p:cxnSp>
      <p:grpSp>
        <p:nvGrpSpPr>
          <p:cNvPr id="76" name="Group 45">
            <a:extLst>
              <a:ext uri="{FF2B5EF4-FFF2-40B4-BE49-F238E27FC236}">
                <a16:creationId xmlns:a16="http://schemas.microsoft.com/office/drawing/2014/main" id="{67B7B907-E074-4B33-B369-21EBE168F7DE}"/>
              </a:ext>
            </a:extLst>
          </p:cNvPr>
          <p:cNvGrpSpPr/>
          <p:nvPr/>
        </p:nvGrpSpPr>
        <p:grpSpPr>
          <a:xfrm flipH="1">
            <a:off x="1584552" y="3681085"/>
            <a:ext cx="650274" cy="121128"/>
            <a:chOff x="1757373" y="1454489"/>
            <a:chExt cx="650274" cy="121128"/>
          </a:xfrm>
        </p:grpSpPr>
        <p:sp>
          <p:nvSpPr>
            <p:cNvPr id="77" name="Oval 46">
              <a:extLst>
                <a:ext uri="{FF2B5EF4-FFF2-40B4-BE49-F238E27FC236}">
                  <a16:creationId xmlns:a16="http://schemas.microsoft.com/office/drawing/2014/main" id="{D3B8742F-CED7-451B-AC04-1D4D8AC16902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Arrow Connector 47">
              <a:extLst>
                <a:ext uri="{FF2B5EF4-FFF2-40B4-BE49-F238E27FC236}">
                  <a16:creationId xmlns:a16="http://schemas.microsoft.com/office/drawing/2014/main" id="{81BF52E2-B2C5-4949-BFD4-EFAB71EC67A9}"/>
                </a:ext>
              </a:extLst>
            </p:cNvPr>
            <p:cNvCxnSpPr>
              <a:cxnSpLocks/>
            </p:cNvCxnSpPr>
            <p:nvPr/>
          </p:nvCxnSpPr>
          <p:spPr>
            <a:xfrm>
              <a:off x="1878503" y="1509371"/>
              <a:ext cx="529144" cy="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79" name="Номер слайда 1">
            <a:extLst>
              <a:ext uri="{FF2B5EF4-FFF2-40B4-BE49-F238E27FC236}">
                <a16:creationId xmlns:a16="http://schemas.microsoft.com/office/drawing/2014/main" id="{05C2466F-05F8-43B4-8814-66EF823B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3697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: скругленные углы 97">
            <a:extLst>
              <a:ext uri="{FF2B5EF4-FFF2-40B4-BE49-F238E27FC236}">
                <a16:creationId xmlns:a16="http://schemas.microsoft.com/office/drawing/2014/main" id="{6207EE4A-AE46-485D-8376-0A51ED63D2E9}"/>
              </a:ext>
            </a:extLst>
          </p:cNvPr>
          <p:cNvSpPr/>
          <p:nvPr/>
        </p:nvSpPr>
        <p:spPr>
          <a:xfrm>
            <a:off x="1260629" y="1393794"/>
            <a:ext cx="9552373" cy="4864963"/>
          </a:xfrm>
          <a:prstGeom prst="roundRect">
            <a:avLst>
              <a:gd name="adj" fmla="val 4421"/>
            </a:avLst>
          </a:prstGeom>
          <a:solidFill>
            <a:srgbClr val="31506A">
              <a:lumMod val="75000"/>
            </a:srgbClr>
          </a:solidFill>
          <a:ln w="6350" cap="flat" cmpd="sng" algn="ctr">
            <a:solidFill>
              <a:srgbClr val="859CA3">
                <a:alpha val="4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НСИ по оборудованию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0F6217-124F-4FA0-8D0E-EF7C2F0ED5D7}"/>
              </a:ext>
            </a:extLst>
          </p:cNvPr>
          <p:cNvSpPr/>
          <p:nvPr/>
        </p:nvSpPr>
        <p:spPr>
          <a:xfrm>
            <a:off x="1801000" y="1683708"/>
            <a:ext cx="3200404" cy="431075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ВИД ОБОРУДОВАНИЯ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88AD849-BAD4-46C7-9EF2-652CAB580C81}"/>
              </a:ext>
            </a:extLst>
          </p:cNvPr>
          <p:cNvSpPr/>
          <p:nvPr/>
        </p:nvSpPr>
        <p:spPr>
          <a:xfrm>
            <a:off x="1801000" y="2427488"/>
            <a:ext cx="2534197" cy="431075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ТИП ОБОРУДОВАНИЯ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65C0936-A93E-49BE-992E-46F9165760F3}"/>
              </a:ext>
            </a:extLst>
          </p:cNvPr>
          <p:cNvSpPr/>
          <p:nvPr/>
        </p:nvSpPr>
        <p:spPr>
          <a:xfrm>
            <a:off x="1801000" y="3264575"/>
            <a:ext cx="3242697" cy="960445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МОДЕЛИ ОБОРУДОВАНИЯ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0E3DF76-871A-458B-B220-AA861DFA14EC}"/>
              </a:ext>
            </a:extLst>
          </p:cNvPr>
          <p:cNvSpPr/>
          <p:nvPr/>
        </p:nvSpPr>
        <p:spPr>
          <a:xfrm>
            <a:off x="1801000" y="4714853"/>
            <a:ext cx="2534197" cy="431075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360000" bIns="72000" rtlCol="0" anchor="ctr"/>
          <a:lstStyle/>
          <a:p>
            <a:r>
              <a:rPr lang="ru-RU" sz="1400" kern="0" dirty="0">
                <a:solidFill>
                  <a:srgbClr val="31506A">
                    <a:lumMod val="50000"/>
                  </a:srgbClr>
                </a:solidFill>
              </a:rPr>
              <a:t>НОРМЫ РАСХОДА ГСМ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D454973-534D-49DC-BABA-8027E1A446E4}"/>
              </a:ext>
            </a:extLst>
          </p:cNvPr>
          <p:cNvSpPr/>
          <p:nvPr/>
        </p:nvSpPr>
        <p:spPr>
          <a:xfrm>
            <a:off x="1801000" y="5452881"/>
            <a:ext cx="3200404" cy="431075"/>
          </a:xfrm>
          <a:prstGeom prst="roundRect">
            <a:avLst/>
          </a:prstGeom>
          <a:gradFill>
            <a:gsLst>
              <a:gs pos="98000">
                <a:srgbClr val="F7C95E"/>
              </a:gs>
              <a:gs pos="0">
                <a:srgbClr val="F7C95E">
                  <a:lumMod val="40000"/>
                  <a:lumOff val="60000"/>
                </a:srgbClr>
              </a:gs>
            </a:gsLst>
            <a:lin ang="3360000" scaled="0"/>
          </a:gradFill>
          <a:ln w="28575" cap="flat" cmpd="sng" algn="ctr">
            <a:noFill/>
            <a:prstDash val="solid"/>
            <a:miter lim="800000"/>
          </a:ln>
          <a:effectLst/>
        </p:spPr>
        <p:txBody>
          <a:bodyPr lIns="360000" bIns="72000" rtlCol="0" anchor="ctr"/>
          <a:lstStyle/>
          <a:p>
            <a:r>
              <a:rPr lang="ru-RU" sz="1400" kern="0" dirty="0">
                <a:solidFill>
                  <a:srgbClr val="31506A">
                    <a:lumMod val="50000"/>
                  </a:srgbClr>
                </a:solidFill>
              </a:rPr>
              <a:t>СЧЕТЧИКИ И НАРАБОТКА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CF9C7E-CAE7-472D-9642-E6DEFAE6F0EE}"/>
              </a:ext>
            </a:extLst>
          </p:cNvPr>
          <p:cNvSpPr/>
          <p:nvPr/>
        </p:nvSpPr>
        <p:spPr>
          <a:xfrm>
            <a:off x="5565004" y="3261700"/>
            <a:ext cx="2412000" cy="960445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МАРКИ ОБОРУДОВАНИЯ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955054D-2F99-47AC-8C79-4C5E81A9A148}"/>
              </a:ext>
            </a:extLst>
          </p:cNvPr>
          <p:cNvSpPr/>
          <p:nvPr/>
        </p:nvSpPr>
        <p:spPr>
          <a:xfrm>
            <a:off x="5565004" y="1733620"/>
            <a:ext cx="2412000" cy="960445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ТЕХНОЛОГИЧЕСКИЕ ГРУППЫ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0681CFC-8BA8-4EAD-BB40-DBEDFE777A9E}"/>
              </a:ext>
            </a:extLst>
          </p:cNvPr>
          <p:cNvSpPr/>
          <p:nvPr/>
        </p:nvSpPr>
        <p:spPr>
          <a:xfrm>
            <a:off x="5565004" y="4493152"/>
            <a:ext cx="2412000" cy="1409472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ОБОРУДОВАНИЕ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4A503A5-D02B-46B8-8A8D-73C57DB0BB00}"/>
              </a:ext>
            </a:extLst>
          </p:cNvPr>
          <p:cNvSpPr/>
          <p:nvPr/>
        </p:nvSpPr>
        <p:spPr>
          <a:xfrm>
            <a:off x="8469096" y="1827752"/>
            <a:ext cx="1908000" cy="64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Условия горных работ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CA82E64-ED6B-4C34-A0A9-FA8CD8D23C75}"/>
              </a:ext>
            </a:extLst>
          </p:cNvPr>
          <p:cNvSpPr/>
          <p:nvPr/>
        </p:nvSpPr>
        <p:spPr>
          <a:xfrm>
            <a:off x="8469096" y="3400364"/>
            <a:ext cx="1908000" cy="648000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Нормы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горных работ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F4FAAC9-0A99-4C8A-A6AF-5713B5172CA3}"/>
              </a:ext>
            </a:extLst>
          </p:cNvPr>
          <p:cNvSpPr/>
          <p:nvPr/>
        </p:nvSpPr>
        <p:spPr>
          <a:xfrm>
            <a:off x="8472841" y="2541308"/>
            <a:ext cx="1908000" cy="758389"/>
          </a:xfrm>
          <a:prstGeom prst="roundRect">
            <a:avLst/>
          </a:prstGeom>
          <a:solidFill>
            <a:srgbClr val="31506A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Нормы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технологических перевозок</a:t>
            </a:r>
          </a:p>
        </p:txBody>
      </p: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F470A8F0-231A-400A-8179-FA952403A67F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8299654" y="2151752"/>
            <a:ext cx="169443" cy="1660102"/>
          </a:xfrm>
          <a:prstGeom prst="bentConnector2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D1BE235-BB8E-4001-BCA8-0E71E7F35ED1}"/>
              </a:ext>
            </a:extLst>
          </p:cNvPr>
          <p:cNvCxnSpPr/>
          <p:nvPr/>
        </p:nvCxnSpPr>
        <p:spPr>
          <a:xfrm flipH="1">
            <a:off x="7977004" y="3716680"/>
            <a:ext cx="468000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81">
            <a:extLst>
              <a:ext uri="{FF2B5EF4-FFF2-40B4-BE49-F238E27FC236}">
                <a16:creationId xmlns:a16="http://schemas.microsoft.com/office/drawing/2014/main" id="{EEE88EED-DF14-45AF-B7F9-79C2913CE9F2}"/>
              </a:ext>
            </a:extLst>
          </p:cNvPr>
          <p:cNvGrpSpPr/>
          <p:nvPr/>
        </p:nvGrpSpPr>
        <p:grpSpPr>
          <a:xfrm rot="16200000" flipH="1">
            <a:off x="3559734" y="4355381"/>
            <a:ext cx="445130" cy="121128"/>
            <a:chOff x="1757373" y="1454489"/>
            <a:chExt cx="445130" cy="121128"/>
          </a:xfrm>
        </p:grpSpPr>
        <p:sp>
          <p:nvSpPr>
            <p:cNvPr id="35" name="Oval 82">
              <a:extLst>
                <a:ext uri="{FF2B5EF4-FFF2-40B4-BE49-F238E27FC236}">
                  <a16:creationId xmlns:a16="http://schemas.microsoft.com/office/drawing/2014/main" id="{2D6F9503-5AC8-4AE3-B425-6A3BD1F33644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Arrow Connector 83">
              <a:extLst>
                <a:ext uri="{FF2B5EF4-FFF2-40B4-BE49-F238E27FC236}">
                  <a16:creationId xmlns:a16="http://schemas.microsoft.com/office/drawing/2014/main" id="{F7C01F97-4AFE-4FBD-BC82-5A771B343FB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40503" y="1347371"/>
              <a:ext cx="0" cy="324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37" name="Group 81">
            <a:extLst>
              <a:ext uri="{FF2B5EF4-FFF2-40B4-BE49-F238E27FC236}">
                <a16:creationId xmlns:a16="http://schemas.microsoft.com/office/drawing/2014/main" id="{DE9B0C3A-9208-477F-B583-399F18D0038E}"/>
              </a:ext>
            </a:extLst>
          </p:cNvPr>
          <p:cNvGrpSpPr/>
          <p:nvPr/>
        </p:nvGrpSpPr>
        <p:grpSpPr>
          <a:xfrm rot="5400000" flipH="1">
            <a:off x="3559734" y="3000261"/>
            <a:ext cx="445130" cy="121128"/>
            <a:chOff x="1757373" y="1454489"/>
            <a:chExt cx="445130" cy="121128"/>
          </a:xfrm>
        </p:grpSpPr>
        <p:sp>
          <p:nvSpPr>
            <p:cNvPr id="38" name="Oval 82">
              <a:extLst>
                <a:ext uri="{FF2B5EF4-FFF2-40B4-BE49-F238E27FC236}">
                  <a16:creationId xmlns:a16="http://schemas.microsoft.com/office/drawing/2014/main" id="{230F6C9B-96BA-4550-A433-E9D2762C3CD9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Arrow Connector 83">
              <a:extLst>
                <a:ext uri="{FF2B5EF4-FFF2-40B4-BE49-F238E27FC236}">
                  <a16:creationId xmlns:a16="http://schemas.microsoft.com/office/drawing/2014/main" id="{BB6C8A60-F8A4-4971-94F7-5D2A50B076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40503" y="1347371"/>
              <a:ext cx="0" cy="324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40" name="Group 81">
            <a:extLst>
              <a:ext uri="{FF2B5EF4-FFF2-40B4-BE49-F238E27FC236}">
                <a16:creationId xmlns:a16="http://schemas.microsoft.com/office/drawing/2014/main" id="{068C96BA-9264-4852-BBA1-1A46EDC5017B}"/>
              </a:ext>
            </a:extLst>
          </p:cNvPr>
          <p:cNvGrpSpPr/>
          <p:nvPr/>
        </p:nvGrpSpPr>
        <p:grpSpPr>
          <a:xfrm rot="5400000" flipH="1">
            <a:off x="4048314" y="2658261"/>
            <a:ext cx="1129130" cy="121128"/>
            <a:chOff x="1757373" y="1454489"/>
            <a:chExt cx="1129130" cy="121128"/>
          </a:xfrm>
        </p:grpSpPr>
        <p:sp>
          <p:nvSpPr>
            <p:cNvPr id="42" name="Oval 82">
              <a:extLst>
                <a:ext uri="{FF2B5EF4-FFF2-40B4-BE49-F238E27FC236}">
                  <a16:creationId xmlns:a16="http://schemas.microsoft.com/office/drawing/2014/main" id="{10AEB113-B3F4-4F02-AC59-771DD08C8544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Arrow Connector 83">
              <a:extLst>
                <a:ext uri="{FF2B5EF4-FFF2-40B4-BE49-F238E27FC236}">
                  <a16:creationId xmlns:a16="http://schemas.microsoft.com/office/drawing/2014/main" id="{5C830D94-8EA3-466C-85C3-015EF45443D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82503" y="1005371"/>
              <a:ext cx="0" cy="1008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44" name="Group 81">
            <a:extLst>
              <a:ext uri="{FF2B5EF4-FFF2-40B4-BE49-F238E27FC236}">
                <a16:creationId xmlns:a16="http://schemas.microsoft.com/office/drawing/2014/main" id="{BA80CC42-FB59-48CE-9A97-AC84641F61C6}"/>
              </a:ext>
            </a:extLst>
          </p:cNvPr>
          <p:cNvGrpSpPr/>
          <p:nvPr/>
        </p:nvGrpSpPr>
        <p:grpSpPr>
          <a:xfrm rot="5400000" flipH="1">
            <a:off x="6496300" y="2942167"/>
            <a:ext cx="530838" cy="121128"/>
            <a:chOff x="1757373" y="1454489"/>
            <a:chExt cx="530838" cy="121128"/>
          </a:xfrm>
        </p:grpSpPr>
        <p:sp>
          <p:nvSpPr>
            <p:cNvPr id="45" name="Oval 82">
              <a:extLst>
                <a:ext uri="{FF2B5EF4-FFF2-40B4-BE49-F238E27FC236}">
                  <a16:creationId xmlns:a16="http://schemas.microsoft.com/office/drawing/2014/main" id="{77130507-8B4B-41BA-9482-569522FC0854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Arrow Connector 83">
              <a:extLst>
                <a:ext uri="{FF2B5EF4-FFF2-40B4-BE49-F238E27FC236}">
                  <a16:creationId xmlns:a16="http://schemas.microsoft.com/office/drawing/2014/main" id="{CB9296CA-347F-4072-B276-91802A6788C8}"/>
                </a:ext>
              </a:extLst>
            </p:cNvPr>
            <p:cNvCxnSpPr>
              <a:cxnSpLocks/>
              <a:stCxn id="45" idx="6"/>
            </p:cNvCxnSpPr>
            <p:nvPr/>
          </p:nvCxnSpPr>
          <p:spPr>
            <a:xfrm rot="5400000" flipH="1" flipV="1">
              <a:off x="2083357" y="1310199"/>
              <a:ext cx="0" cy="409708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47" name="Group 81">
            <a:extLst>
              <a:ext uri="{FF2B5EF4-FFF2-40B4-BE49-F238E27FC236}">
                <a16:creationId xmlns:a16="http://schemas.microsoft.com/office/drawing/2014/main" id="{22B5774E-08D6-4A25-90C9-47E079582D64}"/>
              </a:ext>
            </a:extLst>
          </p:cNvPr>
          <p:cNvGrpSpPr/>
          <p:nvPr/>
        </p:nvGrpSpPr>
        <p:grpSpPr>
          <a:xfrm rot="5400000" flipH="1">
            <a:off x="6610553" y="4322032"/>
            <a:ext cx="320902" cy="121128"/>
            <a:chOff x="1757373" y="1454489"/>
            <a:chExt cx="320902" cy="121128"/>
          </a:xfrm>
        </p:grpSpPr>
        <p:sp>
          <p:nvSpPr>
            <p:cNvPr id="48" name="Oval 82">
              <a:extLst>
                <a:ext uri="{FF2B5EF4-FFF2-40B4-BE49-F238E27FC236}">
                  <a16:creationId xmlns:a16="http://schemas.microsoft.com/office/drawing/2014/main" id="{86F2655E-DE43-4253-9B65-1A9BEDF129D5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Arrow Connector 83">
              <a:extLst>
                <a:ext uri="{FF2B5EF4-FFF2-40B4-BE49-F238E27FC236}">
                  <a16:creationId xmlns:a16="http://schemas.microsoft.com/office/drawing/2014/main" id="{A451A174-C24C-46F5-8B57-8868B2A120BA}"/>
                </a:ext>
              </a:extLst>
            </p:cNvPr>
            <p:cNvCxnSpPr>
              <a:cxnSpLocks/>
              <a:stCxn id="48" idx="6"/>
              <a:endCxn id="9" idx="2"/>
            </p:cNvCxnSpPr>
            <p:nvPr/>
          </p:nvCxnSpPr>
          <p:spPr>
            <a:xfrm rot="5400000" flipH="1" flipV="1">
              <a:off x="1978389" y="1415167"/>
              <a:ext cx="0" cy="199772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50" name="Group 81">
            <a:extLst>
              <a:ext uri="{FF2B5EF4-FFF2-40B4-BE49-F238E27FC236}">
                <a16:creationId xmlns:a16="http://schemas.microsoft.com/office/drawing/2014/main" id="{1840FE11-7848-4630-A0B9-AA2D02FEFECF}"/>
              </a:ext>
            </a:extLst>
          </p:cNvPr>
          <p:cNvGrpSpPr/>
          <p:nvPr/>
        </p:nvGrpSpPr>
        <p:grpSpPr>
          <a:xfrm rot="10800000" flipH="1">
            <a:off x="4991634" y="3662541"/>
            <a:ext cx="553130" cy="121128"/>
            <a:chOff x="1757373" y="1454489"/>
            <a:chExt cx="553130" cy="121128"/>
          </a:xfrm>
        </p:grpSpPr>
        <p:sp>
          <p:nvSpPr>
            <p:cNvPr id="51" name="Oval 82">
              <a:extLst>
                <a:ext uri="{FF2B5EF4-FFF2-40B4-BE49-F238E27FC236}">
                  <a16:creationId xmlns:a16="http://schemas.microsoft.com/office/drawing/2014/main" id="{0E7E2F39-FACC-4A37-8B99-20823766758A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83">
              <a:extLst>
                <a:ext uri="{FF2B5EF4-FFF2-40B4-BE49-F238E27FC236}">
                  <a16:creationId xmlns:a16="http://schemas.microsoft.com/office/drawing/2014/main" id="{D54C0267-4CB2-47C9-8C1C-5111C6C0F87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94503" y="1293371"/>
              <a:ext cx="0" cy="432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53" name="Group 81">
            <a:extLst>
              <a:ext uri="{FF2B5EF4-FFF2-40B4-BE49-F238E27FC236}">
                <a16:creationId xmlns:a16="http://schemas.microsoft.com/office/drawing/2014/main" id="{1CA57D46-49C5-4EAA-AC6B-973197BBD9B9}"/>
              </a:ext>
            </a:extLst>
          </p:cNvPr>
          <p:cNvGrpSpPr/>
          <p:nvPr/>
        </p:nvGrpSpPr>
        <p:grpSpPr>
          <a:xfrm rot="2032151" flipH="1">
            <a:off x="5028687" y="4213232"/>
            <a:ext cx="734587" cy="369990"/>
            <a:chOff x="1757373" y="1326167"/>
            <a:chExt cx="734587" cy="369990"/>
          </a:xfrm>
        </p:grpSpPr>
        <p:sp>
          <p:nvSpPr>
            <p:cNvPr id="54" name="Oval 82">
              <a:extLst>
                <a:ext uri="{FF2B5EF4-FFF2-40B4-BE49-F238E27FC236}">
                  <a16:creationId xmlns:a16="http://schemas.microsoft.com/office/drawing/2014/main" id="{B903E5F7-C5C1-47BE-968B-4828B410411C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Arrow Connector 83">
              <a:extLst>
                <a:ext uri="{FF2B5EF4-FFF2-40B4-BE49-F238E27FC236}">
                  <a16:creationId xmlns:a16="http://schemas.microsoft.com/office/drawing/2014/main" id="{620C24AA-73EC-45FD-A283-3A684084E183}"/>
                </a:ext>
              </a:extLst>
            </p:cNvPr>
            <p:cNvCxnSpPr>
              <a:cxnSpLocks/>
            </p:cNvCxnSpPr>
            <p:nvPr/>
          </p:nvCxnSpPr>
          <p:spPr>
            <a:xfrm rot="2032151" flipV="1">
              <a:off x="1934285" y="1326167"/>
              <a:ext cx="557675" cy="36999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grpSp>
        <p:nvGrpSpPr>
          <p:cNvPr id="56" name="Group 81">
            <a:extLst>
              <a:ext uri="{FF2B5EF4-FFF2-40B4-BE49-F238E27FC236}">
                <a16:creationId xmlns:a16="http://schemas.microsoft.com/office/drawing/2014/main" id="{35D45F7F-1DE1-4007-8E95-392803E26739}"/>
              </a:ext>
            </a:extLst>
          </p:cNvPr>
          <p:cNvGrpSpPr/>
          <p:nvPr/>
        </p:nvGrpSpPr>
        <p:grpSpPr>
          <a:xfrm rot="16200000" flipH="1">
            <a:off x="4042794" y="4733382"/>
            <a:ext cx="1201130" cy="121128"/>
            <a:chOff x="1757373" y="1454489"/>
            <a:chExt cx="1201130" cy="121128"/>
          </a:xfrm>
        </p:grpSpPr>
        <p:sp>
          <p:nvSpPr>
            <p:cNvPr id="57" name="Oval 82">
              <a:extLst>
                <a:ext uri="{FF2B5EF4-FFF2-40B4-BE49-F238E27FC236}">
                  <a16:creationId xmlns:a16="http://schemas.microsoft.com/office/drawing/2014/main" id="{BC288309-F57C-4291-BEF7-51CC818C499F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Arrow Connector 83">
              <a:extLst>
                <a:ext uri="{FF2B5EF4-FFF2-40B4-BE49-F238E27FC236}">
                  <a16:creationId xmlns:a16="http://schemas.microsoft.com/office/drawing/2014/main" id="{22C874CC-8343-490D-B726-8EB547A4B41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418503" y="969371"/>
              <a:ext cx="0" cy="1080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sp>
        <p:nvSpPr>
          <p:cNvPr id="59" name="Номер слайда 1">
            <a:extLst>
              <a:ext uri="{FF2B5EF4-FFF2-40B4-BE49-F238E27FC236}">
                <a16:creationId xmlns:a16="http://schemas.microsoft.com/office/drawing/2014/main" id="{3FF686C9-4AFC-4E82-95E3-7478CD24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6850" y="6486947"/>
            <a:ext cx="459373" cy="25177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0A23B-64CD-4924-9B44-D7B9484B03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CEF7E062-7AD1-4B34-BD11-F0DF59E614F5}"/>
              </a:ext>
            </a:extLst>
          </p:cNvPr>
          <p:cNvSpPr/>
          <p:nvPr/>
        </p:nvSpPr>
        <p:spPr>
          <a:xfrm>
            <a:off x="8469096" y="5145928"/>
            <a:ext cx="1919907" cy="755440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Объекты </a:t>
            </a:r>
            <a:br>
              <a:rPr lang="ru-RU" sz="1400" kern="0" dirty="0">
                <a:solidFill>
                  <a:srgbClr val="FFFFFF"/>
                </a:solidFill>
              </a:rPr>
            </a:br>
            <a:r>
              <a:rPr lang="ru-RU" sz="1400" kern="0" dirty="0">
                <a:solidFill>
                  <a:srgbClr val="FFFFFF"/>
                </a:solidFill>
              </a:rPr>
              <a:t>эксплуатации</a:t>
            </a:r>
          </a:p>
        </p:txBody>
      </p:sp>
      <p:grpSp>
        <p:nvGrpSpPr>
          <p:cNvPr id="62" name="Group 81">
            <a:extLst>
              <a:ext uri="{FF2B5EF4-FFF2-40B4-BE49-F238E27FC236}">
                <a16:creationId xmlns:a16="http://schemas.microsoft.com/office/drawing/2014/main" id="{4FCB54D7-6742-4E30-BF8A-7F123358CDC1}"/>
              </a:ext>
            </a:extLst>
          </p:cNvPr>
          <p:cNvGrpSpPr/>
          <p:nvPr/>
        </p:nvGrpSpPr>
        <p:grpSpPr>
          <a:xfrm flipH="1">
            <a:off x="7977004" y="5444811"/>
            <a:ext cx="553130" cy="121128"/>
            <a:chOff x="1757373" y="1454489"/>
            <a:chExt cx="553130" cy="121128"/>
          </a:xfrm>
        </p:grpSpPr>
        <p:sp>
          <p:nvSpPr>
            <p:cNvPr id="63" name="Oval 82">
              <a:extLst>
                <a:ext uri="{FF2B5EF4-FFF2-40B4-BE49-F238E27FC236}">
                  <a16:creationId xmlns:a16="http://schemas.microsoft.com/office/drawing/2014/main" id="{B7847589-13CE-4D5B-B1D8-4000AE19A058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Arrow Connector 83">
              <a:extLst>
                <a:ext uri="{FF2B5EF4-FFF2-40B4-BE49-F238E27FC236}">
                  <a16:creationId xmlns:a16="http://schemas.microsoft.com/office/drawing/2014/main" id="{89217EFB-49D2-424F-924D-2403B8A950F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94503" y="1293371"/>
              <a:ext cx="0" cy="432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A2D0CEDE-08ED-4198-A767-56AEC20CD8C9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8299655" y="2920503"/>
            <a:ext cx="173187" cy="1"/>
          </a:xfrm>
          <a:prstGeom prst="bent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914602AE-62BC-47A0-BE9F-300A1CDA31B2}"/>
              </a:ext>
            </a:extLst>
          </p:cNvPr>
          <p:cNvSpPr/>
          <p:nvPr/>
        </p:nvSpPr>
        <p:spPr>
          <a:xfrm>
            <a:off x="8483984" y="4493151"/>
            <a:ext cx="1919907" cy="572152"/>
          </a:xfrm>
          <a:prstGeom prst="roundRect">
            <a:avLst/>
          </a:prstGeom>
          <a:solidFill>
            <a:srgbClr val="859CA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ru-RU" sz="1400" kern="0" dirty="0">
                <a:solidFill>
                  <a:srgbClr val="FFFFFF"/>
                </a:solidFill>
              </a:rPr>
              <a:t>Рабочие центры</a:t>
            </a:r>
          </a:p>
        </p:txBody>
      </p:sp>
      <p:grpSp>
        <p:nvGrpSpPr>
          <p:cNvPr id="67" name="Group 81">
            <a:extLst>
              <a:ext uri="{FF2B5EF4-FFF2-40B4-BE49-F238E27FC236}">
                <a16:creationId xmlns:a16="http://schemas.microsoft.com/office/drawing/2014/main" id="{42C0426B-48E4-424A-9119-8BCCA9873090}"/>
              </a:ext>
            </a:extLst>
          </p:cNvPr>
          <p:cNvGrpSpPr/>
          <p:nvPr/>
        </p:nvGrpSpPr>
        <p:grpSpPr>
          <a:xfrm flipH="1">
            <a:off x="7977004" y="4736201"/>
            <a:ext cx="553130" cy="121128"/>
            <a:chOff x="1757373" y="1454489"/>
            <a:chExt cx="553130" cy="121128"/>
          </a:xfrm>
        </p:grpSpPr>
        <p:sp>
          <p:nvSpPr>
            <p:cNvPr id="68" name="Oval 82">
              <a:extLst>
                <a:ext uri="{FF2B5EF4-FFF2-40B4-BE49-F238E27FC236}">
                  <a16:creationId xmlns:a16="http://schemas.microsoft.com/office/drawing/2014/main" id="{44DB3541-FDC7-427B-ACED-789D1E5CF73D}"/>
                </a:ext>
              </a:extLst>
            </p:cNvPr>
            <p:cNvSpPr/>
            <p:nvPr/>
          </p:nvSpPr>
          <p:spPr>
            <a:xfrm>
              <a:off x="1757373" y="1454489"/>
              <a:ext cx="121130" cy="121128"/>
            </a:xfrm>
            <a:prstGeom prst="ellipse">
              <a:avLst/>
            </a:prstGeom>
            <a:solidFill>
              <a:srgbClr val="31506A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9" name="Straight Arrow Connector 83">
              <a:extLst>
                <a:ext uri="{FF2B5EF4-FFF2-40B4-BE49-F238E27FC236}">
                  <a16:creationId xmlns:a16="http://schemas.microsoft.com/office/drawing/2014/main" id="{12B33A34-29E2-4D8C-8972-CA318A331E3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94503" y="1293371"/>
              <a:ext cx="0" cy="432000"/>
            </a:xfrm>
            <a:prstGeom prst="straightConnector1">
              <a:avLst/>
            </a:prstGeom>
            <a:noFill/>
            <a:ln w="19050" cap="flat" cmpd="sng" algn="ctr">
              <a:gradFill>
                <a:gsLst>
                  <a:gs pos="0">
                    <a:srgbClr val="31506A">
                      <a:lumMod val="5000"/>
                      <a:lumOff val="95000"/>
                      <a:alpha val="0"/>
                    </a:srgbClr>
                  </a:gs>
                  <a:gs pos="81000">
                    <a:srgbClr val="FFFFFF"/>
                  </a:gs>
                </a:gsLst>
                <a:lin ang="5400000" scaled="0"/>
              </a:gradFill>
              <a:prstDash val="solid"/>
              <a:miter lim="800000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23292042"/>
      </p:ext>
    </p:extLst>
  </p:cSld>
  <p:clrMapOvr>
    <a:masterClrMapping/>
  </p:clrMapOvr>
</p:sld>
</file>

<file path=ppt/theme/theme1.xml><?xml version="1.0" encoding="utf-8"?>
<a:theme xmlns:a="http://schemas.openxmlformats.org/drawingml/2006/main" name="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Синерго Заключительные слайды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Синерго Для таблиц, изображе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Синерго Для таблиц, изображений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инерго Заключительн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20352</TotalTime>
  <Words>12554</Words>
  <Application>Microsoft Office PowerPoint</Application>
  <PresentationFormat>Широкоэкранный</PresentationFormat>
  <Paragraphs>1376</Paragraphs>
  <Slides>147</Slides>
  <Notes>144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147</vt:i4>
      </vt:variant>
    </vt:vector>
  </HeadingPairs>
  <TitlesOfParts>
    <vt:vector size="168" baseType="lpstr">
      <vt:lpstr>Arial</vt:lpstr>
      <vt:lpstr>Calibri</vt:lpstr>
      <vt:lpstr>Calibri (Основной текст)</vt:lpstr>
      <vt:lpstr>Calibri Light</vt:lpstr>
      <vt:lpstr>Gotham Pro</vt:lpstr>
      <vt:lpstr>Gotham Pro Medium</vt:lpstr>
      <vt:lpstr>Montserrat</vt:lpstr>
      <vt:lpstr>Wingdings</vt:lpstr>
      <vt:lpstr>Синерго Текст</vt:lpstr>
      <vt:lpstr>2_Синерго Текст</vt:lpstr>
      <vt:lpstr>1_Синерго Текст</vt:lpstr>
      <vt:lpstr>Синерго Текст с 1С</vt:lpstr>
      <vt:lpstr>2_Синерго Текст с 1С</vt:lpstr>
      <vt:lpstr>1_Синерго Текст с 1С</vt:lpstr>
      <vt:lpstr>Синерго Для таблиц, изображений</vt:lpstr>
      <vt:lpstr>Синерго Для таблиц, изображений с 1С</vt:lpstr>
      <vt:lpstr>Синерго Заключительные слайды</vt:lpstr>
      <vt:lpstr>1_Синерго Заключительные слайды с 1С</vt:lpstr>
      <vt:lpstr>3_Синерго Текст с 1С</vt:lpstr>
      <vt:lpstr>Тема Office</vt:lpstr>
      <vt:lpstr>CorelPhotoPaint.Image.11</vt:lpstr>
      <vt:lpstr>Презентация PowerPoint</vt:lpstr>
      <vt:lpstr>О компании «Синерго»</vt:lpstr>
      <vt:lpstr>Презентация PowerPoint</vt:lpstr>
      <vt:lpstr>Возможности для основных групп пользователей</vt:lpstr>
      <vt:lpstr>Презентация PowerPoint</vt:lpstr>
      <vt:lpstr>Мониторинг производственных показателей</vt:lpstr>
      <vt:lpstr>Отраслевой функционал линейки решений «1С:Горнодобывающая промышленность» </vt:lpstr>
      <vt:lpstr>Производственное планирование</vt:lpstr>
      <vt:lpstr>Возможности при планировании производственной программы</vt:lpstr>
      <vt:lpstr>Производственное планирование</vt:lpstr>
      <vt:lpstr>Сбалансированность планов производственной программы</vt:lpstr>
      <vt:lpstr>Расчет нормируемых потребностей при планировании</vt:lpstr>
      <vt:lpstr>Управление горными и геологоразведочными работами</vt:lpstr>
      <vt:lpstr>Параллельный учет по видам данных</vt:lpstr>
      <vt:lpstr>Гибкая настройка аналитик оперативного учета</vt:lpstr>
      <vt:lpstr>Структура месторождения</vt:lpstr>
      <vt:lpstr>Учет запасов полезных ископаемых</vt:lpstr>
      <vt:lpstr>Учет разубоживания и потерь полезных ископаемых</vt:lpstr>
      <vt:lpstr>Учет запасов полезных ископаемых</vt:lpstr>
      <vt:lpstr>Планирование горных и геологоразведочных работ</vt:lpstr>
      <vt:lpstr>Сменное планирование горных и геологоразведочных работ</vt:lpstr>
      <vt:lpstr>Возможности для нормирования горных и геологоразведочных работ</vt:lpstr>
      <vt:lpstr>Нормирование производительности  горных и геолого-разведочных работ</vt:lpstr>
      <vt:lpstr>Нормирование технологических перевозок</vt:lpstr>
      <vt:lpstr>Нормирование технологических перевозок</vt:lpstr>
      <vt:lpstr>Учет веса и объема работ</vt:lpstr>
      <vt:lpstr>Нормирование потребностей в материалах и услугах при выполнении горных и геолого-разведочных работ</vt:lpstr>
      <vt:lpstr>Оперативный учет горных и геологоразведочных работ</vt:lpstr>
      <vt:lpstr>Учет горных работ по сухому весу </vt:lpstr>
      <vt:lpstr>Маркшейдерские замеры</vt:lpstr>
      <vt:lpstr>Приемка работ</vt:lpstr>
      <vt:lpstr>Оперативный учет остатков продукции на складах</vt:lpstr>
      <vt:lpstr>Анализ исполнения сменных нарядов</vt:lpstr>
      <vt:lpstr>План-фактный и факторный анализ горных и геологоразведочных работ</vt:lpstr>
      <vt:lpstr>Анализ оперативных данных</vt:lpstr>
      <vt:lpstr>Управление переработкой полезных ископаемых</vt:lpstr>
      <vt:lpstr>Нормативная информация по переработке продукции</vt:lpstr>
      <vt:lpstr>Нормативная информация по переработке продукции</vt:lpstr>
      <vt:lpstr>Ресурсные спецификации переработки продукции</vt:lpstr>
      <vt:lpstr>Планирование переработки</vt:lpstr>
      <vt:lpstr>Учет технологических показателей</vt:lpstr>
      <vt:lpstr>Учет переработки за смену</vt:lpstr>
      <vt:lpstr>Корректировка переработки</vt:lpstr>
      <vt:lpstr>Учет результатов переработки сторонним переработчиком</vt:lpstr>
      <vt:lpstr>Учет незавершенного производства перерабатывающей фабрики</vt:lpstr>
      <vt:lpstr>Учет незавершенного производства перерабатывающей фабрики</vt:lpstr>
      <vt:lpstr>Анализ оперативных данных</vt:lpstr>
      <vt:lpstr>План-фактный анализ переработки</vt:lpstr>
      <vt:lpstr>Управление качеством</vt:lpstr>
      <vt:lpstr>Возможности подсистемы управления качеством</vt:lpstr>
      <vt:lpstr>Показатели качества</vt:lpstr>
      <vt:lpstr>Учет проб</vt:lpstr>
      <vt:lpstr>Заказы на испытания</vt:lpstr>
      <vt:lpstr>Измерение качественных показателей продукции</vt:lpstr>
      <vt:lpstr>Расчеты цены по качеству продукции</vt:lpstr>
      <vt:lpstr>Установка качества продукции</vt:lpstr>
      <vt:lpstr>Установка качества продукции</vt:lpstr>
      <vt:lpstr>Установка брака и несоответствия продукции</vt:lpstr>
      <vt:lpstr>Отчетность по пробам и лабораторным анализам</vt:lpstr>
      <vt:lpstr>Баланс металлов</vt:lpstr>
      <vt:lpstr>Баланс металлов</vt:lpstr>
      <vt:lpstr>Баланс металлов</vt:lpstr>
      <vt:lpstr>Управление складом, движением и транспортировкой продукции</vt:lpstr>
      <vt:lpstr>Шихтование горной массы</vt:lpstr>
      <vt:lpstr>Перемаркировка продукции</vt:lpstr>
      <vt:lpstr>Списание продукции со склада</vt:lpstr>
      <vt:lpstr>Планирование отгрузки</vt:lpstr>
      <vt:lpstr>Планирование поступлений</vt:lpstr>
      <vt:lpstr>Планирование остатков</vt:lpstr>
      <vt:lpstr>Планирование внутренних перевозок</vt:lpstr>
      <vt:lpstr>Условия отгрузки продукции</vt:lpstr>
      <vt:lpstr>Разрешения на отгрузку продукции</vt:lpstr>
      <vt:lpstr>Талоны на отгрузку продукции автотранспортом</vt:lpstr>
      <vt:lpstr>Анализ отгрузок</vt:lpstr>
      <vt:lpstr>Анализ отгрузок</vt:lpstr>
      <vt:lpstr>Транспортировка продукции автотранспортом</vt:lpstr>
      <vt:lpstr>Поступление продукции</vt:lpstr>
      <vt:lpstr>Поступление и перемещение продукции</vt:lpstr>
      <vt:lpstr>Отгрузка продукции автотранспортом</vt:lpstr>
      <vt:lpstr>Возврат продукции автотранспортом</vt:lpstr>
      <vt:lpstr>Отгрузка железнодорожным транспортом</vt:lpstr>
      <vt:lpstr>Документы движения вагонов</vt:lpstr>
      <vt:lpstr>Погрузка и разгрузка вагонов</vt:lpstr>
      <vt:lpstr>Отправка вагонов</vt:lpstr>
      <vt:lpstr>Отгрузка ж/д транспортом и формирование реализаций</vt:lpstr>
      <vt:lpstr>Маневровые работы</vt:lpstr>
      <vt:lpstr>Контроль времени нахождения вагонов на путях</vt:lpstr>
      <vt:lpstr>Дислокация вагонов</vt:lpstr>
      <vt:lpstr>Доставка вагонов грузополучателю</vt:lpstr>
      <vt:lpstr>Рабочий стол железнодорожного диспетчера</vt:lpstr>
      <vt:lpstr>Анализ железнодорожной отгрузки и состояния вагонов</vt:lpstr>
      <vt:lpstr>Анализ железнодорожной отгрузки и состояния вагонов</vt:lpstr>
      <vt:lpstr>Отгрузка водным транспортом</vt:lpstr>
      <vt:lpstr>Отгрузка водным транспортом</vt:lpstr>
      <vt:lpstr>Отгрузка водным транспортом</vt:lpstr>
      <vt:lpstr>Перемещение водным транспортом</vt:lpstr>
      <vt:lpstr>Отгрузка без транспорта</vt:lpstr>
      <vt:lpstr>Управление оборудованием и организация ремонтов</vt:lpstr>
      <vt:lpstr>НСИ по оборудованию</vt:lpstr>
      <vt:lpstr>Информация по оборудованию</vt:lpstr>
      <vt:lpstr>Регламентированные простои</vt:lpstr>
      <vt:lpstr>Планирование доступности оборудования</vt:lpstr>
      <vt:lpstr>Состав оборудования смены</vt:lpstr>
      <vt:lpstr>Показания счетчиков и наработка</vt:lpstr>
      <vt:lpstr>Учет времени работы и простоев оборудования</vt:lpstr>
      <vt:lpstr>Анализ простоев</vt:lpstr>
      <vt:lpstr>Анализ календарного фонда времени работы оборудования</vt:lpstr>
      <vt:lpstr>План-фактный анализ доступности оборудования</vt:lpstr>
      <vt:lpstr>Учет и групповая печать путевых листов</vt:lpstr>
      <vt:lpstr>Учет и групповая печать путевых листов</vt:lpstr>
      <vt:lpstr>Рабочий стол транспортного диспетчера</vt:lpstr>
      <vt:lpstr>Учет работы хозтранспорта и спецтехники</vt:lpstr>
      <vt:lpstr>Учет допусков сотрудников</vt:lpstr>
      <vt:lpstr>Передача оборудования контрагенту</vt:lpstr>
      <vt:lpstr>Учет шин</vt:lpstr>
      <vt:lpstr>Нормирование расхода шин</vt:lpstr>
      <vt:lpstr>Складской учет шин</vt:lpstr>
      <vt:lpstr>Учет состояний и осмотров шин</vt:lpstr>
      <vt:lpstr>Учет ремонта шин</vt:lpstr>
      <vt:lpstr>Учет шин на оборудовании</vt:lpstr>
      <vt:lpstr>Карточки шин и анализ ходимости</vt:lpstr>
      <vt:lpstr>Организация ремонтов</vt:lpstr>
      <vt:lpstr>Паспортизация оборудования и нормы его обслуживания</vt:lpstr>
      <vt:lpstr>Учет дефектов оборудования, наработки узлов и агрегатов</vt:lpstr>
      <vt:lpstr>Регистрация начальной наработки и истории ремонтов</vt:lpstr>
      <vt:lpstr>Планирование ремонтов</vt:lpstr>
      <vt:lpstr>Учет ремонтов</vt:lpstr>
      <vt:lpstr>Учет и нормирование ГСМ</vt:lpstr>
      <vt:lpstr>Настройка учета и нормирования ГСМ на оборудовании</vt:lpstr>
      <vt:lpstr>Учет топлива по оборудованию</vt:lpstr>
      <vt:lpstr>Анализа движения топлива по оборудованию</vt:lpstr>
      <vt:lpstr>Анализа движения топлива по оборудованию</vt:lpstr>
      <vt:lpstr>Складской учет топлива по резервуарам</vt:lpstr>
      <vt:lpstr>Складской учет топлива и ГСМ</vt:lpstr>
      <vt:lpstr>Учет заправок топлива и ГСМ</vt:lpstr>
      <vt:lpstr>Анализ остатков топлива и ГСМ на складах и заправщиках</vt:lpstr>
      <vt:lpstr>Анализ остатков топлива и ГСМ на складах и заправщиках</vt:lpstr>
      <vt:lpstr>Управление сотрудниками и расчет заработной платы</vt:lpstr>
      <vt:lpstr>Расстановка сотрудников по оборудованию</vt:lpstr>
      <vt:lpstr>Оперативное табелирование сотрудников</vt:lpstr>
      <vt:lpstr>Формирование табеля</vt:lpstr>
      <vt:lpstr>Расчет выработки сотрудников</vt:lpstr>
      <vt:lpstr>Расчет сдельной зарплаты на основании данных оперативного учета</vt:lpstr>
      <vt:lpstr>Интеграция с  1С:ERP Горнодобывающая промышленность 2</vt:lpstr>
      <vt:lpstr>Интеграция с типовыми решениями 1С:Предприятие</vt:lpstr>
      <vt:lpstr>Интеграция с 1С:Документооборот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Овчаренко Екатерина</dc:creator>
  <cp:lastModifiedBy>Екатерина</cp:lastModifiedBy>
  <cp:revision>1691</cp:revision>
  <dcterms:created xsi:type="dcterms:W3CDTF">2015-09-29T09:36:40Z</dcterms:created>
  <dcterms:modified xsi:type="dcterms:W3CDTF">2023-12-25T05:58:58Z</dcterms:modified>
  <cp:contentStatus/>
</cp:coreProperties>
</file>